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6"/>
  </p:notesMasterIdLst>
  <p:handoutMasterIdLst>
    <p:handoutMasterId r:id="rId77"/>
  </p:handoutMasterIdLst>
  <p:sldIdLst>
    <p:sldId id="486" r:id="rId2"/>
    <p:sldId id="933" r:id="rId3"/>
    <p:sldId id="935" r:id="rId4"/>
    <p:sldId id="936" r:id="rId5"/>
    <p:sldId id="687" r:id="rId6"/>
    <p:sldId id="942" r:id="rId7"/>
    <p:sldId id="400" r:id="rId8"/>
    <p:sldId id="401" r:id="rId9"/>
    <p:sldId id="402" r:id="rId10"/>
    <p:sldId id="403" r:id="rId11"/>
    <p:sldId id="715" r:id="rId12"/>
    <p:sldId id="939" r:id="rId13"/>
    <p:sldId id="740" r:id="rId14"/>
    <p:sldId id="739" r:id="rId15"/>
    <p:sldId id="490" r:id="rId16"/>
    <p:sldId id="408" r:id="rId17"/>
    <p:sldId id="902" r:id="rId18"/>
    <p:sldId id="410" r:id="rId19"/>
    <p:sldId id="498" r:id="rId20"/>
    <p:sldId id="500" r:id="rId21"/>
    <p:sldId id="751" r:id="rId22"/>
    <p:sldId id="756" r:id="rId23"/>
    <p:sldId id="759" r:id="rId24"/>
    <p:sldId id="926" r:id="rId25"/>
    <p:sldId id="932" r:id="rId26"/>
    <p:sldId id="908" r:id="rId27"/>
    <p:sldId id="505" r:id="rId28"/>
    <p:sldId id="512" r:id="rId29"/>
    <p:sldId id="513" r:id="rId30"/>
    <p:sldId id="521" r:id="rId31"/>
    <p:sldId id="525" r:id="rId32"/>
    <p:sldId id="534" r:id="rId33"/>
    <p:sldId id="634" r:id="rId34"/>
    <p:sldId id="635" r:id="rId35"/>
    <p:sldId id="539" r:id="rId36"/>
    <p:sldId id="788" r:id="rId37"/>
    <p:sldId id="938" r:id="rId38"/>
    <p:sldId id="762" r:id="rId39"/>
    <p:sldId id="748" r:id="rId40"/>
    <p:sldId id="764" r:id="rId41"/>
    <p:sldId id="775" r:id="rId42"/>
    <p:sldId id="558" r:id="rId43"/>
    <p:sldId id="860" r:id="rId44"/>
    <p:sldId id="862" r:id="rId45"/>
    <p:sldId id="864" r:id="rId46"/>
    <p:sldId id="584" r:id="rId47"/>
    <p:sldId id="585" r:id="rId48"/>
    <p:sldId id="587" r:id="rId49"/>
    <p:sldId id="667" r:id="rId50"/>
    <p:sldId id="799" r:id="rId51"/>
    <p:sldId id="800" r:id="rId52"/>
    <p:sldId id="806" r:id="rId53"/>
    <p:sldId id="941" r:id="rId54"/>
    <p:sldId id="808" r:id="rId55"/>
    <p:sldId id="810" r:id="rId56"/>
    <p:sldId id="822" r:id="rId57"/>
    <p:sldId id="825" r:id="rId58"/>
    <p:sldId id="827" r:id="rId59"/>
    <p:sldId id="832" r:id="rId60"/>
    <p:sldId id="838" r:id="rId61"/>
    <p:sldId id="840" r:id="rId62"/>
    <p:sldId id="843" r:id="rId63"/>
    <p:sldId id="847" r:id="rId64"/>
    <p:sldId id="848" r:id="rId65"/>
    <p:sldId id="849" r:id="rId66"/>
    <p:sldId id="855" r:id="rId67"/>
    <p:sldId id="857" r:id="rId68"/>
    <p:sldId id="858" r:id="rId69"/>
    <p:sldId id="876" r:id="rId70"/>
    <p:sldId id="877" r:id="rId71"/>
    <p:sldId id="943" r:id="rId72"/>
    <p:sldId id="910" r:id="rId73"/>
    <p:sldId id="911" r:id="rId74"/>
    <p:sldId id="881" r:id="rId75"/>
  </p:sldIdLst>
  <p:sldSz cx="9144000" cy="6858000" type="screen4x3"/>
  <p:notesSz cx="6811963" cy="9942513"/>
  <p:defaultTextStyle>
    <a:defPPr>
      <a:defRPr lang="en-GB"/>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Default Section" id="{BFFD0C4D-0D91-4415-9D41-1E1EAD7CE82F}">
          <p14:sldIdLst>
            <p14:sldId id="486"/>
            <p14:sldId id="933"/>
            <p14:sldId id="935"/>
            <p14:sldId id="936"/>
            <p14:sldId id="687"/>
            <p14:sldId id="942"/>
            <p14:sldId id="400"/>
            <p14:sldId id="401"/>
            <p14:sldId id="402"/>
            <p14:sldId id="403"/>
            <p14:sldId id="715"/>
            <p14:sldId id="939"/>
            <p14:sldId id="740"/>
            <p14:sldId id="739"/>
            <p14:sldId id="490"/>
            <p14:sldId id="408"/>
            <p14:sldId id="902"/>
            <p14:sldId id="410"/>
            <p14:sldId id="498"/>
            <p14:sldId id="500"/>
            <p14:sldId id="751"/>
            <p14:sldId id="756"/>
            <p14:sldId id="759"/>
            <p14:sldId id="926"/>
            <p14:sldId id="932"/>
            <p14:sldId id="908"/>
            <p14:sldId id="505"/>
            <p14:sldId id="512"/>
            <p14:sldId id="513"/>
            <p14:sldId id="521"/>
            <p14:sldId id="525"/>
            <p14:sldId id="534"/>
            <p14:sldId id="634"/>
            <p14:sldId id="635"/>
            <p14:sldId id="539"/>
            <p14:sldId id="788"/>
            <p14:sldId id="938"/>
            <p14:sldId id="762"/>
            <p14:sldId id="748"/>
            <p14:sldId id="764"/>
            <p14:sldId id="775"/>
            <p14:sldId id="558"/>
            <p14:sldId id="860"/>
            <p14:sldId id="862"/>
            <p14:sldId id="864"/>
            <p14:sldId id="584"/>
            <p14:sldId id="585"/>
            <p14:sldId id="587"/>
            <p14:sldId id="667"/>
            <p14:sldId id="799"/>
            <p14:sldId id="800"/>
            <p14:sldId id="806"/>
            <p14:sldId id="941"/>
            <p14:sldId id="808"/>
            <p14:sldId id="810"/>
            <p14:sldId id="822"/>
            <p14:sldId id="825"/>
            <p14:sldId id="827"/>
            <p14:sldId id="832"/>
            <p14:sldId id="838"/>
            <p14:sldId id="840"/>
            <p14:sldId id="843"/>
            <p14:sldId id="847"/>
            <p14:sldId id="848"/>
            <p14:sldId id="849"/>
            <p14:sldId id="855"/>
            <p14:sldId id="857"/>
            <p14:sldId id="858"/>
            <p14:sldId id="876"/>
            <p14:sldId id="877"/>
            <p14:sldId id="943"/>
            <p14:sldId id="910"/>
            <p14:sldId id="911"/>
            <p14:sldId id="8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2816" autoAdjust="0"/>
  </p:normalViewPr>
  <p:slideViewPr>
    <p:cSldViewPr>
      <p:cViewPr varScale="1">
        <p:scale>
          <a:sx n="69" d="100"/>
          <a:sy n="69" d="100"/>
        </p:scale>
        <p:origin x="322" y="2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7000"/>
    </p:cViewPr>
  </p:sorterViewPr>
  <p:notesViewPr>
    <p:cSldViewPr>
      <p:cViewPr varScale="1">
        <p:scale>
          <a:sx n="48" d="100"/>
          <a:sy n="48" d="100"/>
        </p:scale>
        <p:origin x="2940" y="48"/>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E12B72-D4F8-433C-97E9-8BBAE196998D}" type="doc">
      <dgm:prSet loTypeId="urn:microsoft.com/office/officeart/2005/8/layout/venn1" loCatId="relationship" qsTypeId="urn:microsoft.com/office/officeart/2005/8/quickstyle/simple5" qsCatId="simple" csTypeId="urn:microsoft.com/office/officeart/2005/8/colors/accent1_2" csCatId="accent1" phldr="1"/>
      <dgm:spPr/>
    </dgm:pt>
    <dgm:pt modelId="{8A866E96-13CE-49F9-BE3C-FCF5C5B7B6F1}">
      <dgm:prSet phldrT="[Text]"/>
      <dgm:spPr/>
      <dgm:t>
        <a:bodyPr/>
        <a:lstStyle/>
        <a:p>
          <a:r>
            <a:rPr lang="en-GB" dirty="0"/>
            <a:t>People</a:t>
          </a:r>
        </a:p>
      </dgm:t>
    </dgm:pt>
    <dgm:pt modelId="{C1FC1095-2831-47A2-B012-9FC74C2B6DBA}" type="parTrans" cxnId="{1974A1BB-D335-41CA-AF5E-65197BCF8335}">
      <dgm:prSet/>
      <dgm:spPr/>
      <dgm:t>
        <a:bodyPr/>
        <a:lstStyle/>
        <a:p>
          <a:endParaRPr lang="en-GB"/>
        </a:p>
      </dgm:t>
    </dgm:pt>
    <dgm:pt modelId="{2B0604F0-3CF9-4A0E-B1FB-BBA8968BBA4D}" type="sibTrans" cxnId="{1974A1BB-D335-41CA-AF5E-65197BCF8335}">
      <dgm:prSet/>
      <dgm:spPr/>
      <dgm:t>
        <a:bodyPr/>
        <a:lstStyle/>
        <a:p>
          <a:endParaRPr lang="en-GB"/>
        </a:p>
      </dgm:t>
    </dgm:pt>
    <dgm:pt modelId="{BE85DD62-DD6F-451D-B6A2-B10CF130A180}">
      <dgm:prSet phldrT="[Text]"/>
      <dgm:spPr/>
      <dgm:t>
        <a:bodyPr/>
        <a:lstStyle/>
        <a:p>
          <a:r>
            <a:rPr lang="en-GB" dirty="0"/>
            <a:t>Product</a:t>
          </a:r>
        </a:p>
        <a:p>
          <a:r>
            <a:rPr lang="en-GB" dirty="0"/>
            <a:t>(Systems)</a:t>
          </a:r>
        </a:p>
      </dgm:t>
    </dgm:pt>
    <dgm:pt modelId="{844CE9E1-00F9-4DEF-A5D0-D6AE6DB3315A}" type="parTrans" cxnId="{7FB7176E-03E3-4066-A626-320A882039F0}">
      <dgm:prSet/>
      <dgm:spPr/>
      <dgm:t>
        <a:bodyPr/>
        <a:lstStyle/>
        <a:p>
          <a:endParaRPr lang="en-GB"/>
        </a:p>
      </dgm:t>
    </dgm:pt>
    <dgm:pt modelId="{086FDD9C-58A0-4CD6-B109-C72E6F0CEE0A}" type="sibTrans" cxnId="{7FB7176E-03E3-4066-A626-320A882039F0}">
      <dgm:prSet/>
      <dgm:spPr/>
      <dgm:t>
        <a:bodyPr/>
        <a:lstStyle/>
        <a:p>
          <a:endParaRPr lang="en-GB"/>
        </a:p>
      </dgm:t>
    </dgm:pt>
    <dgm:pt modelId="{C7DD33AE-6763-4752-BD77-2B392E2B773C}">
      <dgm:prSet phldrT="[Text]"/>
      <dgm:spPr/>
      <dgm:t>
        <a:bodyPr/>
        <a:lstStyle/>
        <a:p>
          <a:r>
            <a:rPr lang="en-GB" dirty="0"/>
            <a:t>Process</a:t>
          </a:r>
        </a:p>
      </dgm:t>
    </dgm:pt>
    <dgm:pt modelId="{8CC0C42C-2402-400F-9BAF-30B8E3F8E234}" type="parTrans" cxnId="{07BD0B67-B1D2-43AE-914C-864A827D0DA7}">
      <dgm:prSet/>
      <dgm:spPr/>
      <dgm:t>
        <a:bodyPr/>
        <a:lstStyle/>
        <a:p>
          <a:endParaRPr lang="en-GB"/>
        </a:p>
      </dgm:t>
    </dgm:pt>
    <dgm:pt modelId="{84FCF19A-A1A5-4A69-92D2-C1AF025709F1}" type="sibTrans" cxnId="{07BD0B67-B1D2-43AE-914C-864A827D0DA7}">
      <dgm:prSet/>
      <dgm:spPr/>
      <dgm:t>
        <a:bodyPr/>
        <a:lstStyle/>
        <a:p>
          <a:endParaRPr lang="en-GB"/>
        </a:p>
      </dgm:t>
    </dgm:pt>
    <dgm:pt modelId="{245C087C-8B1B-4253-9846-C8962CF40D89}" type="pres">
      <dgm:prSet presAssocID="{F4E12B72-D4F8-433C-97E9-8BBAE196998D}" presName="compositeShape" presStyleCnt="0">
        <dgm:presLayoutVars>
          <dgm:chMax val="7"/>
          <dgm:dir/>
          <dgm:resizeHandles val="exact"/>
        </dgm:presLayoutVars>
      </dgm:prSet>
      <dgm:spPr/>
    </dgm:pt>
    <dgm:pt modelId="{6D7CD5F8-FCCF-432E-81BA-DB7FB7B3B3A3}" type="pres">
      <dgm:prSet presAssocID="{8A866E96-13CE-49F9-BE3C-FCF5C5B7B6F1}" presName="circ1" presStyleLbl="vennNode1" presStyleIdx="0" presStyleCnt="3" custLinFactNeighborX="-3129" custLinFactNeighborY="-20151"/>
      <dgm:spPr/>
    </dgm:pt>
    <dgm:pt modelId="{19F5C1B7-2FE1-4999-8AE5-C6F3C254A332}" type="pres">
      <dgm:prSet presAssocID="{8A866E96-13CE-49F9-BE3C-FCF5C5B7B6F1}" presName="circ1Tx" presStyleLbl="revTx" presStyleIdx="0" presStyleCnt="0">
        <dgm:presLayoutVars>
          <dgm:chMax val="0"/>
          <dgm:chPref val="0"/>
          <dgm:bulletEnabled val="1"/>
        </dgm:presLayoutVars>
      </dgm:prSet>
      <dgm:spPr/>
    </dgm:pt>
    <dgm:pt modelId="{EDEF6B07-0563-439A-9020-A69AEC42AF4E}" type="pres">
      <dgm:prSet presAssocID="{BE85DD62-DD6F-451D-B6A2-B10CF130A180}" presName="circ2" presStyleLbl="vennNode1" presStyleIdx="1" presStyleCnt="3" custLinFactNeighborX="-1074" custLinFactNeighborY="-6382"/>
      <dgm:spPr/>
    </dgm:pt>
    <dgm:pt modelId="{303C9FDE-5A2C-4E63-BFB0-D8EE09EC2F71}" type="pres">
      <dgm:prSet presAssocID="{BE85DD62-DD6F-451D-B6A2-B10CF130A180}" presName="circ2Tx" presStyleLbl="revTx" presStyleIdx="0" presStyleCnt="0">
        <dgm:presLayoutVars>
          <dgm:chMax val="0"/>
          <dgm:chPref val="0"/>
          <dgm:bulletEnabled val="1"/>
        </dgm:presLayoutVars>
      </dgm:prSet>
      <dgm:spPr/>
    </dgm:pt>
    <dgm:pt modelId="{83A94169-22AE-43AD-AAAC-34C2B87DA697}" type="pres">
      <dgm:prSet presAssocID="{C7DD33AE-6763-4752-BD77-2B392E2B773C}" presName="circ3" presStyleLbl="vennNode1" presStyleIdx="2" presStyleCnt="3" custLinFactNeighborX="-1395" custLinFactNeighborY="-9857"/>
      <dgm:spPr/>
    </dgm:pt>
    <dgm:pt modelId="{97B76642-68BC-4630-9534-0D450AF971D3}" type="pres">
      <dgm:prSet presAssocID="{C7DD33AE-6763-4752-BD77-2B392E2B773C}" presName="circ3Tx" presStyleLbl="revTx" presStyleIdx="0" presStyleCnt="0">
        <dgm:presLayoutVars>
          <dgm:chMax val="0"/>
          <dgm:chPref val="0"/>
          <dgm:bulletEnabled val="1"/>
        </dgm:presLayoutVars>
      </dgm:prSet>
      <dgm:spPr/>
    </dgm:pt>
  </dgm:ptLst>
  <dgm:cxnLst>
    <dgm:cxn modelId="{84B51F2B-0A0F-4FF4-A50D-9AD6D372F7EF}" type="presOf" srcId="{8A866E96-13CE-49F9-BE3C-FCF5C5B7B6F1}" destId="{19F5C1B7-2FE1-4999-8AE5-C6F3C254A332}" srcOrd="1" destOrd="0" presId="urn:microsoft.com/office/officeart/2005/8/layout/venn1"/>
    <dgm:cxn modelId="{4B939E2C-5C74-4204-A376-255EE221407E}" type="presOf" srcId="{8A866E96-13CE-49F9-BE3C-FCF5C5B7B6F1}" destId="{6D7CD5F8-FCCF-432E-81BA-DB7FB7B3B3A3}" srcOrd="0" destOrd="0" presId="urn:microsoft.com/office/officeart/2005/8/layout/venn1"/>
    <dgm:cxn modelId="{2C75215E-059B-4ECA-9EB2-E6458DA08A99}" type="presOf" srcId="{C7DD33AE-6763-4752-BD77-2B392E2B773C}" destId="{83A94169-22AE-43AD-AAAC-34C2B87DA697}" srcOrd="0" destOrd="0" presId="urn:microsoft.com/office/officeart/2005/8/layout/venn1"/>
    <dgm:cxn modelId="{07BD0B67-B1D2-43AE-914C-864A827D0DA7}" srcId="{F4E12B72-D4F8-433C-97E9-8BBAE196998D}" destId="{C7DD33AE-6763-4752-BD77-2B392E2B773C}" srcOrd="2" destOrd="0" parTransId="{8CC0C42C-2402-400F-9BAF-30B8E3F8E234}" sibTransId="{84FCF19A-A1A5-4A69-92D2-C1AF025709F1}"/>
    <dgm:cxn modelId="{7FB7176E-03E3-4066-A626-320A882039F0}" srcId="{F4E12B72-D4F8-433C-97E9-8BBAE196998D}" destId="{BE85DD62-DD6F-451D-B6A2-B10CF130A180}" srcOrd="1" destOrd="0" parTransId="{844CE9E1-00F9-4DEF-A5D0-D6AE6DB3315A}" sibTransId="{086FDD9C-58A0-4CD6-B109-C72E6F0CEE0A}"/>
    <dgm:cxn modelId="{0E2A8273-12BB-465A-BA82-3806B557F8F3}" type="presOf" srcId="{F4E12B72-D4F8-433C-97E9-8BBAE196998D}" destId="{245C087C-8B1B-4253-9846-C8962CF40D89}" srcOrd="0" destOrd="0" presId="urn:microsoft.com/office/officeart/2005/8/layout/venn1"/>
    <dgm:cxn modelId="{DDB04E7A-2F48-4A86-BF77-3D7C17D116F0}" type="presOf" srcId="{BE85DD62-DD6F-451D-B6A2-B10CF130A180}" destId="{EDEF6B07-0563-439A-9020-A69AEC42AF4E}" srcOrd="0" destOrd="0" presId="urn:microsoft.com/office/officeart/2005/8/layout/venn1"/>
    <dgm:cxn modelId="{A2FC3F9F-4164-4829-A613-6BCA02BAEEE4}" type="presOf" srcId="{BE85DD62-DD6F-451D-B6A2-B10CF130A180}" destId="{303C9FDE-5A2C-4E63-BFB0-D8EE09EC2F71}" srcOrd="1" destOrd="0" presId="urn:microsoft.com/office/officeart/2005/8/layout/venn1"/>
    <dgm:cxn modelId="{E49237A8-BFEE-4611-8DD5-3CACA2E1B5D3}" type="presOf" srcId="{C7DD33AE-6763-4752-BD77-2B392E2B773C}" destId="{97B76642-68BC-4630-9534-0D450AF971D3}" srcOrd="1" destOrd="0" presId="urn:microsoft.com/office/officeart/2005/8/layout/venn1"/>
    <dgm:cxn modelId="{1974A1BB-D335-41CA-AF5E-65197BCF8335}" srcId="{F4E12B72-D4F8-433C-97E9-8BBAE196998D}" destId="{8A866E96-13CE-49F9-BE3C-FCF5C5B7B6F1}" srcOrd="0" destOrd="0" parTransId="{C1FC1095-2831-47A2-B012-9FC74C2B6DBA}" sibTransId="{2B0604F0-3CF9-4A0E-B1FB-BBA8968BBA4D}"/>
    <dgm:cxn modelId="{2730BA98-F9BE-46FF-86FE-26B7501D9172}" type="presParOf" srcId="{245C087C-8B1B-4253-9846-C8962CF40D89}" destId="{6D7CD5F8-FCCF-432E-81BA-DB7FB7B3B3A3}" srcOrd="0" destOrd="0" presId="urn:microsoft.com/office/officeart/2005/8/layout/venn1"/>
    <dgm:cxn modelId="{AF279F64-D8B4-49B2-8E06-9F683862E1F7}" type="presParOf" srcId="{245C087C-8B1B-4253-9846-C8962CF40D89}" destId="{19F5C1B7-2FE1-4999-8AE5-C6F3C254A332}" srcOrd="1" destOrd="0" presId="urn:microsoft.com/office/officeart/2005/8/layout/venn1"/>
    <dgm:cxn modelId="{F36AE710-DB24-44CC-A23B-B85E96C6FFFE}" type="presParOf" srcId="{245C087C-8B1B-4253-9846-C8962CF40D89}" destId="{EDEF6B07-0563-439A-9020-A69AEC42AF4E}" srcOrd="2" destOrd="0" presId="urn:microsoft.com/office/officeart/2005/8/layout/venn1"/>
    <dgm:cxn modelId="{A546ABBA-BF2F-4B49-9C84-72E28F6F1A4F}" type="presParOf" srcId="{245C087C-8B1B-4253-9846-C8962CF40D89}" destId="{303C9FDE-5A2C-4E63-BFB0-D8EE09EC2F71}" srcOrd="3" destOrd="0" presId="urn:microsoft.com/office/officeart/2005/8/layout/venn1"/>
    <dgm:cxn modelId="{04A1FFE0-5EB2-4628-97A8-541D9D0A7683}" type="presParOf" srcId="{245C087C-8B1B-4253-9846-C8962CF40D89}" destId="{83A94169-22AE-43AD-AAAC-34C2B87DA697}" srcOrd="4" destOrd="0" presId="urn:microsoft.com/office/officeart/2005/8/layout/venn1"/>
    <dgm:cxn modelId="{5327D0BD-487C-477A-B86C-5E201049A417}" type="presParOf" srcId="{245C087C-8B1B-4253-9846-C8962CF40D89}" destId="{97B76642-68BC-4630-9534-0D450AF971D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2808E-4CB8-46A5-8500-AD2F3D0422F6}"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4E2F4C0A-FC05-4705-91D8-C8FE91CE53C3}">
      <dgm:prSet/>
      <dgm:spPr/>
      <dgm:t>
        <a:bodyPr/>
        <a:lstStyle/>
        <a:p>
          <a:r>
            <a:rPr lang="en-GB"/>
            <a:t>cost 6% more to build; but with integrated design maybe 0% </a:t>
          </a:r>
          <a:endParaRPr lang="en-US"/>
        </a:p>
      </dgm:t>
    </dgm:pt>
    <dgm:pt modelId="{F45356FA-A9EF-46AF-8584-54519A0A4ECC}" type="parTrans" cxnId="{8A8B07E9-C1DC-48DC-AD06-54F1597A7019}">
      <dgm:prSet/>
      <dgm:spPr/>
      <dgm:t>
        <a:bodyPr/>
        <a:lstStyle/>
        <a:p>
          <a:endParaRPr lang="en-US"/>
        </a:p>
      </dgm:t>
    </dgm:pt>
    <dgm:pt modelId="{5A9C5368-7DFB-4D38-A893-DABB1680FC8E}" type="sibTrans" cxnId="{8A8B07E9-C1DC-48DC-AD06-54F1597A7019}">
      <dgm:prSet/>
      <dgm:spPr/>
      <dgm:t>
        <a:bodyPr/>
        <a:lstStyle/>
        <a:p>
          <a:endParaRPr lang="en-US"/>
        </a:p>
      </dgm:t>
    </dgm:pt>
    <dgm:pt modelId="{C262A4A7-1820-4FAB-9161-3D30C2363947}">
      <dgm:prSet/>
      <dgm:spPr/>
      <dgm:t>
        <a:bodyPr/>
        <a:lstStyle/>
        <a:p>
          <a:r>
            <a:rPr lang="en-GB"/>
            <a:t>have occupancy rates over 4% higher;</a:t>
          </a:r>
          <a:endParaRPr lang="en-US"/>
        </a:p>
      </dgm:t>
    </dgm:pt>
    <dgm:pt modelId="{228CA4EA-DE5A-47CE-8553-CFCB84AAA8F5}" type="parTrans" cxnId="{5E861957-643B-4FC6-9590-CFECA7876E7A}">
      <dgm:prSet/>
      <dgm:spPr/>
      <dgm:t>
        <a:bodyPr/>
        <a:lstStyle/>
        <a:p>
          <a:endParaRPr lang="en-US"/>
        </a:p>
      </dgm:t>
    </dgm:pt>
    <dgm:pt modelId="{B238BACC-448D-4051-98A1-A1F6D553404D}" type="sibTrans" cxnId="{5E861957-643B-4FC6-9590-CFECA7876E7A}">
      <dgm:prSet/>
      <dgm:spPr/>
      <dgm:t>
        <a:bodyPr/>
        <a:lstStyle/>
        <a:p>
          <a:endParaRPr lang="en-US"/>
        </a:p>
      </dgm:t>
    </dgm:pt>
    <dgm:pt modelId="{E3F0807F-E975-4D33-9E4E-2EEB3033FC46}">
      <dgm:prSet/>
      <dgm:spPr/>
      <dgm:t>
        <a:bodyPr/>
        <a:lstStyle/>
        <a:p>
          <a:r>
            <a:rPr lang="en-GB"/>
            <a:t>command 2-6% higher rents; </a:t>
          </a:r>
          <a:endParaRPr lang="en-US"/>
        </a:p>
      </dgm:t>
    </dgm:pt>
    <dgm:pt modelId="{E98A558C-8544-4E8E-A553-0A03343A6A48}" type="parTrans" cxnId="{F775EB4C-294A-417B-AB0C-AF938FB43516}">
      <dgm:prSet/>
      <dgm:spPr/>
      <dgm:t>
        <a:bodyPr/>
        <a:lstStyle/>
        <a:p>
          <a:endParaRPr lang="en-US"/>
        </a:p>
      </dgm:t>
    </dgm:pt>
    <dgm:pt modelId="{C8BFA4A0-2CD5-4694-9EBB-BF064FEF931A}" type="sibTrans" cxnId="{F775EB4C-294A-417B-AB0C-AF938FB43516}">
      <dgm:prSet/>
      <dgm:spPr/>
      <dgm:t>
        <a:bodyPr/>
        <a:lstStyle/>
        <a:p>
          <a:endParaRPr lang="en-US"/>
        </a:p>
      </dgm:t>
    </dgm:pt>
    <dgm:pt modelId="{A3277B8C-AF85-43A0-B871-B17698FC6D4F}">
      <dgm:prSet/>
      <dgm:spPr/>
      <dgm:t>
        <a:bodyPr/>
        <a:lstStyle/>
        <a:p>
          <a:r>
            <a:rPr lang="en-GB"/>
            <a:t>save 10-50% in energy consumption;</a:t>
          </a:r>
          <a:endParaRPr lang="en-US"/>
        </a:p>
      </dgm:t>
    </dgm:pt>
    <dgm:pt modelId="{4C4A7B14-06B3-4187-AE70-B9428BD2CE73}" type="parTrans" cxnId="{36C58D7D-62C0-4729-83F6-25F79D703447}">
      <dgm:prSet/>
      <dgm:spPr/>
      <dgm:t>
        <a:bodyPr/>
        <a:lstStyle/>
        <a:p>
          <a:endParaRPr lang="en-US"/>
        </a:p>
      </dgm:t>
    </dgm:pt>
    <dgm:pt modelId="{F0A635D1-DAC3-4425-8CF6-AA882D6F5EDD}" type="sibTrans" cxnId="{36C58D7D-62C0-4729-83F6-25F79D703447}">
      <dgm:prSet/>
      <dgm:spPr/>
      <dgm:t>
        <a:bodyPr/>
        <a:lstStyle/>
        <a:p>
          <a:endParaRPr lang="en-US"/>
        </a:p>
      </dgm:t>
    </dgm:pt>
    <dgm:pt modelId="{A6A44C56-3EE5-49FC-8FC6-FD1A38C44952}">
      <dgm:prSet/>
      <dgm:spPr/>
      <dgm:t>
        <a:bodyPr/>
        <a:lstStyle/>
        <a:p>
          <a:r>
            <a:rPr lang="en-GB"/>
            <a:t>decreased operating costs;</a:t>
          </a:r>
          <a:endParaRPr lang="en-US"/>
        </a:p>
      </dgm:t>
    </dgm:pt>
    <dgm:pt modelId="{15476822-86D8-466F-A22E-6980DEE8E583}" type="parTrans" cxnId="{3EF7E609-7EAA-42CB-8132-864AD1E757EF}">
      <dgm:prSet/>
      <dgm:spPr/>
      <dgm:t>
        <a:bodyPr/>
        <a:lstStyle/>
        <a:p>
          <a:endParaRPr lang="en-US"/>
        </a:p>
      </dgm:t>
    </dgm:pt>
    <dgm:pt modelId="{96BD7DE6-A4C8-4D56-92DE-75063D3C942D}" type="sibTrans" cxnId="{3EF7E609-7EAA-42CB-8132-864AD1E757EF}">
      <dgm:prSet/>
      <dgm:spPr/>
      <dgm:t>
        <a:bodyPr/>
        <a:lstStyle/>
        <a:p>
          <a:endParaRPr lang="en-US"/>
        </a:p>
      </dgm:t>
    </dgm:pt>
    <dgm:pt modelId="{34E99817-F50A-48C8-B1A1-645EF7372C81}">
      <dgm:prSet/>
      <dgm:spPr/>
      <dgm:t>
        <a:bodyPr/>
        <a:lstStyle/>
        <a:p>
          <a:r>
            <a:rPr lang="en-GB"/>
            <a:t>increased building value 10% in 2008 </a:t>
          </a:r>
          <a:endParaRPr lang="en-US"/>
        </a:p>
      </dgm:t>
    </dgm:pt>
    <dgm:pt modelId="{7A366762-94B3-42B9-B045-3CA783EEE6DF}" type="parTrans" cxnId="{7469EB32-56A2-4414-9483-1C08E9FD8CDD}">
      <dgm:prSet/>
      <dgm:spPr/>
      <dgm:t>
        <a:bodyPr/>
        <a:lstStyle/>
        <a:p>
          <a:endParaRPr lang="en-US"/>
        </a:p>
      </dgm:t>
    </dgm:pt>
    <dgm:pt modelId="{7DCA40F5-3F99-4D95-86F7-D6A9C3D796B9}" type="sibTrans" cxnId="{7469EB32-56A2-4414-9483-1C08E9FD8CDD}">
      <dgm:prSet/>
      <dgm:spPr/>
      <dgm:t>
        <a:bodyPr/>
        <a:lstStyle/>
        <a:p>
          <a:endParaRPr lang="en-US"/>
        </a:p>
      </dgm:t>
    </dgm:pt>
    <dgm:pt modelId="{52FB928E-2447-4860-BE60-554D37792380}" type="pres">
      <dgm:prSet presAssocID="{F3A2808E-4CB8-46A5-8500-AD2F3D0422F6}" presName="linear" presStyleCnt="0">
        <dgm:presLayoutVars>
          <dgm:animLvl val="lvl"/>
          <dgm:resizeHandles val="exact"/>
        </dgm:presLayoutVars>
      </dgm:prSet>
      <dgm:spPr/>
    </dgm:pt>
    <dgm:pt modelId="{C5D159A7-7789-4516-99C8-CB16E6CE1894}" type="pres">
      <dgm:prSet presAssocID="{4E2F4C0A-FC05-4705-91D8-C8FE91CE53C3}" presName="parentText" presStyleLbl="node1" presStyleIdx="0" presStyleCnt="6">
        <dgm:presLayoutVars>
          <dgm:chMax val="0"/>
          <dgm:bulletEnabled val="1"/>
        </dgm:presLayoutVars>
      </dgm:prSet>
      <dgm:spPr/>
    </dgm:pt>
    <dgm:pt modelId="{C07D6AE5-F58F-4F03-AF0F-4B9B4C4BA2FF}" type="pres">
      <dgm:prSet presAssocID="{5A9C5368-7DFB-4D38-A893-DABB1680FC8E}" presName="spacer" presStyleCnt="0"/>
      <dgm:spPr/>
    </dgm:pt>
    <dgm:pt modelId="{66EEC62C-97E1-45F3-80CC-463F85A6D3D9}" type="pres">
      <dgm:prSet presAssocID="{C262A4A7-1820-4FAB-9161-3D30C2363947}" presName="parentText" presStyleLbl="node1" presStyleIdx="1" presStyleCnt="6">
        <dgm:presLayoutVars>
          <dgm:chMax val="0"/>
          <dgm:bulletEnabled val="1"/>
        </dgm:presLayoutVars>
      </dgm:prSet>
      <dgm:spPr/>
    </dgm:pt>
    <dgm:pt modelId="{A7226D1C-E17E-43DC-B27A-BB044200DB5E}" type="pres">
      <dgm:prSet presAssocID="{B238BACC-448D-4051-98A1-A1F6D553404D}" presName="spacer" presStyleCnt="0"/>
      <dgm:spPr/>
    </dgm:pt>
    <dgm:pt modelId="{022C44C9-F3FC-4BF7-BA13-B112C742427C}" type="pres">
      <dgm:prSet presAssocID="{E3F0807F-E975-4D33-9E4E-2EEB3033FC46}" presName="parentText" presStyleLbl="node1" presStyleIdx="2" presStyleCnt="6">
        <dgm:presLayoutVars>
          <dgm:chMax val="0"/>
          <dgm:bulletEnabled val="1"/>
        </dgm:presLayoutVars>
      </dgm:prSet>
      <dgm:spPr/>
    </dgm:pt>
    <dgm:pt modelId="{93F8D9E9-9366-4416-A752-5CA43CAE7598}" type="pres">
      <dgm:prSet presAssocID="{C8BFA4A0-2CD5-4694-9EBB-BF064FEF931A}" presName="spacer" presStyleCnt="0"/>
      <dgm:spPr/>
    </dgm:pt>
    <dgm:pt modelId="{18B45855-F315-4FCD-B7BD-85608C703CA0}" type="pres">
      <dgm:prSet presAssocID="{A3277B8C-AF85-43A0-B871-B17698FC6D4F}" presName="parentText" presStyleLbl="node1" presStyleIdx="3" presStyleCnt="6">
        <dgm:presLayoutVars>
          <dgm:chMax val="0"/>
          <dgm:bulletEnabled val="1"/>
        </dgm:presLayoutVars>
      </dgm:prSet>
      <dgm:spPr/>
    </dgm:pt>
    <dgm:pt modelId="{AB029EA0-6766-4FCE-9749-33C32CEAECD3}" type="pres">
      <dgm:prSet presAssocID="{F0A635D1-DAC3-4425-8CF6-AA882D6F5EDD}" presName="spacer" presStyleCnt="0"/>
      <dgm:spPr/>
    </dgm:pt>
    <dgm:pt modelId="{475A438A-13BF-4C4D-AD0A-3CB5F9ED4868}" type="pres">
      <dgm:prSet presAssocID="{A6A44C56-3EE5-49FC-8FC6-FD1A38C44952}" presName="parentText" presStyleLbl="node1" presStyleIdx="4" presStyleCnt="6">
        <dgm:presLayoutVars>
          <dgm:chMax val="0"/>
          <dgm:bulletEnabled val="1"/>
        </dgm:presLayoutVars>
      </dgm:prSet>
      <dgm:spPr/>
    </dgm:pt>
    <dgm:pt modelId="{E268D44E-4804-427C-8E0F-CDA1CA00AB62}" type="pres">
      <dgm:prSet presAssocID="{96BD7DE6-A4C8-4D56-92DE-75063D3C942D}" presName="spacer" presStyleCnt="0"/>
      <dgm:spPr/>
    </dgm:pt>
    <dgm:pt modelId="{16C4A854-7E46-43CC-81DC-39915CC3AE2B}" type="pres">
      <dgm:prSet presAssocID="{34E99817-F50A-48C8-B1A1-645EF7372C81}" presName="parentText" presStyleLbl="node1" presStyleIdx="5" presStyleCnt="6">
        <dgm:presLayoutVars>
          <dgm:chMax val="0"/>
          <dgm:bulletEnabled val="1"/>
        </dgm:presLayoutVars>
      </dgm:prSet>
      <dgm:spPr/>
    </dgm:pt>
  </dgm:ptLst>
  <dgm:cxnLst>
    <dgm:cxn modelId="{B208AF05-3C60-4B52-B063-98FE4FCC82D1}" type="presOf" srcId="{34E99817-F50A-48C8-B1A1-645EF7372C81}" destId="{16C4A854-7E46-43CC-81DC-39915CC3AE2B}" srcOrd="0" destOrd="0" presId="urn:microsoft.com/office/officeart/2005/8/layout/vList2"/>
    <dgm:cxn modelId="{3EF7E609-7EAA-42CB-8132-864AD1E757EF}" srcId="{F3A2808E-4CB8-46A5-8500-AD2F3D0422F6}" destId="{A6A44C56-3EE5-49FC-8FC6-FD1A38C44952}" srcOrd="4" destOrd="0" parTransId="{15476822-86D8-466F-A22E-6980DEE8E583}" sibTransId="{96BD7DE6-A4C8-4D56-92DE-75063D3C942D}"/>
    <dgm:cxn modelId="{472DD111-0DCA-47A7-9747-F731ACB92DE9}" type="presOf" srcId="{4E2F4C0A-FC05-4705-91D8-C8FE91CE53C3}" destId="{C5D159A7-7789-4516-99C8-CB16E6CE1894}" srcOrd="0" destOrd="0" presId="urn:microsoft.com/office/officeart/2005/8/layout/vList2"/>
    <dgm:cxn modelId="{041CC82F-FFEB-4B50-A225-9E3977A2C438}" type="presOf" srcId="{A6A44C56-3EE5-49FC-8FC6-FD1A38C44952}" destId="{475A438A-13BF-4C4D-AD0A-3CB5F9ED4868}" srcOrd="0" destOrd="0" presId="urn:microsoft.com/office/officeart/2005/8/layout/vList2"/>
    <dgm:cxn modelId="{7469EB32-56A2-4414-9483-1C08E9FD8CDD}" srcId="{F3A2808E-4CB8-46A5-8500-AD2F3D0422F6}" destId="{34E99817-F50A-48C8-B1A1-645EF7372C81}" srcOrd="5" destOrd="0" parTransId="{7A366762-94B3-42B9-B045-3CA783EEE6DF}" sibTransId="{7DCA40F5-3F99-4D95-86F7-D6A9C3D796B9}"/>
    <dgm:cxn modelId="{ED9C3639-8588-4724-A54A-1FFE9BC3AF4E}" type="presOf" srcId="{C262A4A7-1820-4FAB-9161-3D30C2363947}" destId="{66EEC62C-97E1-45F3-80CC-463F85A6D3D9}" srcOrd="0" destOrd="0" presId="urn:microsoft.com/office/officeart/2005/8/layout/vList2"/>
    <dgm:cxn modelId="{C9859443-1598-44F0-8CF3-5E227E284285}" type="presOf" srcId="{A3277B8C-AF85-43A0-B871-B17698FC6D4F}" destId="{18B45855-F315-4FCD-B7BD-85608C703CA0}" srcOrd="0" destOrd="0" presId="urn:microsoft.com/office/officeart/2005/8/layout/vList2"/>
    <dgm:cxn modelId="{F775EB4C-294A-417B-AB0C-AF938FB43516}" srcId="{F3A2808E-4CB8-46A5-8500-AD2F3D0422F6}" destId="{E3F0807F-E975-4D33-9E4E-2EEB3033FC46}" srcOrd="2" destOrd="0" parTransId="{E98A558C-8544-4E8E-A553-0A03343A6A48}" sibTransId="{C8BFA4A0-2CD5-4694-9EBB-BF064FEF931A}"/>
    <dgm:cxn modelId="{5E861957-643B-4FC6-9590-CFECA7876E7A}" srcId="{F3A2808E-4CB8-46A5-8500-AD2F3D0422F6}" destId="{C262A4A7-1820-4FAB-9161-3D30C2363947}" srcOrd="1" destOrd="0" parTransId="{228CA4EA-DE5A-47CE-8553-CFCB84AAA8F5}" sibTransId="{B238BACC-448D-4051-98A1-A1F6D553404D}"/>
    <dgm:cxn modelId="{36C58D7D-62C0-4729-83F6-25F79D703447}" srcId="{F3A2808E-4CB8-46A5-8500-AD2F3D0422F6}" destId="{A3277B8C-AF85-43A0-B871-B17698FC6D4F}" srcOrd="3" destOrd="0" parTransId="{4C4A7B14-06B3-4187-AE70-B9428BD2CE73}" sibTransId="{F0A635D1-DAC3-4425-8CF6-AA882D6F5EDD}"/>
    <dgm:cxn modelId="{14EE9AC0-97A8-430B-84B6-4CCE87280E57}" type="presOf" srcId="{E3F0807F-E975-4D33-9E4E-2EEB3033FC46}" destId="{022C44C9-F3FC-4BF7-BA13-B112C742427C}" srcOrd="0" destOrd="0" presId="urn:microsoft.com/office/officeart/2005/8/layout/vList2"/>
    <dgm:cxn modelId="{8C383BD0-909C-40CB-BC4B-0B2D99E5FF2D}" type="presOf" srcId="{F3A2808E-4CB8-46A5-8500-AD2F3D0422F6}" destId="{52FB928E-2447-4860-BE60-554D37792380}" srcOrd="0" destOrd="0" presId="urn:microsoft.com/office/officeart/2005/8/layout/vList2"/>
    <dgm:cxn modelId="{8A8B07E9-C1DC-48DC-AD06-54F1597A7019}" srcId="{F3A2808E-4CB8-46A5-8500-AD2F3D0422F6}" destId="{4E2F4C0A-FC05-4705-91D8-C8FE91CE53C3}" srcOrd="0" destOrd="0" parTransId="{F45356FA-A9EF-46AF-8584-54519A0A4ECC}" sibTransId="{5A9C5368-7DFB-4D38-A893-DABB1680FC8E}"/>
    <dgm:cxn modelId="{9738C36F-2612-4982-90FF-FC90F23DD0B1}" type="presParOf" srcId="{52FB928E-2447-4860-BE60-554D37792380}" destId="{C5D159A7-7789-4516-99C8-CB16E6CE1894}" srcOrd="0" destOrd="0" presId="urn:microsoft.com/office/officeart/2005/8/layout/vList2"/>
    <dgm:cxn modelId="{2A89F744-1CD9-4C2B-A7E8-7A8EAD37450A}" type="presParOf" srcId="{52FB928E-2447-4860-BE60-554D37792380}" destId="{C07D6AE5-F58F-4F03-AF0F-4B9B4C4BA2FF}" srcOrd="1" destOrd="0" presId="urn:microsoft.com/office/officeart/2005/8/layout/vList2"/>
    <dgm:cxn modelId="{3B4C143C-4E15-401B-BFF3-BCE718813C46}" type="presParOf" srcId="{52FB928E-2447-4860-BE60-554D37792380}" destId="{66EEC62C-97E1-45F3-80CC-463F85A6D3D9}" srcOrd="2" destOrd="0" presId="urn:microsoft.com/office/officeart/2005/8/layout/vList2"/>
    <dgm:cxn modelId="{7432A84A-B023-4153-B477-8D3DB52ACC2B}" type="presParOf" srcId="{52FB928E-2447-4860-BE60-554D37792380}" destId="{A7226D1C-E17E-43DC-B27A-BB044200DB5E}" srcOrd="3" destOrd="0" presId="urn:microsoft.com/office/officeart/2005/8/layout/vList2"/>
    <dgm:cxn modelId="{23C0A732-6B1A-40FB-B63E-128A82446021}" type="presParOf" srcId="{52FB928E-2447-4860-BE60-554D37792380}" destId="{022C44C9-F3FC-4BF7-BA13-B112C742427C}" srcOrd="4" destOrd="0" presId="urn:microsoft.com/office/officeart/2005/8/layout/vList2"/>
    <dgm:cxn modelId="{082BA4D0-0BDD-4BF1-95A6-23052C1C7C9E}" type="presParOf" srcId="{52FB928E-2447-4860-BE60-554D37792380}" destId="{93F8D9E9-9366-4416-A752-5CA43CAE7598}" srcOrd="5" destOrd="0" presId="urn:microsoft.com/office/officeart/2005/8/layout/vList2"/>
    <dgm:cxn modelId="{B200D0EC-D924-46C3-AA4F-9AD5D5769D57}" type="presParOf" srcId="{52FB928E-2447-4860-BE60-554D37792380}" destId="{18B45855-F315-4FCD-B7BD-85608C703CA0}" srcOrd="6" destOrd="0" presId="urn:microsoft.com/office/officeart/2005/8/layout/vList2"/>
    <dgm:cxn modelId="{E913D791-26DF-4DFE-A568-293208551493}" type="presParOf" srcId="{52FB928E-2447-4860-BE60-554D37792380}" destId="{AB029EA0-6766-4FCE-9749-33C32CEAECD3}" srcOrd="7" destOrd="0" presId="urn:microsoft.com/office/officeart/2005/8/layout/vList2"/>
    <dgm:cxn modelId="{62606895-6D4A-4946-BC4F-8C9B669F0615}" type="presParOf" srcId="{52FB928E-2447-4860-BE60-554D37792380}" destId="{475A438A-13BF-4C4D-AD0A-3CB5F9ED4868}" srcOrd="8" destOrd="0" presId="urn:microsoft.com/office/officeart/2005/8/layout/vList2"/>
    <dgm:cxn modelId="{7DCE4389-AA3E-4BA3-90C9-C086FDB06E17}" type="presParOf" srcId="{52FB928E-2447-4860-BE60-554D37792380}" destId="{E268D44E-4804-427C-8E0F-CDA1CA00AB62}" srcOrd="9" destOrd="0" presId="urn:microsoft.com/office/officeart/2005/8/layout/vList2"/>
    <dgm:cxn modelId="{DA740EA6-C63D-4B14-9C47-EC6B799A26A3}" type="presParOf" srcId="{52FB928E-2447-4860-BE60-554D37792380}" destId="{16C4A854-7E46-43CC-81DC-39915CC3AE2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4A6E97-C2F4-4793-8825-D2C621339197}"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07BA45B5-489C-4A88-8330-23DA680567DD}">
      <dgm:prSet/>
      <dgm:spPr/>
      <dgm:t>
        <a:bodyPr/>
        <a:lstStyle/>
        <a:p>
          <a:r>
            <a:rPr lang="en-GB" b="1"/>
            <a:t>Humanity</a:t>
          </a:r>
          <a:endParaRPr lang="en-US"/>
        </a:p>
      </dgm:t>
    </dgm:pt>
    <dgm:pt modelId="{12EBC854-99DE-411D-9125-BD8619A338D0}" type="parTrans" cxnId="{127D38A8-6C09-47D6-87C6-ECC712C94304}">
      <dgm:prSet/>
      <dgm:spPr/>
      <dgm:t>
        <a:bodyPr/>
        <a:lstStyle/>
        <a:p>
          <a:endParaRPr lang="en-US"/>
        </a:p>
      </dgm:t>
    </dgm:pt>
    <dgm:pt modelId="{1C7A9489-3C44-46BC-B1E1-06A857879809}" type="sibTrans" cxnId="{127D38A8-6C09-47D6-87C6-ECC712C94304}">
      <dgm:prSet/>
      <dgm:spPr/>
      <dgm:t>
        <a:bodyPr/>
        <a:lstStyle/>
        <a:p>
          <a:endParaRPr lang="en-US"/>
        </a:p>
      </dgm:t>
    </dgm:pt>
    <dgm:pt modelId="{3B452DDB-1361-44AE-A17B-CAA30673A6ED}">
      <dgm:prSet/>
      <dgm:spPr/>
      <dgm:t>
        <a:bodyPr/>
        <a:lstStyle/>
        <a:p>
          <a:r>
            <a:rPr lang="en-GB" b="1"/>
            <a:t>Utility and</a:t>
          </a:r>
          <a:endParaRPr lang="en-US"/>
        </a:p>
      </dgm:t>
    </dgm:pt>
    <dgm:pt modelId="{15612FEE-805D-4B44-BAA1-64232006465B}" type="parTrans" cxnId="{68FD9F37-C7FC-4D48-90DA-48DFC9198DB2}">
      <dgm:prSet/>
      <dgm:spPr/>
      <dgm:t>
        <a:bodyPr/>
        <a:lstStyle/>
        <a:p>
          <a:endParaRPr lang="en-US"/>
        </a:p>
      </dgm:t>
    </dgm:pt>
    <dgm:pt modelId="{8E0A750B-A0F5-44DF-9255-23F0CE1B88F5}" type="sibTrans" cxnId="{68FD9F37-C7FC-4D48-90DA-48DFC9198DB2}">
      <dgm:prSet/>
      <dgm:spPr/>
      <dgm:t>
        <a:bodyPr/>
        <a:lstStyle/>
        <a:p>
          <a:endParaRPr lang="en-US"/>
        </a:p>
      </dgm:t>
    </dgm:pt>
    <dgm:pt modelId="{CDB78E3B-1C19-49A4-9BCD-66B9338A8EA9}">
      <dgm:prSet/>
      <dgm:spPr/>
      <dgm:t>
        <a:bodyPr/>
        <a:lstStyle/>
        <a:p>
          <a:r>
            <a:rPr lang="en-GB" b="1"/>
            <a:t>Sensory Beauty</a:t>
          </a:r>
          <a:endParaRPr lang="en-US"/>
        </a:p>
      </dgm:t>
    </dgm:pt>
    <dgm:pt modelId="{67486DD3-9882-4B72-8F6A-4846ADA02161}" type="parTrans" cxnId="{A9BB46E3-63FF-46AC-8547-31EE888F5D55}">
      <dgm:prSet/>
      <dgm:spPr/>
      <dgm:t>
        <a:bodyPr/>
        <a:lstStyle/>
        <a:p>
          <a:endParaRPr lang="en-US"/>
        </a:p>
      </dgm:t>
    </dgm:pt>
    <dgm:pt modelId="{966A9BE4-E97E-481C-A571-8E983051C828}" type="sibTrans" cxnId="{A9BB46E3-63FF-46AC-8547-31EE888F5D55}">
      <dgm:prSet/>
      <dgm:spPr/>
      <dgm:t>
        <a:bodyPr/>
        <a:lstStyle/>
        <a:p>
          <a:endParaRPr lang="en-US"/>
        </a:p>
      </dgm:t>
    </dgm:pt>
    <dgm:pt modelId="{EDEC0F3A-A2D0-462B-A24A-5AA5238E7E0E}" type="pres">
      <dgm:prSet presAssocID="{4E4A6E97-C2F4-4793-8825-D2C621339197}" presName="hierChild1" presStyleCnt="0">
        <dgm:presLayoutVars>
          <dgm:chPref val="1"/>
          <dgm:dir/>
          <dgm:animOne val="branch"/>
          <dgm:animLvl val="lvl"/>
          <dgm:resizeHandles/>
        </dgm:presLayoutVars>
      </dgm:prSet>
      <dgm:spPr/>
    </dgm:pt>
    <dgm:pt modelId="{1999B7EA-C374-49F7-8CA1-066934AA697C}" type="pres">
      <dgm:prSet presAssocID="{07BA45B5-489C-4A88-8330-23DA680567DD}" presName="hierRoot1" presStyleCnt="0"/>
      <dgm:spPr/>
    </dgm:pt>
    <dgm:pt modelId="{E11255CE-A442-4E6D-AF6E-B65101DF2BD4}" type="pres">
      <dgm:prSet presAssocID="{07BA45B5-489C-4A88-8330-23DA680567DD}" presName="composite" presStyleCnt="0"/>
      <dgm:spPr/>
    </dgm:pt>
    <dgm:pt modelId="{042CEB5D-3252-4A39-AF64-CD3B04AA1A7A}" type="pres">
      <dgm:prSet presAssocID="{07BA45B5-489C-4A88-8330-23DA680567DD}" presName="background" presStyleLbl="node0" presStyleIdx="0" presStyleCnt="3"/>
      <dgm:spPr/>
    </dgm:pt>
    <dgm:pt modelId="{A5A11E8B-8FEC-4FCC-B315-AFF1BB5AAFA7}" type="pres">
      <dgm:prSet presAssocID="{07BA45B5-489C-4A88-8330-23DA680567DD}" presName="text" presStyleLbl="fgAcc0" presStyleIdx="0" presStyleCnt="3">
        <dgm:presLayoutVars>
          <dgm:chPref val="3"/>
        </dgm:presLayoutVars>
      </dgm:prSet>
      <dgm:spPr/>
    </dgm:pt>
    <dgm:pt modelId="{F880E19B-F116-4314-81F3-4A1B9B10EC81}" type="pres">
      <dgm:prSet presAssocID="{07BA45B5-489C-4A88-8330-23DA680567DD}" presName="hierChild2" presStyleCnt="0"/>
      <dgm:spPr/>
    </dgm:pt>
    <dgm:pt modelId="{7F50BC8E-BC6E-45C6-97F6-653F9237FC4E}" type="pres">
      <dgm:prSet presAssocID="{3B452DDB-1361-44AE-A17B-CAA30673A6ED}" presName="hierRoot1" presStyleCnt="0"/>
      <dgm:spPr/>
    </dgm:pt>
    <dgm:pt modelId="{88AEE61E-8C6E-4FDE-AD2C-DB50C94824BF}" type="pres">
      <dgm:prSet presAssocID="{3B452DDB-1361-44AE-A17B-CAA30673A6ED}" presName="composite" presStyleCnt="0"/>
      <dgm:spPr/>
    </dgm:pt>
    <dgm:pt modelId="{D6F31668-77D5-4F3C-B911-2822086A62F3}" type="pres">
      <dgm:prSet presAssocID="{3B452DDB-1361-44AE-A17B-CAA30673A6ED}" presName="background" presStyleLbl="node0" presStyleIdx="1" presStyleCnt="3"/>
      <dgm:spPr/>
    </dgm:pt>
    <dgm:pt modelId="{C8C04E0A-AF1A-4BFA-928B-C9511A75D109}" type="pres">
      <dgm:prSet presAssocID="{3B452DDB-1361-44AE-A17B-CAA30673A6ED}" presName="text" presStyleLbl="fgAcc0" presStyleIdx="1" presStyleCnt="3">
        <dgm:presLayoutVars>
          <dgm:chPref val="3"/>
        </dgm:presLayoutVars>
      </dgm:prSet>
      <dgm:spPr/>
    </dgm:pt>
    <dgm:pt modelId="{264FC6D8-A57B-42EC-BE7D-A60B2EF26796}" type="pres">
      <dgm:prSet presAssocID="{3B452DDB-1361-44AE-A17B-CAA30673A6ED}" presName="hierChild2" presStyleCnt="0"/>
      <dgm:spPr/>
    </dgm:pt>
    <dgm:pt modelId="{F50DCC85-875D-4EA7-8715-1CCC475616DC}" type="pres">
      <dgm:prSet presAssocID="{CDB78E3B-1C19-49A4-9BCD-66B9338A8EA9}" presName="hierRoot1" presStyleCnt="0"/>
      <dgm:spPr/>
    </dgm:pt>
    <dgm:pt modelId="{BE9F39BD-47A9-4CF0-B74C-6E35AFA4D113}" type="pres">
      <dgm:prSet presAssocID="{CDB78E3B-1C19-49A4-9BCD-66B9338A8EA9}" presName="composite" presStyleCnt="0"/>
      <dgm:spPr/>
    </dgm:pt>
    <dgm:pt modelId="{611E9DB9-FEE3-4EE3-8B6A-2D8062D60BE8}" type="pres">
      <dgm:prSet presAssocID="{CDB78E3B-1C19-49A4-9BCD-66B9338A8EA9}" presName="background" presStyleLbl="node0" presStyleIdx="2" presStyleCnt="3"/>
      <dgm:spPr/>
    </dgm:pt>
    <dgm:pt modelId="{37A072F1-8FA1-4F4D-819A-A9DCD6DA0A39}" type="pres">
      <dgm:prSet presAssocID="{CDB78E3B-1C19-49A4-9BCD-66B9338A8EA9}" presName="text" presStyleLbl="fgAcc0" presStyleIdx="2" presStyleCnt="3">
        <dgm:presLayoutVars>
          <dgm:chPref val="3"/>
        </dgm:presLayoutVars>
      </dgm:prSet>
      <dgm:spPr/>
    </dgm:pt>
    <dgm:pt modelId="{6CEB39A9-0022-43EE-8AFD-8829F2946032}" type="pres">
      <dgm:prSet presAssocID="{CDB78E3B-1C19-49A4-9BCD-66B9338A8EA9}" presName="hierChild2" presStyleCnt="0"/>
      <dgm:spPr/>
    </dgm:pt>
  </dgm:ptLst>
  <dgm:cxnLst>
    <dgm:cxn modelId="{8A259016-3ABC-4BEE-9A48-81ABFDBB5094}" type="presOf" srcId="{07BA45B5-489C-4A88-8330-23DA680567DD}" destId="{A5A11E8B-8FEC-4FCC-B315-AFF1BB5AAFA7}" srcOrd="0" destOrd="0" presId="urn:microsoft.com/office/officeart/2005/8/layout/hierarchy1"/>
    <dgm:cxn modelId="{68FD9F37-C7FC-4D48-90DA-48DFC9198DB2}" srcId="{4E4A6E97-C2F4-4793-8825-D2C621339197}" destId="{3B452DDB-1361-44AE-A17B-CAA30673A6ED}" srcOrd="1" destOrd="0" parTransId="{15612FEE-805D-4B44-BAA1-64232006465B}" sibTransId="{8E0A750B-A0F5-44DF-9255-23F0CE1B88F5}"/>
    <dgm:cxn modelId="{7534E55C-1248-4956-9400-2758AF156C58}" type="presOf" srcId="{CDB78E3B-1C19-49A4-9BCD-66B9338A8EA9}" destId="{37A072F1-8FA1-4F4D-819A-A9DCD6DA0A39}" srcOrd="0" destOrd="0" presId="urn:microsoft.com/office/officeart/2005/8/layout/hierarchy1"/>
    <dgm:cxn modelId="{B1FA0779-4899-4B5E-A02F-D15E9D9BD543}" type="presOf" srcId="{3B452DDB-1361-44AE-A17B-CAA30673A6ED}" destId="{C8C04E0A-AF1A-4BFA-928B-C9511A75D109}" srcOrd="0" destOrd="0" presId="urn:microsoft.com/office/officeart/2005/8/layout/hierarchy1"/>
    <dgm:cxn modelId="{127D38A8-6C09-47D6-87C6-ECC712C94304}" srcId="{4E4A6E97-C2F4-4793-8825-D2C621339197}" destId="{07BA45B5-489C-4A88-8330-23DA680567DD}" srcOrd="0" destOrd="0" parTransId="{12EBC854-99DE-411D-9125-BD8619A338D0}" sibTransId="{1C7A9489-3C44-46BC-B1E1-06A857879809}"/>
    <dgm:cxn modelId="{A9BB46E3-63FF-46AC-8547-31EE888F5D55}" srcId="{4E4A6E97-C2F4-4793-8825-D2C621339197}" destId="{CDB78E3B-1C19-49A4-9BCD-66B9338A8EA9}" srcOrd="2" destOrd="0" parTransId="{67486DD3-9882-4B72-8F6A-4846ADA02161}" sibTransId="{966A9BE4-E97E-481C-A571-8E983051C828}"/>
    <dgm:cxn modelId="{C9713BEC-9114-4578-BE94-CF9BD24D08A0}" type="presOf" srcId="{4E4A6E97-C2F4-4793-8825-D2C621339197}" destId="{EDEC0F3A-A2D0-462B-A24A-5AA5238E7E0E}" srcOrd="0" destOrd="0" presId="urn:microsoft.com/office/officeart/2005/8/layout/hierarchy1"/>
    <dgm:cxn modelId="{1F994B88-2B1E-4F25-982B-CBFE187695C6}" type="presParOf" srcId="{EDEC0F3A-A2D0-462B-A24A-5AA5238E7E0E}" destId="{1999B7EA-C374-49F7-8CA1-066934AA697C}" srcOrd="0" destOrd="0" presId="urn:microsoft.com/office/officeart/2005/8/layout/hierarchy1"/>
    <dgm:cxn modelId="{CECE5F38-362F-4AF6-A9B6-68EA3D6A740D}" type="presParOf" srcId="{1999B7EA-C374-49F7-8CA1-066934AA697C}" destId="{E11255CE-A442-4E6D-AF6E-B65101DF2BD4}" srcOrd="0" destOrd="0" presId="urn:microsoft.com/office/officeart/2005/8/layout/hierarchy1"/>
    <dgm:cxn modelId="{4A611115-735B-40A7-85FC-A6D5F95DF1AD}" type="presParOf" srcId="{E11255CE-A442-4E6D-AF6E-B65101DF2BD4}" destId="{042CEB5D-3252-4A39-AF64-CD3B04AA1A7A}" srcOrd="0" destOrd="0" presId="urn:microsoft.com/office/officeart/2005/8/layout/hierarchy1"/>
    <dgm:cxn modelId="{1C984F4A-56AB-4286-8F13-D426D48FE7C0}" type="presParOf" srcId="{E11255CE-A442-4E6D-AF6E-B65101DF2BD4}" destId="{A5A11E8B-8FEC-4FCC-B315-AFF1BB5AAFA7}" srcOrd="1" destOrd="0" presId="urn:microsoft.com/office/officeart/2005/8/layout/hierarchy1"/>
    <dgm:cxn modelId="{645E2363-77F2-4C5B-8571-8CEC1249A556}" type="presParOf" srcId="{1999B7EA-C374-49F7-8CA1-066934AA697C}" destId="{F880E19B-F116-4314-81F3-4A1B9B10EC81}" srcOrd="1" destOrd="0" presId="urn:microsoft.com/office/officeart/2005/8/layout/hierarchy1"/>
    <dgm:cxn modelId="{3F615F6F-41D0-499A-93AE-93613FBA8DBC}" type="presParOf" srcId="{EDEC0F3A-A2D0-462B-A24A-5AA5238E7E0E}" destId="{7F50BC8E-BC6E-45C6-97F6-653F9237FC4E}" srcOrd="1" destOrd="0" presId="urn:microsoft.com/office/officeart/2005/8/layout/hierarchy1"/>
    <dgm:cxn modelId="{C8970164-F02D-44AD-8CB8-BE3D76F85E47}" type="presParOf" srcId="{7F50BC8E-BC6E-45C6-97F6-653F9237FC4E}" destId="{88AEE61E-8C6E-4FDE-AD2C-DB50C94824BF}" srcOrd="0" destOrd="0" presId="urn:microsoft.com/office/officeart/2005/8/layout/hierarchy1"/>
    <dgm:cxn modelId="{25339428-2B44-4C75-9C38-A8B3EDA81F01}" type="presParOf" srcId="{88AEE61E-8C6E-4FDE-AD2C-DB50C94824BF}" destId="{D6F31668-77D5-4F3C-B911-2822086A62F3}" srcOrd="0" destOrd="0" presId="urn:microsoft.com/office/officeart/2005/8/layout/hierarchy1"/>
    <dgm:cxn modelId="{A3EA5957-3527-400C-A8EA-76473AFE24B0}" type="presParOf" srcId="{88AEE61E-8C6E-4FDE-AD2C-DB50C94824BF}" destId="{C8C04E0A-AF1A-4BFA-928B-C9511A75D109}" srcOrd="1" destOrd="0" presId="urn:microsoft.com/office/officeart/2005/8/layout/hierarchy1"/>
    <dgm:cxn modelId="{107E519B-0A5B-4CFE-B924-9D79850F185E}" type="presParOf" srcId="{7F50BC8E-BC6E-45C6-97F6-653F9237FC4E}" destId="{264FC6D8-A57B-42EC-BE7D-A60B2EF26796}" srcOrd="1" destOrd="0" presId="urn:microsoft.com/office/officeart/2005/8/layout/hierarchy1"/>
    <dgm:cxn modelId="{6FA866C0-992C-4C5C-9C7C-F0C88DECC6E0}" type="presParOf" srcId="{EDEC0F3A-A2D0-462B-A24A-5AA5238E7E0E}" destId="{F50DCC85-875D-4EA7-8715-1CCC475616DC}" srcOrd="2" destOrd="0" presId="urn:microsoft.com/office/officeart/2005/8/layout/hierarchy1"/>
    <dgm:cxn modelId="{7531356E-2ABE-47DC-8DD4-9EA0F86BC5E5}" type="presParOf" srcId="{F50DCC85-875D-4EA7-8715-1CCC475616DC}" destId="{BE9F39BD-47A9-4CF0-B74C-6E35AFA4D113}" srcOrd="0" destOrd="0" presId="urn:microsoft.com/office/officeart/2005/8/layout/hierarchy1"/>
    <dgm:cxn modelId="{B0A92810-F9B9-4D1E-AD4F-42A9FEFCF8EB}" type="presParOf" srcId="{BE9F39BD-47A9-4CF0-B74C-6E35AFA4D113}" destId="{611E9DB9-FEE3-4EE3-8B6A-2D8062D60BE8}" srcOrd="0" destOrd="0" presId="urn:microsoft.com/office/officeart/2005/8/layout/hierarchy1"/>
    <dgm:cxn modelId="{D3DFED07-6A50-476B-9FEF-89E30D3F0E5D}" type="presParOf" srcId="{BE9F39BD-47A9-4CF0-B74C-6E35AFA4D113}" destId="{37A072F1-8FA1-4F4D-819A-A9DCD6DA0A39}" srcOrd="1" destOrd="0" presId="urn:microsoft.com/office/officeart/2005/8/layout/hierarchy1"/>
    <dgm:cxn modelId="{6FEB9EEB-22B0-4F47-B8DC-6C82A003147D}" type="presParOf" srcId="{F50DCC85-875D-4EA7-8715-1CCC475616DC}" destId="{6CEB39A9-0022-43EE-8AFD-8829F29460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EF821B-A39D-49BE-8586-E6E2E36F8F21}"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F99116F6-D84B-4C43-9D0E-B4B7571473A5}">
      <dgm:prSet/>
      <dgm:spPr/>
      <dgm:t>
        <a:bodyPr/>
        <a:lstStyle/>
        <a:p>
          <a:r>
            <a:rPr lang="en-GB"/>
            <a:t>BASED ON US INPUTS FROM STAKEHOLDERS AND MEDICS</a:t>
          </a:r>
          <a:endParaRPr lang="en-US"/>
        </a:p>
      </dgm:t>
    </dgm:pt>
    <dgm:pt modelId="{FF6B18DE-898B-40E2-9810-847BFA878DB6}" type="parTrans" cxnId="{C125338E-BF6E-40F3-965A-8412DDA5488D}">
      <dgm:prSet/>
      <dgm:spPr/>
      <dgm:t>
        <a:bodyPr/>
        <a:lstStyle/>
        <a:p>
          <a:endParaRPr lang="en-US"/>
        </a:p>
      </dgm:t>
    </dgm:pt>
    <dgm:pt modelId="{B2F3D89E-5BB3-41D7-B9F5-B50CF0225D37}" type="sibTrans" cxnId="{C125338E-BF6E-40F3-965A-8412DDA5488D}">
      <dgm:prSet/>
      <dgm:spPr/>
      <dgm:t>
        <a:bodyPr/>
        <a:lstStyle/>
        <a:p>
          <a:endParaRPr lang="en-US"/>
        </a:p>
      </dgm:t>
    </dgm:pt>
    <dgm:pt modelId="{15AE86B7-E6E2-4231-B1FE-F302D210ED33}">
      <dgm:prSet/>
      <dgm:spPr/>
      <dgm:t>
        <a:bodyPr/>
        <a:lstStyle/>
        <a:p>
          <a:r>
            <a:rPr lang="en-GB" b="1"/>
            <a:t>AIR</a:t>
          </a:r>
          <a:endParaRPr lang="en-US"/>
        </a:p>
      </dgm:t>
    </dgm:pt>
    <dgm:pt modelId="{E1409205-887F-49D6-8306-7739CAC73047}" type="parTrans" cxnId="{0C203F69-C7F0-46E8-BB81-1DBDF69FB355}">
      <dgm:prSet/>
      <dgm:spPr/>
      <dgm:t>
        <a:bodyPr/>
        <a:lstStyle/>
        <a:p>
          <a:endParaRPr lang="en-US"/>
        </a:p>
      </dgm:t>
    </dgm:pt>
    <dgm:pt modelId="{FBAAE0D0-FD7E-4022-8DAC-9D1CD0ACD42B}" type="sibTrans" cxnId="{0C203F69-C7F0-46E8-BB81-1DBDF69FB355}">
      <dgm:prSet/>
      <dgm:spPr/>
      <dgm:t>
        <a:bodyPr/>
        <a:lstStyle/>
        <a:p>
          <a:endParaRPr lang="en-US"/>
        </a:p>
      </dgm:t>
    </dgm:pt>
    <dgm:pt modelId="{7B0A7427-DF7D-4F40-A7D6-801845566A30}">
      <dgm:prSet/>
      <dgm:spPr/>
      <dgm:t>
        <a:bodyPr/>
        <a:lstStyle/>
        <a:p>
          <a:r>
            <a:rPr lang="en-GB" b="1"/>
            <a:t>WATER</a:t>
          </a:r>
          <a:endParaRPr lang="en-US"/>
        </a:p>
      </dgm:t>
    </dgm:pt>
    <dgm:pt modelId="{62477D6A-9309-4F0F-A739-F26CCC22AE7E}" type="parTrans" cxnId="{E78FFD7E-2896-48BB-A633-133E1B96EA05}">
      <dgm:prSet/>
      <dgm:spPr/>
      <dgm:t>
        <a:bodyPr/>
        <a:lstStyle/>
        <a:p>
          <a:endParaRPr lang="en-US"/>
        </a:p>
      </dgm:t>
    </dgm:pt>
    <dgm:pt modelId="{E74175BF-EA50-459D-9443-58688B8A294C}" type="sibTrans" cxnId="{E78FFD7E-2896-48BB-A633-133E1B96EA05}">
      <dgm:prSet/>
      <dgm:spPr/>
      <dgm:t>
        <a:bodyPr/>
        <a:lstStyle/>
        <a:p>
          <a:endParaRPr lang="en-US"/>
        </a:p>
      </dgm:t>
    </dgm:pt>
    <dgm:pt modelId="{61ED6869-D13F-4A64-819A-9153F7FC1376}">
      <dgm:prSet/>
      <dgm:spPr/>
      <dgm:t>
        <a:bodyPr/>
        <a:lstStyle/>
        <a:p>
          <a:r>
            <a:rPr lang="en-GB" b="1"/>
            <a:t>LIGHT</a:t>
          </a:r>
          <a:endParaRPr lang="en-US"/>
        </a:p>
      </dgm:t>
    </dgm:pt>
    <dgm:pt modelId="{093064A1-71C5-4D15-AF9E-9A95085E9437}" type="parTrans" cxnId="{7646C938-A4F7-4583-8839-11AC29C05261}">
      <dgm:prSet/>
      <dgm:spPr/>
      <dgm:t>
        <a:bodyPr/>
        <a:lstStyle/>
        <a:p>
          <a:endParaRPr lang="en-US"/>
        </a:p>
      </dgm:t>
    </dgm:pt>
    <dgm:pt modelId="{311FE091-B822-436C-A639-B1C2877F3D2B}" type="sibTrans" cxnId="{7646C938-A4F7-4583-8839-11AC29C05261}">
      <dgm:prSet/>
      <dgm:spPr/>
      <dgm:t>
        <a:bodyPr/>
        <a:lstStyle/>
        <a:p>
          <a:endParaRPr lang="en-US"/>
        </a:p>
      </dgm:t>
    </dgm:pt>
    <dgm:pt modelId="{BE92F691-5090-46EB-8255-5A72C841200D}">
      <dgm:prSet/>
      <dgm:spPr/>
      <dgm:t>
        <a:bodyPr/>
        <a:lstStyle/>
        <a:p>
          <a:r>
            <a:rPr lang="en-GB" b="1"/>
            <a:t>COMFORT</a:t>
          </a:r>
          <a:endParaRPr lang="en-US"/>
        </a:p>
      </dgm:t>
    </dgm:pt>
    <dgm:pt modelId="{3031758F-413A-456E-B909-0A0DAB8DDE85}" type="parTrans" cxnId="{033D7288-5E8F-4982-96A5-0D6282A10DB4}">
      <dgm:prSet/>
      <dgm:spPr/>
      <dgm:t>
        <a:bodyPr/>
        <a:lstStyle/>
        <a:p>
          <a:endParaRPr lang="en-US"/>
        </a:p>
      </dgm:t>
    </dgm:pt>
    <dgm:pt modelId="{00193853-3A4E-4B7C-A308-FB4C3E48D5D7}" type="sibTrans" cxnId="{033D7288-5E8F-4982-96A5-0D6282A10DB4}">
      <dgm:prSet/>
      <dgm:spPr/>
      <dgm:t>
        <a:bodyPr/>
        <a:lstStyle/>
        <a:p>
          <a:endParaRPr lang="en-US"/>
        </a:p>
      </dgm:t>
    </dgm:pt>
    <dgm:pt modelId="{45BD9586-300B-4361-A8CA-6274635D5B75}">
      <dgm:prSet/>
      <dgm:spPr/>
      <dgm:t>
        <a:bodyPr/>
        <a:lstStyle/>
        <a:p>
          <a:r>
            <a:rPr lang="en-GB" b="1"/>
            <a:t>MIND</a:t>
          </a:r>
          <a:endParaRPr lang="en-US"/>
        </a:p>
      </dgm:t>
    </dgm:pt>
    <dgm:pt modelId="{8AF40D5D-6264-4DCF-869E-9F229212AA2A}" type="parTrans" cxnId="{EC6DEDA0-513B-4FBF-AC0A-7B10C6F1B550}">
      <dgm:prSet/>
      <dgm:spPr/>
      <dgm:t>
        <a:bodyPr/>
        <a:lstStyle/>
        <a:p>
          <a:endParaRPr lang="en-US"/>
        </a:p>
      </dgm:t>
    </dgm:pt>
    <dgm:pt modelId="{CEC4AB1D-97A7-48B0-BDC8-781846736650}" type="sibTrans" cxnId="{EC6DEDA0-513B-4FBF-AC0A-7B10C6F1B550}">
      <dgm:prSet/>
      <dgm:spPr/>
      <dgm:t>
        <a:bodyPr/>
        <a:lstStyle/>
        <a:p>
          <a:endParaRPr lang="en-US"/>
        </a:p>
      </dgm:t>
    </dgm:pt>
    <dgm:pt modelId="{688390CC-4CFA-4C47-815D-A8EA0319E93C}">
      <dgm:prSet/>
      <dgm:spPr/>
      <dgm:t>
        <a:bodyPr/>
        <a:lstStyle/>
        <a:p>
          <a:r>
            <a:rPr lang="en-GB" b="1"/>
            <a:t>SOUND</a:t>
          </a:r>
          <a:endParaRPr lang="en-US"/>
        </a:p>
      </dgm:t>
    </dgm:pt>
    <dgm:pt modelId="{C1EA0B8C-933C-4D43-981A-28E703C6EE5A}" type="parTrans" cxnId="{5A793859-BC24-4D1E-B33E-5AE832FE1C57}">
      <dgm:prSet/>
      <dgm:spPr/>
      <dgm:t>
        <a:bodyPr/>
        <a:lstStyle/>
        <a:p>
          <a:endParaRPr lang="en-US"/>
        </a:p>
      </dgm:t>
    </dgm:pt>
    <dgm:pt modelId="{0DC1F687-4A7E-4200-9DCA-F7B2EBE7BD06}" type="sibTrans" cxnId="{5A793859-BC24-4D1E-B33E-5AE832FE1C57}">
      <dgm:prSet/>
      <dgm:spPr/>
      <dgm:t>
        <a:bodyPr/>
        <a:lstStyle/>
        <a:p>
          <a:endParaRPr lang="en-US"/>
        </a:p>
      </dgm:t>
    </dgm:pt>
    <dgm:pt modelId="{253DB758-D836-46D0-BC2D-893C2A8136D1}">
      <dgm:prSet/>
      <dgm:spPr/>
      <dgm:t>
        <a:bodyPr/>
        <a:lstStyle/>
        <a:p>
          <a:r>
            <a:rPr lang="en-GB" b="1"/>
            <a:t>MATERIALS</a:t>
          </a:r>
          <a:endParaRPr lang="en-US"/>
        </a:p>
      </dgm:t>
    </dgm:pt>
    <dgm:pt modelId="{8F43C453-4542-4567-9FE7-6A1253CBE7AD}" type="parTrans" cxnId="{E4A3D6CC-50FF-4C6B-9B54-9E54432C224D}">
      <dgm:prSet/>
      <dgm:spPr/>
      <dgm:t>
        <a:bodyPr/>
        <a:lstStyle/>
        <a:p>
          <a:endParaRPr lang="en-US"/>
        </a:p>
      </dgm:t>
    </dgm:pt>
    <dgm:pt modelId="{CEAA4724-C08C-4A2E-9F32-50B2673C4BA3}" type="sibTrans" cxnId="{E4A3D6CC-50FF-4C6B-9B54-9E54432C224D}">
      <dgm:prSet/>
      <dgm:spPr/>
      <dgm:t>
        <a:bodyPr/>
        <a:lstStyle/>
        <a:p>
          <a:endParaRPr lang="en-US"/>
        </a:p>
      </dgm:t>
    </dgm:pt>
    <dgm:pt modelId="{3ABEDDE9-F8EB-478F-A226-1E2034BBF3F6}">
      <dgm:prSet/>
      <dgm:spPr/>
      <dgm:t>
        <a:bodyPr/>
        <a:lstStyle/>
        <a:p>
          <a:r>
            <a:rPr lang="en-GB" b="1"/>
            <a:t>COMMUNITY</a:t>
          </a:r>
          <a:endParaRPr lang="en-US"/>
        </a:p>
      </dgm:t>
    </dgm:pt>
    <dgm:pt modelId="{7F4D25E6-A71B-4E2C-8BFF-A5E51A29D85E}" type="parTrans" cxnId="{BF054F37-F2E2-418E-BCEA-2F31A530BF43}">
      <dgm:prSet/>
      <dgm:spPr/>
      <dgm:t>
        <a:bodyPr/>
        <a:lstStyle/>
        <a:p>
          <a:endParaRPr lang="en-US"/>
        </a:p>
      </dgm:t>
    </dgm:pt>
    <dgm:pt modelId="{0B7F1928-4FA0-44FF-9D14-B0AF5F332B23}" type="sibTrans" cxnId="{BF054F37-F2E2-418E-BCEA-2F31A530BF43}">
      <dgm:prSet/>
      <dgm:spPr/>
      <dgm:t>
        <a:bodyPr/>
        <a:lstStyle/>
        <a:p>
          <a:endParaRPr lang="en-US"/>
        </a:p>
      </dgm:t>
    </dgm:pt>
    <dgm:pt modelId="{A655BDC0-4E33-4E90-836A-94599D03348E}">
      <dgm:prSet/>
      <dgm:spPr/>
      <dgm:t>
        <a:bodyPr/>
        <a:lstStyle/>
        <a:p>
          <a:r>
            <a:rPr lang="en-GB" b="1"/>
            <a:t>NOURISHMENT </a:t>
          </a:r>
          <a:endParaRPr lang="en-US"/>
        </a:p>
      </dgm:t>
    </dgm:pt>
    <dgm:pt modelId="{CC4C3B22-B6BB-42F3-8621-4D0E73CC1983}" type="parTrans" cxnId="{3BA0C357-52EA-4E64-ABC0-F32FD3ECDAEE}">
      <dgm:prSet/>
      <dgm:spPr/>
      <dgm:t>
        <a:bodyPr/>
        <a:lstStyle/>
        <a:p>
          <a:endParaRPr lang="en-US"/>
        </a:p>
      </dgm:t>
    </dgm:pt>
    <dgm:pt modelId="{DAA04400-FD78-4115-8176-C16BEACAD4D1}" type="sibTrans" cxnId="{3BA0C357-52EA-4E64-ABC0-F32FD3ECDAEE}">
      <dgm:prSet/>
      <dgm:spPr/>
      <dgm:t>
        <a:bodyPr/>
        <a:lstStyle/>
        <a:p>
          <a:endParaRPr lang="en-US"/>
        </a:p>
      </dgm:t>
    </dgm:pt>
    <dgm:pt modelId="{C2EAE159-1A3A-42D2-B804-74CE10791243}">
      <dgm:prSet/>
      <dgm:spPr/>
      <dgm:t>
        <a:bodyPr/>
        <a:lstStyle/>
        <a:p>
          <a:r>
            <a:rPr lang="en-GB" b="1"/>
            <a:t>FITNESS</a:t>
          </a:r>
          <a:endParaRPr lang="en-US"/>
        </a:p>
      </dgm:t>
    </dgm:pt>
    <dgm:pt modelId="{600D1A23-6C49-48D6-88FB-C134CB10D5D4}" type="parTrans" cxnId="{BB81868E-EB28-427B-BE83-09B06054AF7F}">
      <dgm:prSet/>
      <dgm:spPr/>
      <dgm:t>
        <a:bodyPr/>
        <a:lstStyle/>
        <a:p>
          <a:endParaRPr lang="en-US"/>
        </a:p>
      </dgm:t>
    </dgm:pt>
    <dgm:pt modelId="{BE939861-F999-4846-ADB5-A12B78BDC221}" type="sibTrans" cxnId="{BB81868E-EB28-427B-BE83-09B06054AF7F}">
      <dgm:prSet/>
      <dgm:spPr/>
      <dgm:t>
        <a:bodyPr/>
        <a:lstStyle/>
        <a:p>
          <a:endParaRPr lang="en-US"/>
        </a:p>
      </dgm:t>
    </dgm:pt>
    <dgm:pt modelId="{7530A221-092E-47F3-98BF-65E0106085EE}" type="pres">
      <dgm:prSet presAssocID="{64EF821B-A39D-49BE-8586-E6E2E36F8F21}" presName="vert0" presStyleCnt="0">
        <dgm:presLayoutVars>
          <dgm:dir/>
          <dgm:animOne val="branch"/>
          <dgm:animLvl val="lvl"/>
        </dgm:presLayoutVars>
      </dgm:prSet>
      <dgm:spPr/>
    </dgm:pt>
    <dgm:pt modelId="{CCDF68E9-322B-489D-A65C-C4A00FA59870}" type="pres">
      <dgm:prSet presAssocID="{F99116F6-D84B-4C43-9D0E-B4B7571473A5}" presName="thickLine" presStyleLbl="alignNode1" presStyleIdx="0" presStyleCnt="1"/>
      <dgm:spPr/>
    </dgm:pt>
    <dgm:pt modelId="{106D8DFB-3569-457A-B936-DA2CBD001FAE}" type="pres">
      <dgm:prSet presAssocID="{F99116F6-D84B-4C43-9D0E-B4B7571473A5}" presName="horz1" presStyleCnt="0"/>
      <dgm:spPr/>
    </dgm:pt>
    <dgm:pt modelId="{56568D74-669D-4ADC-931C-C037A6D5D72A}" type="pres">
      <dgm:prSet presAssocID="{F99116F6-D84B-4C43-9D0E-B4B7571473A5}" presName="tx1" presStyleLbl="revTx" presStyleIdx="0" presStyleCnt="11"/>
      <dgm:spPr/>
    </dgm:pt>
    <dgm:pt modelId="{63FDCDE9-0692-47AE-9C73-08BBFFA845C2}" type="pres">
      <dgm:prSet presAssocID="{F99116F6-D84B-4C43-9D0E-B4B7571473A5}" presName="vert1" presStyleCnt="0"/>
      <dgm:spPr/>
    </dgm:pt>
    <dgm:pt modelId="{3042ECE6-5AA7-4BB7-B4F3-818D64BBC5B7}" type="pres">
      <dgm:prSet presAssocID="{15AE86B7-E6E2-4231-B1FE-F302D210ED33}" presName="vertSpace2a" presStyleCnt="0"/>
      <dgm:spPr/>
    </dgm:pt>
    <dgm:pt modelId="{5C32BB69-DD2F-4D6B-AD90-39CDC2C90563}" type="pres">
      <dgm:prSet presAssocID="{15AE86B7-E6E2-4231-B1FE-F302D210ED33}" presName="horz2" presStyleCnt="0"/>
      <dgm:spPr/>
    </dgm:pt>
    <dgm:pt modelId="{64557ADC-8285-420F-82AA-24A00AD905CA}" type="pres">
      <dgm:prSet presAssocID="{15AE86B7-E6E2-4231-B1FE-F302D210ED33}" presName="horzSpace2" presStyleCnt="0"/>
      <dgm:spPr/>
    </dgm:pt>
    <dgm:pt modelId="{46A153D7-7997-43D8-8FA3-728066CF6DCF}" type="pres">
      <dgm:prSet presAssocID="{15AE86B7-E6E2-4231-B1FE-F302D210ED33}" presName="tx2" presStyleLbl="revTx" presStyleIdx="1" presStyleCnt="11"/>
      <dgm:spPr/>
    </dgm:pt>
    <dgm:pt modelId="{F9C2C506-F25F-441D-AF44-E32A9B625F7F}" type="pres">
      <dgm:prSet presAssocID="{15AE86B7-E6E2-4231-B1FE-F302D210ED33}" presName="vert2" presStyleCnt="0"/>
      <dgm:spPr/>
    </dgm:pt>
    <dgm:pt modelId="{F8578F09-5CD2-4885-BEB1-FB1AA5E6E7B0}" type="pres">
      <dgm:prSet presAssocID="{15AE86B7-E6E2-4231-B1FE-F302D210ED33}" presName="thinLine2b" presStyleLbl="callout" presStyleIdx="0" presStyleCnt="10"/>
      <dgm:spPr/>
    </dgm:pt>
    <dgm:pt modelId="{8F6D77D5-BDF7-4653-B5FC-A2714E82FE43}" type="pres">
      <dgm:prSet presAssocID="{15AE86B7-E6E2-4231-B1FE-F302D210ED33}" presName="vertSpace2b" presStyleCnt="0"/>
      <dgm:spPr/>
    </dgm:pt>
    <dgm:pt modelId="{9D8D1474-0066-4F19-B8D8-51066D1E3141}" type="pres">
      <dgm:prSet presAssocID="{7B0A7427-DF7D-4F40-A7D6-801845566A30}" presName="horz2" presStyleCnt="0"/>
      <dgm:spPr/>
    </dgm:pt>
    <dgm:pt modelId="{79D93F83-2B71-43C8-A98D-AC232C4421B9}" type="pres">
      <dgm:prSet presAssocID="{7B0A7427-DF7D-4F40-A7D6-801845566A30}" presName="horzSpace2" presStyleCnt="0"/>
      <dgm:spPr/>
    </dgm:pt>
    <dgm:pt modelId="{97F0D95C-3022-444C-ABF3-4255125F2A27}" type="pres">
      <dgm:prSet presAssocID="{7B0A7427-DF7D-4F40-A7D6-801845566A30}" presName="tx2" presStyleLbl="revTx" presStyleIdx="2" presStyleCnt="11"/>
      <dgm:spPr/>
    </dgm:pt>
    <dgm:pt modelId="{622F49ED-9AA8-4E92-BE91-C0AF9C36CE7E}" type="pres">
      <dgm:prSet presAssocID="{7B0A7427-DF7D-4F40-A7D6-801845566A30}" presName="vert2" presStyleCnt="0"/>
      <dgm:spPr/>
    </dgm:pt>
    <dgm:pt modelId="{6FC3DBF2-3E7D-4587-BC5B-6DEBDCF1C4CD}" type="pres">
      <dgm:prSet presAssocID="{7B0A7427-DF7D-4F40-A7D6-801845566A30}" presName="thinLine2b" presStyleLbl="callout" presStyleIdx="1" presStyleCnt="10"/>
      <dgm:spPr/>
    </dgm:pt>
    <dgm:pt modelId="{478AFD1F-C7E5-4017-B8DE-E08F0AB9BF61}" type="pres">
      <dgm:prSet presAssocID="{7B0A7427-DF7D-4F40-A7D6-801845566A30}" presName="vertSpace2b" presStyleCnt="0"/>
      <dgm:spPr/>
    </dgm:pt>
    <dgm:pt modelId="{F46FEAB6-160B-4492-9340-92CC3441952E}" type="pres">
      <dgm:prSet presAssocID="{61ED6869-D13F-4A64-819A-9153F7FC1376}" presName="horz2" presStyleCnt="0"/>
      <dgm:spPr/>
    </dgm:pt>
    <dgm:pt modelId="{134AE436-CA9B-4A78-9DB6-DDA3ED8399C2}" type="pres">
      <dgm:prSet presAssocID="{61ED6869-D13F-4A64-819A-9153F7FC1376}" presName="horzSpace2" presStyleCnt="0"/>
      <dgm:spPr/>
    </dgm:pt>
    <dgm:pt modelId="{945E955E-6A1D-450B-9BCF-6E4CC169E7DE}" type="pres">
      <dgm:prSet presAssocID="{61ED6869-D13F-4A64-819A-9153F7FC1376}" presName="tx2" presStyleLbl="revTx" presStyleIdx="3" presStyleCnt="11"/>
      <dgm:spPr/>
    </dgm:pt>
    <dgm:pt modelId="{BE5B42BC-12A5-48C7-9B04-DBB08D4DE06F}" type="pres">
      <dgm:prSet presAssocID="{61ED6869-D13F-4A64-819A-9153F7FC1376}" presName="vert2" presStyleCnt="0"/>
      <dgm:spPr/>
    </dgm:pt>
    <dgm:pt modelId="{1181130A-6973-4604-A8C4-334B55529468}" type="pres">
      <dgm:prSet presAssocID="{61ED6869-D13F-4A64-819A-9153F7FC1376}" presName="thinLine2b" presStyleLbl="callout" presStyleIdx="2" presStyleCnt="10"/>
      <dgm:spPr/>
    </dgm:pt>
    <dgm:pt modelId="{E28387A4-9519-4EA1-8DAC-DE588DC9E0EE}" type="pres">
      <dgm:prSet presAssocID="{61ED6869-D13F-4A64-819A-9153F7FC1376}" presName="vertSpace2b" presStyleCnt="0"/>
      <dgm:spPr/>
    </dgm:pt>
    <dgm:pt modelId="{07AE7983-EB9C-45FD-BF95-DAD0C86645F7}" type="pres">
      <dgm:prSet presAssocID="{BE92F691-5090-46EB-8255-5A72C841200D}" presName="horz2" presStyleCnt="0"/>
      <dgm:spPr/>
    </dgm:pt>
    <dgm:pt modelId="{F303A79B-31CC-4FDE-B464-EAC03692F30D}" type="pres">
      <dgm:prSet presAssocID="{BE92F691-5090-46EB-8255-5A72C841200D}" presName="horzSpace2" presStyleCnt="0"/>
      <dgm:spPr/>
    </dgm:pt>
    <dgm:pt modelId="{0B44D5E6-3B22-4F49-9CA8-4F6DB8172843}" type="pres">
      <dgm:prSet presAssocID="{BE92F691-5090-46EB-8255-5A72C841200D}" presName="tx2" presStyleLbl="revTx" presStyleIdx="4" presStyleCnt="11"/>
      <dgm:spPr/>
    </dgm:pt>
    <dgm:pt modelId="{EA707BF7-B39A-408E-B381-ABB2E724B296}" type="pres">
      <dgm:prSet presAssocID="{BE92F691-5090-46EB-8255-5A72C841200D}" presName="vert2" presStyleCnt="0"/>
      <dgm:spPr/>
    </dgm:pt>
    <dgm:pt modelId="{F5E70015-6470-4E9A-BE2D-9A2F5B0C53FF}" type="pres">
      <dgm:prSet presAssocID="{BE92F691-5090-46EB-8255-5A72C841200D}" presName="thinLine2b" presStyleLbl="callout" presStyleIdx="3" presStyleCnt="10"/>
      <dgm:spPr/>
    </dgm:pt>
    <dgm:pt modelId="{594AE75A-64E3-4B95-BB5A-09E58E76679F}" type="pres">
      <dgm:prSet presAssocID="{BE92F691-5090-46EB-8255-5A72C841200D}" presName="vertSpace2b" presStyleCnt="0"/>
      <dgm:spPr/>
    </dgm:pt>
    <dgm:pt modelId="{2EAF8C61-6725-4231-8695-A1BD918F1D78}" type="pres">
      <dgm:prSet presAssocID="{45BD9586-300B-4361-A8CA-6274635D5B75}" presName="horz2" presStyleCnt="0"/>
      <dgm:spPr/>
    </dgm:pt>
    <dgm:pt modelId="{138DFDF1-92A0-4B6D-83C6-D4E66BDF6A45}" type="pres">
      <dgm:prSet presAssocID="{45BD9586-300B-4361-A8CA-6274635D5B75}" presName="horzSpace2" presStyleCnt="0"/>
      <dgm:spPr/>
    </dgm:pt>
    <dgm:pt modelId="{424F5E03-6670-4022-ABCA-745F5DC292B1}" type="pres">
      <dgm:prSet presAssocID="{45BD9586-300B-4361-A8CA-6274635D5B75}" presName="tx2" presStyleLbl="revTx" presStyleIdx="5" presStyleCnt="11"/>
      <dgm:spPr/>
    </dgm:pt>
    <dgm:pt modelId="{4611F698-4586-4696-8EDB-0D3B46FB0DBF}" type="pres">
      <dgm:prSet presAssocID="{45BD9586-300B-4361-A8CA-6274635D5B75}" presName="vert2" presStyleCnt="0"/>
      <dgm:spPr/>
    </dgm:pt>
    <dgm:pt modelId="{25A1B5E1-F027-4F95-AE6D-0825D3970E0A}" type="pres">
      <dgm:prSet presAssocID="{45BD9586-300B-4361-A8CA-6274635D5B75}" presName="thinLine2b" presStyleLbl="callout" presStyleIdx="4" presStyleCnt="10"/>
      <dgm:spPr/>
    </dgm:pt>
    <dgm:pt modelId="{EEAA0144-69F4-4E71-BF25-D5A3DDBA7E03}" type="pres">
      <dgm:prSet presAssocID="{45BD9586-300B-4361-A8CA-6274635D5B75}" presName="vertSpace2b" presStyleCnt="0"/>
      <dgm:spPr/>
    </dgm:pt>
    <dgm:pt modelId="{66C280F2-E3A0-4B6A-8A47-85E7F0AC5439}" type="pres">
      <dgm:prSet presAssocID="{688390CC-4CFA-4C47-815D-A8EA0319E93C}" presName="horz2" presStyleCnt="0"/>
      <dgm:spPr/>
    </dgm:pt>
    <dgm:pt modelId="{4C08A154-1AA6-4FD0-8EE2-A594AF8198BE}" type="pres">
      <dgm:prSet presAssocID="{688390CC-4CFA-4C47-815D-A8EA0319E93C}" presName="horzSpace2" presStyleCnt="0"/>
      <dgm:spPr/>
    </dgm:pt>
    <dgm:pt modelId="{4BC95D55-7160-49CF-BE3B-2F80640DBFA9}" type="pres">
      <dgm:prSet presAssocID="{688390CC-4CFA-4C47-815D-A8EA0319E93C}" presName="tx2" presStyleLbl="revTx" presStyleIdx="6" presStyleCnt="11"/>
      <dgm:spPr/>
    </dgm:pt>
    <dgm:pt modelId="{7E206D39-8BD9-439E-8CE4-933BEE8B4A38}" type="pres">
      <dgm:prSet presAssocID="{688390CC-4CFA-4C47-815D-A8EA0319E93C}" presName="vert2" presStyleCnt="0"/>
      <dgm:spPr/>
    </dgm:pt>
    <dgm:pt modelId="{72F554B2-7245-477B-B935-12237F991646}" type="pres">
      <dgm:prSet presAssocID="{688390CC-4CFA-4C47-815D-A8EA0319E93C}" presName="thinLine2b" presStyleLbl="callout" presStyleIdx="5" presStyleCnt="10"/>
      <dgm:spPr/>
    </dgm:pt>
    <dgm:pt modelId="{1E6D1E5E-5D10-49C1-91AD-5F95E61B383C}" type="pres">
      <dgm:prSet presAssocID="{688390CC-4CFA-4C47-815D-A8EA0319E93C}" presName="vertSpace2b" presStyleCnt="0"/>
      <dgm:spPr/>
    </dgm:pt>
    <dgm:pt modelId="{B76947AB-0AE2-484B-8040-340A377B9E7A}" type="pres">
      <dgm:prSet presAssocID="{253DB758-D836-46D0-BC2D-893C2A8136D1}" presName="horz2" presStyleCnt="0"/>
      <dgm:spPr/>
    </dgm:pt>
    <dgm:pt modelId="{501E77F1-AD3D-45EB-8D88-BB1FED9FDB23}" type="pres">
      <dgm:prSet presAssocID="{253DB758-D836-46D0-BC2D-893C2A8136D1}" presName="horzSpace2" presStyleCnt="0"/>
      <dgm:spPr/>
    </dgm:pt>
    <dgm:pt modelId="{2E36C3C6-1FBB-4D71-8714-F277F71E24B6}" type="pres">
      <dgm:prSet presAssocID="{253DB758-D836-46D0-BC2D-893C2A8136D1}" presName="tx2" presStyleLbl="revTx" presStyleIdx="7" presStyleCnt="11"/>
      <dgm:spPr/>
    </dgm:pt>
    <dgm:pt modelId="{90211D1F-2802-4FFE-AECF-2CBD0232826A}" type="pres">
      <dgm:prSet presAssocID="{253DB758-D836-46D0-BC2D-893C2A8136D1}" presName="vert2" presStyleCnt="0"/>
      <dgm:spPr/>
    </dgm:pt>
    <dgm:pt modelId="{76D269D8-2F27-4DCD-B0D7-707480374232}" type="pres">
      <dgm:prSet presAssocID="{253DB758-D836-46D0-BC2D-893C2A8136D1}" presName="thinLine2b" presStyleLbl="callout" presStyleIdx="6" presStyleCnt="10"/>
      <dgm:spPr/>
    </dgm:pt>
    <dgm:pt modelId="{74500FD2-D95B-4944-8F7B-C0658A76ADB9}" type="pres">
      <dgm:prSet presAssocID="{253DB758-D836-46D0-BC2D-893C2A8136D1}" presName="vertSpace2b" presStyleCnt="0"/>
      <dgm:spPr/>
    </dgm:pt>
    <dgm:pt modelId="{27200D24-3890-42F0-9AEB-604DF0B78788}" type="pres">
      <dgm:prSet presAssocID="{3ABEDDE9-F8EB-478F-A226-1E2034BBF3F6}" presName="horz2" presStyleCnt="0"/>
      <dgm:spPr/>
    </dgm:pt>
    <dgm:pt modelId="{C23B2F47-2D83-44F6-B12D-0AECBFCA4A40}" type="pres">
      <dgm:prSet presAssocID="{3ABEDDE9-F8EB-478F-A226-1E2034BBF3F6}" presName="horzSpace2" presStyleCnt="0"/>
      <dgm:spPr/>
    </dgm:pt>
    <dgm:pt modelId="{02AA033F-8D85-43CF-A7A3-219BC9E92CD9}" type="pres">
      <dgm:prSet presAssocID="{3ABEDDE9-F8EB-478F-A226-1E2034BBF3F6}" presName="tx2" presStyleLbl="revTx" presStyleIdx="8" presStyleCnt="11"/>
      <dgm:spPr/>
    </dgm:pt>
    <dgm:pt modelId="{299F9C39-E4EC-4F03-8B1F-A684C836998E}" type="pres">
      <dgm:prSet presAssocID="{3ABEDDE9-F8EB-478F-A226-1E2034BBF3F6}" presName="vert2" presStyleCnt="0"/>
      <dgm:spPr/>
    </dgm:pt>
    <dgm:pt modelId="{BA4B39E5-7185-4DD7-874A-DCD6F330E3B4}" type="pres">
      <dgm:prSet presAssocID="{3ABEDDE9-F8EB-478F-A226-1E2034BBF3F6}" presName="thinLine2b" presStyleLbl="callout" presStyleIdx="7" presStyleCnt="10"/>
      <dgm:spPr/>
    </dgm:pt>
    <dgm:pt modelId="{D6948DBF-91C2-4A9A-B0F0-D7BF8CF60B67}" type="pres">
      <dgm:prSet presAssocID="{3ABEDDE9-F8EB-478F-A226-1E2034BBF3F6}" presName="vertSpace2b" presStyleCnt="0"/>
      <dgm:spPr/>
    </dgm:pt>
    <dgm:pt modelId="{E6875DA9-FCCB-4004-A17C-6DB16D44CF7E}" type="pres">
      <dgm:prSet presAssocID="{A655BDC0-4E33-4E90-836A-94599D03348E}" presName="horz2" presStyleCnt="0"/>
      <dgm:spPr/>
    </dgm:pt>
    <dgm:pt modelId="{72020E73-43A7-432E-8126-03DF5089F670}" type="pres">
      <dgm:prSet presAssocID="{A655BDC0-4E33-4E90-836A-94599D03348E}" presName="horzSpace2" presStyleCnt="0"/>
      <dgm:spPr/>
    </dgm:pt>
    <dgm:pt modelId="{D99FD823-44BB-4C5A-8A7D-536853E7635E}" type="pres">
      <dgm:prSet presAssocID="{A655BDC0-4E33-4E90-836A-94599D03348E}" presName="tx2" presStyleLbl="revTx" presStyleIdx="9" presStyleCnt="11"/>
      <dgm:spPr/>
    </dgm:pt>
    <dgm:pt modelId="{DD393F47-AC97-4511-B091-F688DB3A6529}" type="pres">
      <dgm:prSet presAssocID="{A655BDC0-4E33-4E90-836A-94599D03348E}" presName="vert2" presStyleCnt="0"/>
      <dgm:spPr/>
    </dgm:pt>
    <dgm:pt modelId="{69DBCC0A-1C46-42D5-958B-4A497CFB2717}" type="pres">
      <dgm:prSet presAssocID="{A655BDC0-4E33-4E90-836A-94599D03348E}" presName="thinLine2b" presStyleLbl="callout" presStyleIdx="8" presStyleCnt="10"/>
      <dgm:spPr/>
    </dgm:pt>
    <dgm:pt modelId="{C88F06C7-252C-49F6-BEA6-E63AC7A01827}" type="pres">
      <dgm:prSet presAssocID="{A655BDC0-4E33-4E90-836A-94599D03348E}" presName="vertSpace2b" presStyleCnt="0"/>
      <dgm:spPr/>
    </dgm:pt>
    <dgm:pt modelId="{EC0FB055-4E80-4671-AD52-1EF50BB8962E}" type="pres">
      <dgm:prSet presAssocID="{C2EAE159-1A3A-42D2-B804-74CE10791243}" presName="horz2" presStyleCnt="0"/>
      <dgm:spPr/>
    </dgm:pt>
    <dgm:pt modelId="{5B488679-84C7-4357-9C75-72A8B348A39F}" type="pres">
      <dgm:prSet presAssocID="{C2EAE159-1A3A-42D2-B804-74CE10791243}" presName="horzSpace2" presStyleCnt="0"/>
      <dgm:spPr/>
    </dgm:pt>
    <dgm:pt modelId="{86285429-26E5-4D8D-B25A-D0DCD6271550}" type="pres">
      <dgm:prSet presAssocID="{C2EAE159-1A3A-42D2-B804-74CE10791243}" presName="tx2" presStyleLbl="revTx" presStyleIdx="10" presStyleCnt="11"/>
      <dgm:spPr/>
    </dgm:pt>
    <dgm:pt modelId="{189450E5-7046-4FA9-8AF5-43400B1C39FB}" type="pres">
      <dgm:prSet presAssocID="{C2EAE159-1A3A-42D2-B804-74CE10791243}" presName="vert2" presStyleCnt="0"/>
      <dgm:spPr/>
    </dgm:pt>
    <dgm:pt modelId="{0AA30951-68E6-49B3-9077-29B5D5677A3F}" type="pres">
      <dgm:prSet presAssocID="{C2EAE159-1A3A-42D2-B804-74CE10791243}" presName="thinLine2b" presStyleLbl="callout" presStyleIdx="9" presStyleCnt="10"/>
      <dgm:spPr/>
    </dgm:pt>
    <dgm:pt modelId="{54915BF2-AA94-4327-B931-7F8BA6DECDDA}" type="pres">
      <dgm:prSet presAssocID="{C2EAE159-1A3A-42D2-B804-74CE10791243}" presName="vertSpace2b" presStyleCnt="0"/>
      <dgm:spPr/>
    </dgm:pt>
  </dgm:ptLst>
  <dgm:cxnLst>
    <dgm:cxn modelId="{02102403-2BE8-4CF4-82D4-C043CA8F1126}" type="presOf" srcId="{7B0A7427-DF7D-4F40-A7D6-801845566A30}" destId="{97F0D95C-3022-444C-ABF3-4255125F2A27}" srcOrd="0" destOrd="0" presId="urn:microsoft.com/office/officeart/2008/layout/LinedList"/>
    <dgm:cxn modelId="{FEA6131A-73B1-4B9A-BC72-8957D08A9B57}" type="presOf" srcId="{C2EAE159-1A3A-42D2-B804-74CE10791243}" destId="{86285429-26E5-4D8D-B25A-D0DCD6271550}" srcOrd="0" destOrd="0" presId="urn:microsoft.com/office/officeart/2008/layout/LinedList"/>
    <dgm:cxn modelId="{2A00172F-899C-4AEE-9382-832C75AF341D}" type="presOf" srcId="{15AE86B7-E6E2-4231-B1FE-F302D210ED33}" destId="{46A153D7-7997-43D8-8FA3-728066CF6DCF}" srcOrd="0" destOrd="0" presId="urn:microsoft.com/office/officeart/2008/layout/LinedList"/>
    <dgm:cxn modelId="{BF054F37-F2E2-418E-BCEA-2F31A530BF43}" srcId="{F99116F6-D84B-4C43-9D0E-B4B7571473A5}" destId="{3ABEDDE9-F8EB-478F-A226-1E2034BBF3F6}" srcOrd="7" destOrd="0" parTransId="{7F4D25E6-A71B-4E2C-8BFF-A5E51A29D85E}" sibTransId="{0B7F1928-4FA0-44FF-9D14-B0AF5F332B23}"/>
    <dgm:cxn modelId="{7646C938-A4F7-4583-8839-11AC29C05261}" srcId="{F99116F6-D84B-4C43-9D0E-B4B7571473A5}" destId="{61ED6869-D13F-4A64-819A-9153F7FC1376}" srcOrd="2" destOrd="0" parTransId="{093064A1-71C5-4D15-AF9E-9A95085E9437}" sibTransId="{311FE091-B822-436C-A639-B1C2877F3D2B}"/>
    <dgm:cxn modelId="{EC17573F-35C4-4085-B0D7-5CC3D6E70C55}" type="presOf" srcId="{253DB758-D836-46D0-BC2D-893C2A8136D1}" destId="{2E36C3C6-1FBB-4D71-8714-F277F71E24B6}" srcOrd="0" destOrd="0" presId="urn:microsoft.com/office/officeart/2008/layout/LinedList"/>
    <dgm:cxn modelId="{18331744-60A5-4A4D-A64A-39CBCB608CA7}" type="presOf" srcId="{F99116F6-D84B-4C43-9D0E-B4B7571473A5}" destId="{56568D74-669D-4ADC-931C-C037A6D5D72A}" srcOrd="0" destOrd="0" presId="urn:microsoft.com/office/officeart/2008/layout/LinedList"/>
    <dgm:cxn modelId="{0C203F69-C7F0-46E8-BB81-1DBDF69FB355}" srcId="{F99116F6-D84B-4C43-9D0E-B4B7571473A5}" destId="{15AE86B7-E6E2-4231-B1FE-F302D210ED33}" srcOrd="0" destOrd="0" parTransId="{E1409205-887F-49D6-8306-7739CAC73047}" sibTransId="{FBAAE0D0-FD7E-4022-8DAC-9D1CD0ACD42B}"/>
    <dgm:cxn modelId="{8BD89A69-887D-40FA-93F2-31C443D57199}" type="presOf" srcId="{3ABEDDE9-F8EB-478F-A226-1E2034BBF3F6}" destId="{02AA033F-8D85-43CF-A7A3-219BC9E92CD9}" srcOrd="0" destOrd="0" presId="urn:microsoft.com/office/officeart/2008/layout/LinedList"/>
    <dgm:cxn modelId="{F5013676-16EE-4262-9133-EAC0C918E4A0}" type="presOf" srcId="{688390CC-4CFA-4C47-815D-A8EA0319E93C}" destId="{4BC95D55-7160-49CF-BE3B-2F80640DBFA9}" srcOrd="0" destOrd="0" presId="urn:microsoft.com/office/officeart/2008/layout/LinedList"/>
    <dgm:cxn modelId="{3BA0C357-52EA-4E64-ABC0-F32FD3ECDAEE}" srcId="{F99116F6-D84B-4C43-9D0E-B4B7571473A5}" destId="{A655BDC0-4E33-4E90-836A-94599D03348E}" srcOrd="8" destOrd="0" parTransId="{CC4C3B22-B6BB-42F3-8621-4D0E73CC1983}" sibTransId="{DAA04400-FD78-4115-8176-C16BEACAD4D1}"/>
    <dgm:cxn modelId="{5A793859-BC24-4D1E-B33E-5AE832FE1C57}" srcId="{F99116F6-D84B-4C43-9D0E-B4B7571473A5}" destId="{688390CC-4CFA-4C47-815D-A8EA0319E93C}" srcOrd="5" destOrd="0" parTransId="{C1EA0B8C-933C-4D43-981A-28E703C6EE5A}" sibTransId="{0DC1F687-4A7E-4200-9DCA-F7B2EBE7BD06}"/>
    <dgm:cxn modelId="{E78FFD7E-2896-48BB-A633-133E1B96EA05}" srcId="{F99116F6-D84B-4C43-9D0E-B4B7571473A5}" destId="{7B0A7427-DF7D-4F40-A7D6-801845566A30}" srcOrd="1" destOrd="0" parTransId="{62477D6A-9309-4F0F-A739-F26CCC22AE7E}" sibTransId="{E74175BF-EA50-459D-9443-58688B8A294C}"/>
    <dgm:cxn modelId="{033D7288-5E8F-4982-96A5-0D6282A10DB4}" srcId="{F99116F6-D84B-4C43-9D0E-B4B7571473A5}" destId="{BE92F691-5090-46EB-8255-5A72C841200D}" srcOrd="3" destOrd="0" parTransId="{3031758F-413A-456E-B909-0A0DAB8DDE85}" sibTransId="{00193853-3A4E-4B7C-A308-FB4C3E48D5D7}"/>
    <dgm:cxn modelId="{C125338E-BF6E-40F3-965A-8412DDA5488D}" srcId="{64EF821B-A39D-49BE-8586-E6E2E36F8F21}" destId="{F99116F6-D84B-4C43-9D0E-B4B7571473A5}" srcOrd="0" destOrd="0" parTransId="{FF6B18DE-898B-40E2-9810-847BFA878DB6}" sibTransId="{B2F3D89E-5BB3-41D7-B9F5-B50CF0225D37}"/>
    <dgm:cxn modelId="{BB81868E-EB28-427B-BE83-09B06054AF7F}" srcId="{F99116F6-D84B-4C43-9D0E-B4B7571473A5}" destId="{C2EAE159-1A3A-42D2-B804-74CE10791243}" srcOrd="9" destOrd="0" parTransId="{600D1A23-6C49-48D6-88FB-C134CB10D5D4}" sibTransId="{BE939861-F999-4846-ADB5-A12B78BDC221}"/>
    <dgm:cxn modelId="{77B95E92-36F3-4A78-B7BD-4E5F69026389}" type="presOf" srcId="{BE92F691-5090-46EB-8255-5A72C841200D}" destId="{0B44D5E6-3B22-4F49-9CA8-4F6DB8172843}" srcOrd="0" destOrd="0" presId="urn:microsoft.com/office/officeart/2008/layout/LinedList"/>
    <dgm:cxn modelId="{2DCBDB93-79C4-403C-AFCD-16299A482C3A}" type="presOf" srcId="{A655BDC0-4E33-4E90-836A-94599D03348E}" destId="{D99FD823-44BB-4C5A-8A7D-536853E7635E}" srcOrd="0" destOrd="0" presId="urn:microsoft.com/office/officeart/2008/layout/LinedList"/>
    <dgm:cxn modelId="{023756A0-C1FB-4590-90CF-4751991EDC50}" type="presOf" srcId="{64EF821B-A39D-49BE-8586-E6E2E36F8F21}" destId="{7530A221-092E-47F3-98BF-65E0106085EE}" srcOrd="0" destOrd="0" presId="urn:microsoft.com/office/officeart/2008/layout/LinedList"/>
    <dgm:cxn modelId="{EC6DEDA0-513B-4FBF-AC0A-7B10C6F1B550}" srcId="{F99116F6-D84B-4C43-9D0E-B4B7571473A5}" destId="{45BD9586-300B-4361-A8CA-6274635D5B75}" srcOrd="4" destOrd="0" parTransId="{8AF40D5D-6264-4DCF-869E-9F229212AA2A}" sibTransId="{CEC4AB1D-97A7-48B0-BDC8-781846736650}"/>
    <dgm:cxn modelId="{81AB48A7-50FC-4A90-BFE2-C12C981E848A}" type="presOf" srcId="{45BD9586-300B-4361-A8CA-6274635D5B75}" destId="{424F5E03-6670-4022-ABCA-745F5DC292B1}" srcOrd="0" destOrd="0" presId="urn:microsoft.com/office/officeart/2008/layout/LinedList"/>
    <dgm:cxn modelId="{E4A3D6CC-50FF-4C6B-9B54-9E54432C224D}" srcId="{F99116F6-D84B-4C43-9D0E-B4B7571473A5}" destId="{253DB758-D836-46D0-BC2D-893C2A8136D1}" srcOrd="6" destOrd="0" parTransId="{8F43C453-4542-4567-9FE7-6A1253CBE7AD}" sibTransId="{CEAA4724-C08C-4A2E-9F32-50B2673C4BA3}"/>
    <dgm:cxn modelId="{745DBFCF-F270-480E-AF9E-CC857DBCA8ED}" type="presOf" srcId="{61ED6869-D13F-4A64-819A-9153F7FC1376}" destId="{945E955E-6A1D-450B-9BCF-6E4CC169E7DE}" srcOrd="0" destOrd="0" presId="urn:microsoft.com/office/officeart/2008/layout/LinedList"/>
    <dgm:cxn modelId="{102262D2-B6C3-42FB-9EC9-C65E5CDC2F92}" type="presParOf" srcId="{7530A221-092E-47F3-98BF-65E0106085EE}" destId="{CCDF68E9-322B-489D-A65C-C4A00FA59870}" srcOrd="0" destOrd="0" presId="urn:microsoft.com/office/officeart/2008/layout/LinedList"/>
    <dgm:cxn modelId="{91D33C3F-9DAF-4C8F-91E2-2143AAE37E42}" type="presParOf" srcId="{7530A221-092E-47F3-98BF-65E0106085EE}" destId="{106D8DFB-3569-457A-B936-DA2CBD001FAE}" srcOrd="1" destOrd="0" presId="urn:microsoft.com/office/officeart/2008/layout/LinedList"/>
    <dgm:cxn modelId="{D5FF0E3C-D606-4308-A2F1-88AFA13BE331}" type="presParOf" srcId="{106D8DFB-3569-457A-B936-DA2CBD001FAE}" destId="{56568D74-669D-4ADC-931C-C037A6D5D72A}" srcOrd="0" destOrd="0" presId="urn:microsoft.com/office/officeart/2008/layout/LinedList"/>
    <dgm:cxn modelId="{DFE1E4F2-61F9-4265-ADE0-914D5A8EF0E5}" type="presParOf" srcId="{106D8DFB-3569-457A-B936-DA2CBD001FAE}" destId="{63FDCDE9-0692-47AE-9C73-08BBFFA845C2}" srcOrd="1" destOrd="0" presId="urn:microsoft.com/office/officeart/2008/layout/LinedList"/>
    <dgm:cxn modelId="{32859DDE-68E9-42AE-B3F4-1B9C544A871D}" type="presParOf" srcId="{63FDCDE9-0692-47AE-9C73-08BBFFA845C2}" destId="{3042ECE6-5AA7-4BB7-B4F3-818D64BBC5B7}" srcOrd="0" destOrd="0" presId="urn:microsoft.com/office/officeart/2008/layout/LinedList"/>
    <dgm:cxn modelId="{EE3CB4AE-3B49-433F-8874-1D50034DD0F4}" type="presParOf" srcId="{63FDCDE9-0692-47AE-9C73-08BBFFA845C2}" destId="{5C32BB69-DD2F-4D6B-AD90-39CDC2C90563}" srcOrd="1" destOrd="0" presId="urn:microsoft.com/office/officeart/2008/layout/LinedList"/>
    <dgm:cxn modelId="{6C1657BF-D961-466A-877A-BCEEDEC3CD53}" type="presParOf" srcId="{5C32BB69-DD2F-4D6B-AD90-39CDC2C90563}" destId="{64557ADC-8285-420F-82AA-24A00AD905CA}" srcOrd="0" destOrd="0" presId="urn:microsoft.com/office/officeart/2008/layout/LinedList"/>
    <dgm:cxn modelId="{28E2AB0E-9DBC-4C20-827A-3D7EB353B36D}" type="presParOf" srcId="{5C32BB69-DD2F-4D6B-AD90-39CDC2C90563}" destId="{46A153D7-7997-43D8-8FA3-728066CF6DCF}" srcOrd="1" destOrd="0" presId="urn:microsoft.com/office/officeart/2008/layout/LinedList"/>
    <dgm:cxn modelId="{71969EF0-BF97-4945-A3C9-DD8607C29719}" type="presParOf" srcId="{5C32BB69-DD2F-4D6B-AD90-39CDC2C90563}" destId="{F9C2C506-F25F-441D-AF44-E32A9B625F7F}" srcOrd="2" destOrd="0" presId="urn:microsoft.com/office/officeart/2008/layout/LinedList"/>
    <dgm:cxn modelId="{4367A654-143A-4D33-BBDC-1BF4F344AD19}" type="presParOf" srcId="{63FDCDE9-0692-47AE-9C73-08BBFFA845C2}" destId="{F8578F09-5CD2-4885-BEB1-FB1AA5E6E7B0}" srcOrd="2" destOrd="0" presId="urn:microsoft.com/office/officeart/2008/layout/LinedList"/>
    <dgm:cxn modelId="{216984A4-DB33-484B-8888-6201F5296C2A}" type="presParOf" srcId="{63FDCDE9-0692-47AE-9C73-08BBFFA845C2}" destId="{8F6D77D5-BDF7-4653-B5FC-A2714E82FE43}" srcOrd="3" destOrd="0" presId="urn:microsoft.com/office/officeart/2008/layout/LinedList"/>
    <dgm:cxn modelId="{125EAB8E-9F10-4A53-84A7-1216EF944F9F}" type="presParOf" srcId="{63FDCDE9-0692-47AE-9C73-08BBFFA845C2}" destId="{9D8D1474-0066-4F19-B8D8-51066D1E3141}" srcOrd="4" destOrd="0" presId="urn:microsoft.com/office/officeart/2008/layout/LinedList"/>
    <dgm:cxn modelId="{5D759E89-6D7A-4934-B3F1-DE1AA1A0B5EA}" type="presParOf" srcId="{9D8D1474-0066-4F19-B8D8-51066D1E3141}" destId="{79D93F83-2B71-43C8-A98D-AC232C4421B9}" srcOrd="0" destOrd="0" presId="urn:microsoft.com/office/officeart/2008/layout/LinedList"/>
    <dgm:cxn modelId="{4D901A0D-F547-4AA8-8D32-E6263EE08A2F}" type="presParOf" srcId="{9D8D1474-0066-4F19-B8D8-51066D1E3141}" destId="{97F0D95C-3022-444C-ABF3-4255125F2A27}" srcOrd="1" destOrd="0" presId="urn:microsoft.com/office/officeart/2008/layout/LinedList"/>
    <dgm:cxn modelId="{42D73785-7E01-44FA-8833-8B0C8C9A9EE1}" type="presParOf" srcId="{9D8D1474-0066-4F19-B8D8-51066D1E3141}" destId="{622F49ED-9AA8-4E92-BE91-C0AF9C36CE7E}" srcOrd="2" destOrd="0" presId="urn:microsoft.com/office/officeart/2008/layout/LinedList"/>
    <dgm:cxn modelId="{095E002C-5647-49E1-834C-4C515873A926}" type="presParOf" srcId="{63FDCDE9-0692-47AE-9C73-08BBFFA845C2}" destId="{6FC3DBF2-3E7D-4587-BC5B-6DEBDCF1C4CD}" srcOrd="5" destOrd="0" presId="urn:microsoft.com/office/officeart/2008/layout/LinedList"/>
    <dgm:cxn modelId="{172324F1-4E92-4657-81A6-86B5A41FA82A}" type="presParOf" srcId="{63FDCDE9-0692-47AE-9C73-08BBFFA845C2}" destId="{478AFD1F-C7E5-4017-B8DE-E08F0AB9BF61}" srcOrd="6" destOrd="0" presId="urn:microsoft.com/office/officeart/2008/layout/LinedList"/>
    <dgm:cxn modelId="{81AB21C0-3061-40E6-AAB4-8EAD8BC60512}" type="presParOf" srcId="{63FDCDE9-0692-47AE-9C73-08BBFFA845C2}" destId="{F46FEAB6-160B-4492-9340-92CC3441952E}" srcOrd="7" destOrd="0" presId="urn:microsoft.com/office/officeart/2008/layout/LinedList"/>
    <dgm:cxn modelId="{BD8DAA14-3A7D-43E9-BFDB-D20CEC4CA077}" type="presParOf" srcId="{F46FEAB6-160B-4492-9340-92CC3441952E}" destId="{134AE436-CA9B-4A78-9DB6-DDA3ED8399C2}" srcOrd="0" destOrd="0" presId="urn:microsoft.com/office/officeart/2008/layout/LinedList"/>
    <dgm:cxn modelId="{7BDA5F39-56DD-4BD1-BCF4-0242ABA2DC06}" type="presParOf" srcId="{F46FEAB6-160B-4492-9340-92CC3441952E}" destId="{945E955E-6A1D-450B-9BCF-6E4CC169E7DE}" srcOrd="1" destOrd="0" presId="urn:microsoft.com/office/officeart/2008/layout/LinedList"/>
    <dgm:cxn modelId="{2CF2FD5A-878E-47DB-A398-A919A92D621B}" type="presParOf" srcId="{F46FEAB6-160B-4492-9340-92CC3441952E}" destId="{BE5B42BC-12A5-48C7-9B04-DBB08D4DE06F}" srcOrd="2" destOrd="0" presId="urn:microsoft.com/office/officeart/2008/layout/LinedList"/>
    <dgm:cxn modelId="{464A8630-4798-4C66-AB6C-38CB9F451F77}" type="presParOf" srcId="{63FDCDE9-0692-47AE-9C73-08BBFFA845C2}" destId="{1181130A-6973-4604-A8C4-334B55529468}" srcOrd="8" destOrd="0" presId="urn:microsoft.com/office/officeart/2008/layout/LinedList"/>
    <dgm:cxn modelId="{BE1C6FB5-7340-4369-9C29-26BB03C8F6B5}" type="presParOf" srcId="{63FDCDE9-0692-47AE-9C73-08BBFFA845C2}" destId="{E28387A4-9519-4EA1-8DAC-DE588DC9E0EE}" srcOrd="9" destOrd="0" presId="urn:microsoft.com/office/officeart/2008/layout/LinedList"/>
    <dgm:cxn modelId="{0B95DC59-22A8-4B88-981D-7608BA91D4BD}" type="presParOf" srcId="{63FDCDE9-0692-47AE-9C73-08BBFFA845C2}" destId="{07AE7983-EB9C-45FD-BF95-DAD0C86645F7}" srcOrd="10" destOrd="0" presId="urn:microsoft.com/office/officeart/2008/layout/LinedList"/>
    <dgm:cxn modelId="{69AE8515-5859-47FF-8F85-1641E11AC4B8}" type="presParOf" srcId="{07AE7983-EB9C-45FD-BF95-DAD0C86645F7}" destId="{F303A79B-31CC-4FDE-B464-EAC03692F30D}" srcOrd="0" destOrd="0" presId="urn:microsoft.com/office/officeart/2008/layout/LinedList"/>
    <dgm:cxn modelId="{A10016A4-0F14-4516-AE01-B8509059AE75}" type="presParOf" srcId="{07AE7983-EB9C-45FD-BF95-DAD0C86645F7}" destId="{0B44D5E6-3B22-4F49-9CA8-4F6DB8172843}" srcOrd="1" destOrd="0" presId="urn:microsoft.com/office/officeart/2008/layout/LinedList"/>
    <dgm:cxn modelId="{82A37732-2E12-4A8E-9535-A35E7B68A669}" type="presParOf" srcId="{07AE7983-EB9C-45FD-BF95-DAD0C86645F7}" destId="{EA707BF7-B39A-408E-B381-ABB2E724B296}" srcOrd="2" destOrd="0" presId="urn:microsoft.com/office/officeart/2008/layout/LinedList"/>
    <dgm:cxn modelId="{2ACD5DE4-C2DB-433F-811A-F120AFAD37B6}" type="presParOf" srcId="{63FDCDE9-0692-47AE-9C73-08BBFFA845C2}" destId="{F5E70015-6470-4E9A-BE2D-9A2F5B0C53FF}" srcOrd="11" destOrd="0" presId="urn:microsoft.com/office/officeart/2008/layout/LinedList"/>
    <dgm:cxn modelId="{BFAE3393-B648-41A4-983A-09F503936C1E}" type="presParOf" srcId="{63FDCDE9-0692-47AE-9C73-08BBFFA845C2}" destId="{594AE75A-64E3-4B95-BB5A-09E58E76679F}" srcOrd="12" destOrd="0" presId="urn:microsoft.com/office/officeart/2008/layout/LinedList"/>
    <dgm:cxn modelId="{5CA2007E-208A-448C-83FE-186A68F6CC77}" type="presParOf" srcId="{63FDCDE9-0692-47AE-9C73-08BBFFA845C2}" destId="{2EAF8C61-6725-4231-8695-A1BD918F1D78}" srcOrd="13" destOrd="0" presId="urn:microsoft.com/office/officeart/2008/layout/LinedList"/>
    <dgm:cxn modelId="{0F1BDCAB-8035-41BE-9F00-B909CBBEAFE0}" type="presParOf" srcId="{2EAF8C61-6725-4231-8695-A1BD918F1D78}" destId="{138DFDF1-92A0-4B6D-83C6-D4E66BDF6A45}" srcOrd="0" destOrd="0" presId="urn:microsoft.com/office/officeart/2008/layout/LinedList"/>
    <dgm:cxn modelId="{88EA9509-9744-4A2E-B9A6-A1FEB775C238}" type="presParOf" srcId="{2EAF8C61-6725-4231-8695-A1BD918F1D78}" destId="{424F5E03-6670-4022-ABCA-745F5DC292B1}" srcOrd="1" destOrd="0" presId="urn:microsoft.com/office/officeart/2008/layout/LinedList"/>
    <dgm:cxn modelId="{0BB81E08-FFD7-4F58-AD59-D55D3C49374B}" type="presParOf" srcId="{2EAF8C61-6725-4231-8695-A1BD918F1D78}" destId="{4611F698-4586-4696-8EDB-0D3B46FB0DBF}" srcOrd="2" destOrd="0" presId="urn:microsoft.com/office/officeart/2008/layout/LinedList"/>
    <dgm:cxn modelId="{48A61815-9356-4890-81A5-8E9A6E9C57BE}" type="presParOf" srcId="{63FDCDE9-0692-47AE-9C73-08BBFFA845C2}" destId="{25A1B5E1-F027-4F95-AE6D-0825D3970E0A}" srcOrd="14" destOrd="0" presId="urn:microsoft.com/office/officeart/2008/layout/LinedList"/>
    <dgm:cxn modelId="{003D595E-9F25-435E-B681-3082FEB46E3D}" type="presParOf" srcId="{63FDCDE9-0692-47AE-9C73-08BBFFA845C2}" destId="{EEAA0144-69F4-4E71-BF25-D5A3DDBA7E03}" srcOrd="15" destOrd="0" presId="urn:microsoft.com/office/officeart/2008/layout/LinedList"/>
    <dgm:cxn modelId="{D3D6DB99-1DC7-4143-9A2A-B03F4BA3663F}" type="presParOf" srcId="{63FDCDE9-0692-47AE-9C73-08BBFFA845C2}" destId="{66C280F2-E3A0-4B6A-8A47-85E7F0AC5439}" srcOrd="16" destOrd="0" presId="urn:microsoft.com/office/officeart/2008/layout/LinedList"/>
    <dgm:cxn modelId="{47AA4919-6A08-4630-841A-6D54964FC376}" type="presParOf" srcId="{66C280F2-E3A0-4B6A-8A47-85E7F0AC5439}" destId="{4C08A154-1AA6-4FD0-8EE2-A594AF8198BE}" srcOrd="0" destOrd="0" presId="urn:microsoft.com/office/officeart/2008/layout/LinedList"/>
    <dgm:cxn modelId="{8D407461-4211-43AC-A957-1CADBECB339F}" type="presParOf" srcId="{66C280F2-E3A0-4B6A-8A47-85E7F0AC5439}" destId="{4BC95D55-7160-49CF-BE3B-2F80640DBFA9}" srcOrd="1" destOrd="0" presId="urn:microsoft.com/office/officeart/2008/layout/LinedList"/>
    <dgm:cxn modelId="{066C6689-570B-487F-A8FC-C4869A45EC8F}" type="presParOf" srcId="{66C280F2-E3A0-4B6A-8A47-85E7F0AC5439}" destId="{7E206D39-8BD9-439E-8CE4-933BEE8B4A38}" srcOrd="2" destOrd="0" presId="urn:microsoft.com/office/officeart/2008/layout/LinedList"/>
    <dgm:cxn modelId="{8AB55694-C307-4F18-AF9F-10D3F264CC75}" type="presParOf" srcId="{63FDCDE9-0692-47AE-9C73-08BBFFA845C2}" destId="{72F554B2-7245-477B-B935-12237F991646}" srcOrd="17" destOrd="0" presId="urn:microsoft.com/office/officeart/2008/layout/LinedList"/>
    <dgm:cxn modelId="{3E9BC31B-7809-4061-9778-30242BEA02BC}" type="presParOf" srcId="{63FDCDE9-0692-47AE-9C73-08BBFFA845C2}" destId="{1E6D1E5E-5D10-49C1-91AD-5F95E61B383C}" srcOrd="18" destOrd="0" presId="urn:microsoft.com/office/officeart/2008/layout/LinedList"/>
    <dgm:cxn modelId="{F5897547-5E9A-4E19-8ED3-48B6E40461C0}" type="presParOf" srcId="{63FDCDE9-0692-47AE-9C73-08BBFFA845C2}" destId="{B76947AB-0AE2-484B-8040-340A377B9E7A}" srcOrd="19" destOrd="0" presId="urn:microsoft.com/office/officeart/2008/layout/LinedList"/>
    <dgm:cxn modelId="{794E984D-D7F8-457E-BE2F-07353100BC47}" type="presParOf" srcId="{B76947AB-0AE2-484B-8040-340A377B9E7A}" destId="{501E77F1-AD3D-45EB-8D88-BB1FED9FDB23}" srcOrd="0" destOrd="0" presId="urn:microsoft.com/office/officeart/2008/layout/LinedList"/>
    <dgm:cxn modelId="{AF2DEE54-B96D-4304-B9A1-0A2BCA30A8E9}" type="presParOf" srcId="{B76947AB-0AE2-484B-8040-340A377B9E7A}" destId="{2E36C3C6-1FBB-4D71-8714-F277F71E24B6}" srcOrd="1" destOrd="0" presId="urn:microsoft.com/office/officeart/2008/layout/LinedList"/>
    <dgm:cxn modelId="{0992EB44-2C9D-47CC-9C8C-A9E8BCAA4853}" type="presParOf" srcId="{B76947AB-0AE2-484B-8040-340A377B9E7A}" destId="{90211D1F-2802-4FFE-AECF-2CBD0232826A}" srcOrd="2" destOrd="0" presId="urn:microsoft.com/office/officeart/2008/layout/LinedList"/>
    <dgm:cxn modelId="{D9D37263-C094-43C3-B690-FE45F34BE6EB}" type="presParOf" srcId="{63FDCDE9-0692-47AE-9C73-08BBFFA845C2}" destId="{76D269D8-2F27-4DCD-B0D7-707480374232}" srcOrd="20" destOrd="0" presId="urn:microsoft.com/office/officeart/2008/layout/LinedList"/>
    <dgm:cxn modelId="{B2CC2340-072F-4596-ADF6-A0D881A0CEB1}" type="presParOf" srcId="{63FDCDE9-0692-47AE-9C73-08BBFFA845C2}" destId="{74500FD2-D95B-4944-8F7B-C0658A76ADB9}" srcOrd="21" destOrd="0" presId="urn:microsoft.com/office/officeart/2008/layout/LinedList"/>
    <dgm:cxn modelId="{EFEAE249-E94B-449C-8A14-E2B2706CA404}" type="presParOf" srcId="{63FDCDE9-0692-47AE-9C73-08BBFFA845C2}" destId="{27200D24-3890-42F0-9AEB-604DF0B78788}" srcOrd="22" destOrd="0" presId="urn:microsoft.com/office/officeart/2008/layout/LinedList"/>
    <dgm:cxn modelId="{6A21D216-9997-4C38-BDA2-55B981953D81}" type="presParOf" srcId="{27200D24-3890-42F0-9AEB-604DF0B78788}" destId="{C23B2F47-2D83-44F6-B12D-0AECBFCA4A40}" srcOrd="0" destOrd="0" presId="urn:microsoft.com/office/officeart/2008/layout/LinedList"/>
    <dgm:cxn modelId="{9E1CEC1D-8923-4C53-973D-D9E126C61673}" type="presParOf" srcId="{27200D24-3890-42F0-9AEB-604DF0B78788}" destId="{02AA033F-8D85-43CF-A7A3-219BC9E92CD9}" srcOrd="1" destOrd="0" presId="urn:microsoft.com/office/officeart/2008/layout/LinedList"/>
    <dgm:cxn modelId="{29E01B1A-2018-4D73-8BAB-4244ADB4FBCE}" type="presParOf" srcId="{27200D24-3890-42F0-9AEB-604DF0B78788}" destId="{299F9C39-E4EC-4F03-8B1F-A684C836998E}" srcOrd="2" destOrd="0" presId="urn:microsoft.com/office/officeart/2008/layout/LinedList"/>
    <dgm:cxn modelId="{E8CC8534-2746-47EE-8CF5-9ABC5861AB96}" type="presParOf" srcId="{63FDCDE9-0692-47AE-9C73-08BBFFA845C2}" destId="{BA4B39E5-7185-4DD7-874A-DCD6F330E3B4}" srcOrd="23" destOrd="0" presId="urn:microsoft.com/office/officeart/2008/layout/LinedList"/>
    <dgm:cxn modelId="{5781AD94-83A3-4549-9EED-35AA96874335}" type="presParOf" srcId="{63FDCDE9-0692-47AE-9C73-08BBFFA845C2}" destId="{D6948DBF-91C2-4A9A-B0F0-D7BF8CF60B67}" srcOrd="24" destOrd="0" presId="urn:microsoft.com/office/officeart/2008/layout/LinedList"/>
    <dgm:cxn modelId="{2196F2AF-F5A8-43A0-A57D-7CC62A68D383}" type="presParOf" srcId="{63FDCDE9-0692-47AE-9C73-08BBFFA845C2}" destId="{E6875DA9-FCCB-4004-A17C-6DB16D44CF7E}" srcOrd="25" destOrd="0" presId="urn:microsoft.com/office/officeart/2008/layout/LinedList"/>
    <dgm:cxn modelId="{2AF84499-6F9B-40EC-967F-1104035E7730}" type="presParOf" srcId="{E6875DA9-FCCB-4004-A17C-6DB16D44CF7E}" destId="{72020E73-43A7-432E-8126-03DF5089F670}" srcOrd="0" destOrd="0" presId="urn:microsoft.com/office/officeart/2008/layout/LinedList"/>
    <dgm:cxn modelId="{9F1408B1-07C1-466A-85C6-5AC7C5C871DD}" type="presParOf" srcId="{E6875DA9-FCCB-4004-A17C-6DB16D44CF7E}" destId="{D99FD823-44BB-4C5A-8A7D-536853E7635E}" srcOrd="1" destOrd="0" presId="urn:microsoft.com/office/officeart/2008/layout/LinedList"/>
    <dgm:cxn modelId="{83D69D88-312F-41CA-855E-7E04B93F053B}" type="presParOf" srcId="{E6875DA9-FCCB-4004-A17C-6DB16D44CF7E}" destId="{DD393F47-AC97-4511-B091-F688DB3A6529}" srcOrd="2" destOrd="0" presId="urn:microsoft.com/office/officeart/2008/layout/LinedList"/>
    <dgm:cxn modelId="{4F7A4438-8E46-4CE0-9E14-7FDF2217DE59}" type="presParOf" srcId="{63FDCDE9-0692-47AE-9C73-08BBFFA845C2}" destId="{69DBCC0A-1C46-42D5-958B-4A497CFB2717}" srcOrd="26" destOrd="0" presId="urn:microsoft.com/office/officeart/2008/layout/LinedList"/>
    <dgm:cxn modelId="{DDF62ED3-C1B4-4021-8DFB-C12B79CA06D5}" type="presParOf" srcId="{63FDCDE9-0692-47AE-9C73-08BBFFA845C2}" destId="{C88F06C7-252C-49F6-BEA6-E63AC7A01827}" srcOrd="27" destOrd="0" presId="urn:microsoft.com/office/officeart/2008/layout/LinedList"/>
    <dgm:cxn modelId="{7F9DD382-F3E0-4BAF-8407-8BE36D0525E3}" type="presParOf" srcId="{63FDCDE9-0692-47AE-9C73-08BBFFA845C2}" destId="{EC0FB055-4E80-4671-AD52-1EF50BB8962E}" srcOrd="28" destOrd="0" presId="urn:microsoft.com/office/officeart/2008/layout/LinedList"/>
    <dgm:cxn modelId="{A81AFCF7-95EE-4913-AB14-0190CCA1872F}" type="presParOf" srcId="{EC0FB055-4E80-4671-AD52-1EF50BB8962E}" destId="{5B488679-84C7-4357-9C75-72A8B348A39F}" srcOrd="0" destOrd="0" presId="urn:microsoft.com/office/officeart/2008/layout/LinedList"/>
    <dgm:cxn modelId="{AD5F870C-4E3C-4BB7-8CEB-5B985DBCA2D0}" type="presParOf" srcId="{EC0FB055-4E80-4671-AD52-1EF50BB8962E}" destId="{86285429-26E5-4D8D-B25A-D0DCD6271550}" srcOrd="1" destOrd="0" presId="urn:microsoft.com/office/officeart/2008/layout/LinedList"/>
    <dgm:cxn modelId="{F7EF01D4-E250-48DD-844E-ECB1887114B9}" type="presParOf" srcId="{EC0FB055-4E80-4671-AD52-1EF50BB8962E}" destId="{189450E5-7046-4FA9-8AF5-43400B1C39FB}" srcOrd="2" destOrd="0" presId="urn:microsoft.com/office/officeart/2008/layout/LinedList"/>
    <dgm:cxn modelId="{D060B28E-3D66-4F48-A165-8ABB40744D2D}" type="presParOf" srcId="{63FDCDE9-0692-47AE-9C73-08BBFFA845C2}" destId="{0AA30951-68E6-49B3-9077-29B5D5677A3F}" srcOrd="29" destOrd="0" presId="urn:microsoft.com/office/officeart/2008/layout/LinedList"/>
    <dgm:cxn modelId="{73E8F268-9827-4B88-99AC-D475EF7333DF}" type="presParOf" srcId="{63FDCDE9-0692-47AE-9C73-08BBFFA845C2}" destId="{54915BF2-AA94-4327-B931-7F8BA6DECDDA}" srcOrd="3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8FCADA-EB0E-4F37-9D09-E1586AEDCC34}"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n-US"/>
        </a:p>
      </dgm:t>
    </dgm:pt>
    <dgm:pt modelId="{8E389281-54A8-420A-9A54-37FCFD7DD20F}">
      <dgm:prSet/>
      <dgm:spPr/>
      <dgm:t>
        <a:bodyPr/>
        <a:lstStyle/>
        <a:p>
          <a:r>
            <a:rPr lang="en-GB"/>
            <a:t>runs on sunlight; </a:t>
          </a:r>
          <a:endParaRPr lang="en-US"/>
        </a:p>
      </dgm:t>
    </dgm:pt>
    <dgm:pt modelId="{CAFBFB7A-1FBB-461C-B253-03C4E50BDCF7}" type="parTrans" cxnId="{19DD1B98-D5AF-4DA3-8DBD-AC7D6C5F6C44}">
      <dgm:prSet/>
      <dgm:spPr/>
      <dgm:t>
        <a:bodyPr/>
        <a:lstStyle/>
        <a:p>
          <a:endParaRPr lang="en-US"/>
        </a:p>
      </dgm:t>
    </dgm:pt>
    <dgm:pt modelId="{006B66E7-70AE-4368-978A-373725B69443}" type="sibTrans" cxnId="{19DD1B98-D5AF-4DA3-8DBD-AC7D6C5F6C44}">
      <dgm:prSet/>
      <dgm:spPr/>
      <dgm:t>
        <a:bodyPr/>
        <a:lstStyle/>
        <a:p>
          <a:endParaRPr lang="en-US"/>
        </a:p>
      </dgm:t>
    </dgm:pt>
    <dgm:pt modelId="{76ABBD21-E7C3-4982-9DC8-9629CF074C29}">
      <dgm:prSet/>
      <dgm:spPr/>
      <dgm:t>
        <a:bodyPr/>
        <a:lstStyle/>
        <a:p>
          <a:r>
            <a:rPr lang="en-GB"/>
            <a:t>uses only the energy it needs;</a:t>
          </a:r>
          <a:endParaRPr lang="en-US"/>
        </a:p>
      </dgm:t>
    </dgm:pt>
    <dgm:pt modelId="{451560DA-0DA3-47D1-BF9C-554938DEEE38}" type="parTrans" cxnId="{5C53699A-85C5-4117-A610-741D72C2F368}">
      <dgm:prSet/>
      <dgm:spPr/>
      <dgm:t>
        <a:bodyPr/>
        <a:lstStyle/>
        <a:p>
          <a:endParaRPr lang="en-US"/>
        </a:p>
      </dgm:t>
    </dgm:pt>
    <dgm:pt modelId="{2890E04B-A5D4-45A1-BEFA-387D7DABBBA1}" type="sibTrans" cxnId="{5C53699A-85C5-4117-A610-741D72C2F368}">
      <dgm:prSet/>
      <dgm:spPr/>
      <dgm:t>
        <a:bodyPr/>
        <a:lstStyle/>
        <a:p>
          <a:endParaRPr lang="en-US"/>
        </a:p>
      </dgm:t>
    </dgm:pt>
    <dgm:pt modelId="{C5DF65EA-D92F-4637-95C1-793E80E1E212}">
      <dgm:prSet/>
      <dgm:spPr/>
      <dgm:t>
        <a:bodyPr/>
        <a:lstStyle/>
        <a:p>
          <a:r>
            <a:rPr lang="en-GB"/>
            <a:t>fits form to function; </a:t>
          </a:r>
          <a:endParaRPr lang="en-US"/>
        </a:p>
      </dgm:t>
    </dgm:pt>
    <dgm:pt modelId="{5C8F9DAE-8011-4984-923A-6C991D974478}" type="parTrans" cxnId="{27D94625-F7A7-42E3-8EB2-557C04E537C1}">
      <dgm:prSet/>
      <dgm:spPr/>
      <dgm:t>
        <a:bodyPr/>
        <a:lstStyle/>
        <a:p>
          <a:endParaRPr lang="en-US"/>
        </a:p>
      </dgm:t>
    </dgm:pt>
    <dgm:pt modelId="{291D25A5-F4AA-450F-9A8C-41E76197F77D}" type="sibTrans" cxnId="{27D94625-F7A7-42E3-8EB2-557C04E537C1}">
      <dgm:prSet/>
      <dgm:spPr/>
      <dgm:t>
        <a:bodyPr/>
        <a:lstStyle/>
        <a:p>
          <a:endParaRPr lang="en-US"/>
        </a:p>
      </dgm:t>
    </dgm:pt>
    <dgm:pt modelId="{899374CB-DA02-489E-9164-C9DAF42698C1}">
      <dgm:prSet/>
      <dgm:spPr/>
      <dgm:t>
        <a:bodyPr/>
        <a:lstStyle/>
        <a:p>
          <a:r>
            <a:rPr lang="en-GB"/>
            <a:t>recycles; </a:t>
          </a:r>
          <a:endParaRPr lang="en-US"/>
        </a:p>
      </dgm:t>
    </dgm:pt>
    <dgm:pt modelId="{F390B871-4A95-4511-A1A4-AAC133300D44}" type="parTrans" cxnId="{CB77A94A-4E76-4BCC-93F3-1E390432B73C}">
      <dgm:prSet/>
      <dgm:spPr/>
      <dgm:t>
        <a:bodyPr/>
        <a:lstStyle/>
        <a:p>
          <a:endParaRPr lang="en-US"/>
        </a:p>
      </dgm:t>
    </dgm:pt>
    <dgm:pt modelId="{67C6DBE9-804B-4A91-8823-9337960F5AF1}" type="sibTrans" cxnId="{CB77A94A-4E76-4BCC-93F3-1E390432B73C}">
      <dgm:prSet/>
      <dgm:spPr/>
      <dgm:t>
        <a:bodyPr/>
        <a:lstStyle/>
        <a:p>
          <a:endParaRPr lang="en-US"/>
        </a:p>
      </dgm:t>
    </dgm:pt>
    <dgm:pt modelId="{5B486BD7-3DF8-4828-BADF-D48518D88B85}">
      <dgm:prSet/>
      <dgm:spPr/>
      <dgm:t>
        <a:bodyPr/>
        <a:lstStyle/>
        <a:p>
          <a:r>
            <a:rPr lang="en-GB"/>
            <a:t>rewards cooperation; </a:t>
          </a:r>
          <a:endParaRPr lang="en-US"/>
        </a:p>
      </dgm:t>
    </dgm:pt>
    <dgm:pt modelId="{BD2D4FD2-AFFB-4526-97A1-523F06A00E6D}" type="parTrans" cxnId="{7663B7EF-85BD-4403-9174-F0A20356FC89}">
      <dgm:prSet/>
      <dgm:spPr/>
      <dgm:t>
        <a:bodyPr/>
        <a:lstStyle/>
        <a:p>
          <a:endParaRPr lang="en-US"/>
        </a:p>
      </dgm:t>
    </dgm:pt>
    <dgm:pt modelId="{290BD17C-D7EB-4973-80CE-58B27EDDF199}" type="sibTrans" cxnId="{7663B7EF-85BD-4403-9174-F0A20356FC89}">
      <dgm:prSet/>
      <dgm:spPr/>
      <dgm:t>
        <a:bodyPr/>
        <a:lstStyle/>
        <a:p>
          <a:endParaRPr lang="en-US"/>
        </a:p>
      </dgm:t>
    </dgm:pt>
    <dgm:pt modelId="{1C13757F-A1F1-48C7-BB77-C5D2528E6575}">
      <dgm:prSet/>
      <dgm:spPr/>
      <dgm:t>
        <a:bodyPr/>
        <a:lstStyle/>
        <a:p>
          <a:r>
            <a:rPr lang="en-GB"/>
            <a:t>banks on diversity; </a:t>
          </a:r>
          <a:endParaRPr lang="en-US"/>
        </a:p>
      </dgm:t>
    </dgm:pt>
    <dgm:pt modelId="{61407319-B5FF-4DAB-B1A3-AD378AEC5D38}" type="parTrans" cxnId="{80EEF993-367F-47A5-91B2-82F4689A3D52}">
      <dgm:prSet/>
      <dgm:spPr/>
      <dgm:t>
        <a:bodyPr/>
        <a:lstStyle/>
        <a:p>
          <a:endParaRPr lang="en-US"/>
        </a:p>
      </dgm:t>
    </dgm:pt>
    <dgm:pt modelId="{F81E1090-6599-4911-8AB9-C322E659C309}" type="sibTrans" cxnId="{80EEF993-367F-47A5-91B2-82F4689A3D52}">
      <dgm:prSet/>
      <dgm:spPr/>
      <dgm:t>
        <a:bodyPr/>
        <a:lstStyle/>
        <a:p>
          <a:endParaRPr lang="en-US"/>
        </a:p>
      </dgm:t>
    </dgm:pt>
    <dgm:pt modelId="{CE3F6A21-8BFA-4746-8951-0E5C0F3BCE54}">
      <dgm:prSet/>
      <dgm:spPr/>
      <dgm:t>
        <a:bodyPr/>
        <a:lstStyle/>
        <a:p>
          <a:r>
            <a:rPr lang="en-GB"/>
            <a:t>demands local expertise;</a:t>
          </a:r>
          <a:endParaRPr lang="en-US"/>
        </a:p>
      </dgm:t>
    </dgm:pt>
    <dgm:pt modelId="{92285EC5-93F4-4BF3-9E0B-45512E4D6BAD}" type="parTrans" cxnId="{5EE6E878-D7B9-452A-BEB9-E74CDEFE3BF5}">
      <dgm:prSet/>
      <dgm:spPr/>
      <dgm:t>
        <a:bodyPr/>
        <a:lstStyle/>
        <a:p>
          <a:endParaRPr lang="en-US"/>
        </a:p>
      </dgm:t>
    </dgm:pt>
    <dgm:pt modelId="{09C6DD6A-AB56-4DD6-AB3B-3BB6477EC8CF}" type="sibTrans" cxnId="{5EE6E878-D7B9-452A-BEB9-E74CDEFE3BF5}">
      <dgm:prSet/>
      <dgm:spPr/>
      <dgm:t>
        <a:bodyPr/>
        <a:lstStyle/>
        <a:p>
          <a:endParaRPr lang="en-US"/>
        </a:p>
      </dgm:t>
    </dgm:pt>
    <dgm:pt modelId="{CF585968-F022-4A20-BC69-D7F04B608572}">
      <dgm:prSet/>
      <dgm:spPr/>
      <dgm:t>
        <a:bodyPr/>
        <a:lstStyle/>
        <a:p>
          <a:r>
            <a:rPr lang="en-GB"/>
            <a:t>realises the power of limits. </a:t>
          </a:r>
          <a:endParaRPr lang="en-US"/>
        </a:p>
      </dgm:t>
    </dgm:pt>
    <dgm:pt modelId="{03F7752F-4C08-463A-A7B0-BD718C005D8F}" type="parTrans" cxnId="{0417F5BE-5DBE-46AA-B7D1-4C6DB37311B7}">
      <dgm:prSet/>
      <dgm:spPr/>
      <dgm:t>
        <a:bodyPr/>
        <a:lstStyle/>
        <a:p>
          <a:endParaRPr lang="en-US"/>
        </a:p>
      </dgm:t>
    </dgm:pt>
    <dgm:pt modelId="{4214B68F-3B84-4965-BED6-388A8C2DC841}" type="sibTrans" cxnId="{0417F5BE-5DBE-46AA-B7D1-4C6DB37311B7}">
      <dgm:prSet/>
      <dgm:spPr/>
      <dgm:t>
        <a:bodyPr/>
        <a:lstStyle/>
        <a:p>
          <a:endParaRPr lang="en-US"/>
        </a:p>
      </dgm:t>
    </dgm:pt>
    <dgm:pt modelId="{3732FE2D-980E-4D35-9865-C177AB583E89}" type="pres">
      <dgm:prSet presAssocID="{8D8FCADA-EB0E-4F37-9D09-E1586AEDCC34}" presName="linear" presStyleCnt="0">
        <dgm:presLayoutVars>
          <dgm:animLvl val="lvl"/>
          <dgm:resizeHandles val="exact"/>
        </dgm:presLayoutVars>
      </dgm:prSet>
      <dgm:spPr/>
    </dgm:pt>
    <dgm:pt modelId="{5DD9B5DE-58F7-4B0A-9473-25D146C5CA98}" type="pres">
      <dgm:prSet presAssocID="{8E389281-54A8-420A-9A54-37FCFD7DD20F}" presName="parentText" presStyleLbl="node1" presStyleIdx="0" presStyleCnt="8">
        <dgm:presLayoutVars>
          <dgm:chMax val="0"/>
          <dgm:bulletEnabled val="1"/>
        </dgm:presLayoutVars>
      </dgm:prSet>
      <dgm:spPr/>
    </dgm:pt>
    <dgm:pt modelId="{84C47782-4610-4C28-8D41-9DD9379446E5}" type="pres">
      <dgm:prSet presAssocID="{006B66E7-70AE-4368-978A-373725B69443}" presName="spacer" presStyleCnt="0"/>
      <dgm:spPr/>
    </dgm:pt>
    <dgm:pt modelId="{DA211DBF-BC6A-465F-B7DB-5ACCDD1A35F1}" type="pres">
      <dgm:prSet presAssocID="{76ABBD21-E7C3-4982-9DC8-9629CF074C29}" presName="parentText" presStyleLbl="node1" presStyleIdx="1" presStyleCnt="8">
        <dgm:presLayoutVars>
          <dgm:chMax val="0"/>
          <dgm:bulletEnabled val="1"/>
        </dgm:presLayoutVars>
      </dgm:prSet>
      <dgm:spPr/>
    </dgm:pt>
    <dgm:pt modelId="{D1E934BD-C4DA-4A3C-9F71-D820DED1BCDA}" type="pres">
      <dgm:prSet presAssocID="{2890E04B-A5D4-45A1-BEFA-387D7DABBBA1}" presName="spacer" presStyleCnt="0"/>
      <dgm:spPr/>
    </dgm:pt>
    <dgm:pt modelId="{0C941F5C-897F-4A35-9448-F93FE53D85AA}" type="pres">
      <dgm:prSet presAssocID="{C5DF65EA-D92F-4637-95C1-793E80E1E212}" presName="parentText" presStyleLbl="node1" presStyleIdx="2" presStyleCnt="8">
        <dgm:presLayoutVars>
          <dgm:chMax val="0"/>
          <dgm:bulletEnabled val="1"/>
        </dgm:presLayoutVars>
      </dgm:prSet>
      <dgm:spPr/>
    </dgm:pt>
    <dgm:pt modelId="{2F343A4E-3EAA-407F-AD8B-730A896CB96A}" type="pres">
      <dgm:prSet presAssocID="{291D25A5-F4AA-450F-9A8C-41E76197F77D}" presName="spacer" presStyleCnt="0"/>
      <dgm:spPr/>
    </dgm:pt>
    <dgm:pt modelId="{45D4E639-4D0B-4CE8-B4B3-670A446CA68F}" type="pres">
      <dgm:prSet presAssocID="{899374CB-DA02-489E-9164-C9DAF42698C1}" presName="parentText" presStyleLbl="node1" presStyleIdx="3" presStyleCnt="8">
        <dgm:presLayoutVars>
          <dgm:chMax val="0"/>
          <dgm:bulletEnabled val="1"/>
        </dgm:presLayoutVars>
      </dgm:prSet>
      <dgm:spPr/>
    </dgm:pt>
    <dgm:pt modelId="{44BE2F71-D826-4310-8EE6-2FE64A75F25A}" type="pres">
      <dgm:prSet presAssocID="{67C6DBE9-804B-4A91-8823-9337960F5AF1}" presName="spacer" presStyleCnt="0"/>
      <dgm:spPr/>
    </dgm:pt>
    <dgm:pt modelId="{633FDB0C-3F51-455D-93CE-B7F2AB8782E5}" type="pres">
      <dgm:prSet presAssocID="{5B486BD7-3DF8-4828-BADF-D48518D88B85}" presName="parentText" presStyleLbl="node1" presStyleIdx="4" presStyleCnt="8">
        <dgm:presLayoutVars>
          <dgm:chMax val="0"/>
          <dgm:bulletEnabled val="1"/>
        </dgm:presLayoutVars>
      </dgm:prSet>
      <dgm:spPr/>
    </dgm:pt>
    <dgm:pt modelId="{443229B0-82D9-4221-BB6C-DC5FF4B49A7C}" type="pres">
      <dgm:prSet presAssocID="{290BD17C-D7EB-4973-80CE-58B27EDDF199}" presName="spacer" presStyleCnt="0"/>
      <dgm:spPr/>
    </dgm:pt>
    <dgm:pt modelId="{7FDF23A7-D6A1-4B39-87DF-2FEE8CFCA827}" type="pres">
      <dgm:prSet presAssocID="{1C13757F-A1F1-48C7-BB77-C5D2528E6575}" presName="parentText" presStyleLbl="node1" presStyleIdx="5" presStyleCnt="8">
        <dgm:presLayoutVars>
          <dgm:chMax val="0"/>
          <dgm:bulletEnabled val="1"/>
        </dgm:presLayoutVars>
      </dgm:prSet>
      <dgm:spPr/>
    </dgm:pt>
    <dgm:pt modelId="{37F15F7D-22D3-4FD2-9FB7-4C91B467F1DB}" type="pres">
      <dgm:prSet presAssocID="{F81E1090-6599-4911-8AB9-C322E659C309}" presName="spacer" presStyleCnt="0"/>
      <dgm:spPr/>
    </dgm:pt>
    <dgm:pt modelId="{365FAE7C-A278-4496-B1A5-65AEC7C6ED59}" type="pres">
      <dgm:prSet presAssocID="{CE3F6A21-8BFA-4746-8951-0E5C0F3BCE54}" presName="parentText" presStyleLbl="node1" presStyleIdx="6" presStyleCnt="8">
        <dgm:presLayoutVars>
          <dgm:chMax val="0"/>
          <dgm:bulletEnabled val="1"/>
        </dgm:presLayoutVars>
      </dgm:prSet>
      <dgm:spPr/>
    </dgm:pt>
    <dgm:pt modelId="{AC791F70-AF22-4855-B4F3-7099741978BD}" type="pres">
      <dgm:prSet presAssocID="{09C6DD6A-AB56-4DD6-AB3B-3BB6477EC8CF}" presName="spacer" presStyleCnt="0"/>
      <dgm:spPr/>
    </dgm:pt>
    <dgm:pt modelId="{9B8AA840-4280-4850-A1A9-3792E30DEA77}" type="pres">
      <dgm:prSet presAssocID="{CF585968-F022-4A20-BC69-D7F04B608572}" presName="parentText" presStyleLbl="node1" presStyleIdx="7" presStyleCnt="8">
        <dgm:presLayoutVars>
          <dgm:chMax val="0"/>
          <dgm:bulletEnabled val="1"/>
        </dgm:presLayoutVars>
      </dgm:prSet>
      <dgm:spPr/>
    </dgm:pt>
  </dgm:ptLst>
  <dgm:cxnLst>
    <dgm:cxn modelId="{FDF65A23-DB03-41D0-86D7-A005BB55272B}" type="presOf" srcId="{8E389281-54A8-420A-9A54-37FCFD7DD20F}" destId="{5DD9B5DE-58F7-4B0A-9473-25D146C5CA98}" srcOrd="0" destOrd="0" presId="urn:microsoft.com/office/officeart/2005/8/layout/vList2"/>
    <dgm:cxn modelId="{27D94625-F7A7-42E3-8EB2-557C04E537C1}" srcId="{8D8FCADA-EB0E-4F37-9D09-E1586AEDCC34}" destId="{C5DF65EA-D92F-4637-95C1-793E80E1E212}" srcOrd="2" destOrd="0" parTransId="{5C8F9DAE-8011-4984-923A-6C991D974478}" sibTransId="{291D25A5-F4AA-450F-9A8C-41E76197F77D}"/>
    <dgm:cxn modelId="{CB77A94A-4E76-4BCC-93F3-1E390432B73C}" srcId="{8D8FCADA-EB0E-4F37-9D09-E1586AEDCC34}" destId="{899374CB-DA02-489E-9164-C9DAF42698C1}" srcOrd="3" destOrd="0" parTransId="{F390B871-4A95-4511-A1A4-AAC133300D44}" sibTransId="{67C6DBE9-804B-4A91-8823-9337960F5AF1}"/>
    <dgm:cxn modelId="{E2565F50-97F1-4837-98DC-524A1A2A95DA}" type="presOf" srcId="{1C13757F-A1F1-48C7-BB77-C5D2528E6575}" destId="{7FDF23A7-D6A1-4B39-87DF-2FEE8CFCA827}" srcOrd="0" destOrd="0" presId="urn:microsoft.com/office/officeart/2005/8/layout/vList2"/>
    <dgm:cxn modelId="{5EE6E878-D7B9-452A-BEB9-E74CDEFE3BF5}" srcId="{8D8FCADA-EB0E-4F37-9D09-E1586AEDCC34}" destId="{CE3F6A21-8BFA-4746-8951-0E5C0F3BCE54}" srcOrd="6" destOrd="0" parTransId="{92285EC5-93F4-4BF3-9E0B-45512E4D6BAD}" sibTransId="{09C6DD6A-AB56-4DD6-AB3B-3BB6477EC8CF}"/>
    <dgm:cxn modelId="{A8A4438C-73D2-4E64-99FE-E0B5173A3049}" type="presOf" srcId="{899374CB-DA02-489E-9164-C9DAF42698C1}" destId="{45D4E639-4D0B-4CE8-B4B3-670A446CA68F}" srcOrd="0" destOrd="0" presId="urn:microsoft.com/office/officeart/2005/8/layout/vList2"/>
    <dgm:cxn modelId="{80EEF993-367F-47A5-91B2-82F4689A3D52}" srcId="{8D8FCADA-EB0E-4F37-9D09-E1586AEDCC34}" destId="{1C13757F-A1F1-48C7-BB77-C5D2528E6575}" srcOrd="5" destOrd="0" parTransId="{61407319-B5FF-4DAB-B1A3-AD378AEC5D38}" sibTransId="{F81E1090-6599-4911-8AB9-C322E659C309}"/>
    <dgm:cxn modelId="{19DD1B98-D5AF-4DA3-8DBD-AC7D6C5F6C44}" srcId="{8D8FCADA-EB0E-4F37-9D09-E1586AEDCC34}" destId="{8E389281-54A8-420A-9A54-37FCFD7DD20F}" srcOrd="0" destOrd="0" parTransId="{CAFBFB7A-1FBB-461C-B253-03C4E50BDCF7}" sibTransId="{006B66E7-70AE-4368-978A-373725B69443}"/>
    <dgm:cxn modelId="{5C53699A-85C5-4117-A610-741D72C2F368}" srcId="{8D8FCADA-EB0E-4F37-9D09-E1586AEDCC34}" destId="{76ABBD21-E7C3-4982-9DC8-9629CF074C29}" srcOrd="1" destOrd="0" parTransId="{451560DA-0DA3-47D1-BF9C-554938DEEE38}" sibTransId="{2890E04B-A5D4-45A1-BEFA-387D7DABBBA1}"/>
    <dgm:cxn modelId="{D1F574A5-4A77-4A87-B63D-FEC060C427AA}" type="presOf" srcId="{5B486BD7-3DF8-4828-BADF-D48518D88B85}" destId="{633FDB0C-3F51-455D-93CE-B7F2AB8782E5}" srcOrd="0" destOrd="0" presId="urn:microsoft.com/office/officeart/2005/8/layout/vList2"/>
    <dgm:cxn modelId="{D70553AB-843E-4E2F-B459-33D32C8365D2}" type="presOf" srcId="{CE3F6A21-8BFA-4746-8951-0E5C0F3BCE54}" destId="{365FAE7C-A278-4496-B1A5-65AEC7C6ED59}" srcOrd="0" destOrd="0" presId="urn:microsoft.com/office/officeart/2005/8/layout/vList2"/>
    <dgm:cxn modelId="{D7268EB3-5535-419E-ADF9-27B809DC5AB8}" type="presOf" srcId="{8D8FCADA-EB0E-4F37-9D09-E1586AEDCC34}" destId="{3732FE2D-980E-4D35-9865-C177AB583E89}" srcOrd="0" destOrd="0" presId="urn:microsoft.com/office/officeart/2005/8/layout/vList2"/>
    <dgm:cxn modelId="{0417F5BE-5DBE-46AA-B7D1-4C6DB37311B7}" srcId="{8D8FCADA-EB0E-4F37-9D09-E1586AEDCC34}" destId="{CF585968-F022-4A20-BC69-D7F04B608572}" srcOrd="7" destOrd="0" parTransId="{03F7752F-4C08-463A-A7B0-BD718C005D8F}" sibTransId="{4214B68F-3B84-4965-BED6-388A8C2DC841}"/>
    <dgm:cxn modelId="{30B4E7CB-8152-46E1-82D9-2188F0BFC5A4}" type="presOf" srcId="{CF585968-F022-4A20-BC69-D7F04B608572}" destId="{9B8AA840-4280-4850-A1A9-3792E30DEA77}" srcOrd="0" destOrd="0" presId="urn:microsoft.com/office/officeart/2005/8/layout/vList2"/>
    <dgm:cxn modelId="{7AA132D0-D8EC-4782-ADB4-09C2F6C914A6}" type="presOf" srcId="{76ABBD21-E7C3-4982-9DC8-9629CF074C29}" destId="{DA211DBF-BC6A-465F-B7DB-5ACCDD1A35F1}" srcOrd="0" destOrd="0" presId="urn:microsoft.com/office/officeart/2005/8/layout/vList2"/>
    <dgm:cxn modelId="{7663B7EF-85BD-4403-9174-F0A20356FC89}" srcId="{8D8FCADA-EB0E-4F37-9D09-E1586AEDCC34}" destId="{5B486BD7-3DF8-4828-BADF-D48518D88B85}" srcOrd="4" destOrd="0" parTransId="{BD2D4FD2-AFFB-4526-97A1-523F06A00E6D}" sibTransId="{290BD17C-D7EB-4973-80CE-58B27EDDF199}"/>
    <dgm:cxn modelId="{97FE0DF5-76B1-4B35-A236-3AB3274D49F4}" type="presOf" srcId="{C5DF65EA-D92F-4637-95C1-793E80E1E212}" destId="{0C941F5C-897F-4A35-9448-F93FE53D85AA}" srcOrd="0" destOrd="0" presId="urn:microsoft.com/office/officeart/2005/8/layout/vList2"/>
    <dgm:cxn modelId="{1DDE0F43-F77D-423B-8A2F-F117008C6821}" type="presParOf" srcId="{3732FE2D-980E-4D35-9865-C177AB583E89}" destId="{5DD9B5DE-58F7-4B0A-9473-25D146C5CA98}" srcOrd="0" destOrd="0" presId="urn:microsoft.com/office/officeart/2005/8/layout/vList2"/>
    <dgm:cxn modelId="{E92CDC63-DDCF-4842-B6EF-BA0C59DA4DE6}" type="presParOf" srcId="{3732FE2D-980E-4D35-9865-C177AB583E89}" destId="{84C47782-4610-4C28-8D41-9DD9379446E5}" srcOrd="1" destOrd="0" presId="urn:microsoft.com/office/officeart/2005/8/layout/vList2"/>
    <dgm:cxn modelId="{812ED46D-AACD-4807-8489-B931B366651F}" type="presParOf" srcId="{3732FE2D-980E-4D35-9865-C177AB583E89}" destId="{DA211DBF-BC6A-465F-B7DB-5ACCDD1A35F1}" srcOrd="2" destOrd="0" presId="urn:microsoft.com/office/officeart/2005/8/layout/vList2"/>
    <dgm:cxn modelId="{9251DC25-E690-48D6-AF77-9E06BB6E3FBC}" type="presParOf" srcId="{3732FE2D-980E-4D35-9865-C177AB583E89}" destId="{D1E934BD-C4DA-4A3C-9F71-D820DED1BCDA}" srcOrd="3" destOrd="0" presId="urn:microsoft.com/office/officeart/2005/8/layout/vList2"/>
    <dgm:cxn modelId="{A4D8718C-6ACA-479B-94F3-8C81DC23BCC8}" type="presParOf" srcId="{3732FE2D-980E-4D35-9865-C177AB583E89}" destId="{0C941F5C-897F-4A35-9448-F93FE53D85AA}" srcOrd="4" destOrd="0" presId="urn:microsoft.com/office/officeart/2005/8/layout/vList2"/>
    <dgm:cxn modelId="{45E9F965-86B4-443C-A686-11CC5C02CCFC}" type="presParOf" srcId="{3732FE2D-980E-4D35-9865-C177AB583E89}" destId="{2F343A4E-3EAA-407F-AD8B-730A896CB96A}" srcOrd="5" destOrd="0" presId="urn:microsoft.com/office/officeart/2005/8/layout/vList2"/>
    <dgm:cxn modelId="{87BF8AAA-4A24-4538-B06A-42C15325B09D}" type="presParOf" srcId="{3732FE2D-980E-4D35-9865-C177AB583E89}" destId="{45D4E639-4D0B-4CE8-B4B3-670A446CA68F}" srcOrd="6" destOrd="0" presId="urn:microsoft.com/office/officeart/2005/8/layout/vList2"/>
    <dgm:cxn modelId="{2F404EDE-96E3-4765-AE7C-309A755DD18E}" type="presParOf" srcId="{3732FE2D-980E-4D35-9865-C177AB583E89}" destId="{44BE2F71-D826-4310-8EE6-2FE64A75F25A}" srcOrd="7" destOrd="0" presId="urn:microsoft.com/office/officeart/2005/8/layout/vList2"/>
    <dgm:cxn modelId="{ACA45FA2-AB22-4FD3-A593-2CCB4ADC649A}" type="presParOf" srcId="{3732FE2D-980E-4D35-9865-C177AB583E89}" destId="{633FDB0C-3F51-455D-93CE-B7F2AB8782E5}" srcOrd="8" destOrd="0" presId="urn:microsoft.com/office/officeart/2005/8/layout/vList2"/>
    <dgm:cxn modelId="{8726C48E-38A0-42B6-9A15-BA5FCB49762B}" type="presParOf" srcId="{3732FE2D-980E-4D35-9865-C177AB583E89}" destId="{443229B0-82D9-4221-BB6C-DC5FF4B49A7C}" srcOrd="9" destOrd="0" presId="urn:microsoft.com/office/officeart/2005/8/layout/vList2"/>
    <dgm:cxn modelId="{DCAE9B7E-FA6D-4EFA-AA4D-136AA6FF1FE0}" type="presParOf" srcId="{3732FE2D-980E-4D35-9865-C177AB583E89}" destId="{7FDF23A7-D6A1-4B39-87DF-2FEE8CFCA827}" srcOrd="10" destOrd="0" presId="urn:microsoft.com/office/officeart/2005/8/layout/vList2"/>
    <dgm:cxn modelId="{DA5A9BCC-905D-4286-A323-2A82D7781AF9}" type="presParOf" srcId="{3732FE2D-980E-4D35-9865-C177AB583E89}" destId="{37F15F7D-22D3-4FD2-9FB7-4C91B467F1DB}" srcOrd="11" destOrd="0" presId="urn:microsoft.com/office/officeart/2005/8/layout/vList2"/>
    <dgm:cxn modelId="{B32FA028-126D-40E3-A70C-17F6800CAF3B}" type="presParOf" srcId="{3732FE2D-980E-4D35-9865-C177AB583E89}" destId="{365FAE7C-A278-4496-B1A5-65AEC7C6ED59}" srcOrd="12" destOrd="0" presId="urn:microsoft.com/office/officeart/2005/8/layout/vList2"/>
    <dgm:cxn modelId="{EF05D7A3-A80F-4C1B-A444-F2D4BF7F4EBF}" type="presParOf" srcId="{3732FE2D-980E-4D35-9865-C177AB583E89}" destId="{AC791F70-AF22-4855-B4F3-7099741978BD}" srcOrd="13" destOrd="0" presId="urn:microsoft.com/office/officeart/2005/8/layout/vList2"/>
    <dgm:cxn modelId="{4492C200-72B8-4EF7-8B41-36747E55F098}" type="presParOf" srcId="{3732FE2D-980E-4D35-9865-C177AB583E89}" destId="{9B8AA840-4280-4850-A1A9-3792E30DEA7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045E6E-FC09-4FCA-9147-CACFF13D41C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CE96420-E866-440C-A418-368D8FAA06E7}">
      <dgm:prSet/>
      <dgm:spPr/>
      <dgm:t>
        <a:bodyPr/>
        <a:lstStyle/>
        <a:p>
          <a:r>
            <a:rPr lang="en-US"/>
            <a:t>Increased physical activity </a:t>
          </a:r>
        </a:p>
      </dgm:t>
    </dgm:pt>
    <dgm:pt modelId="{118E7B60-5655-4BFC-9481-EA2AB59B190D}" type="parTrans" cxnId="{95B17D2F-128C-4CF9-863C-8E6629E167B9}">
      <dgm:prSet/>
      <dgm:spPr/>
      <dgm:t>
        <a:bodyPr/>
        <a:lstStyle/>
        <a:p>
          <a:endParaRPr lang="en-US"/>
        </a:p>
      </dgm:t>
    </dgm:pt>
    <dgm:pt modelId="{B99D1E11-D699-4F7A-BCEF-48D4D77032CE}" type="sibTrans" cxnId="{95B17D2F-128C-4CF9-863C-8E6629E167B9}">
      <dgm:prSet/>
      <dgm:spPr/>
      <dgm:t>
        <a:bodyPr/>
        <a:lstStyle/>
        <a:p>
          <a:endParaRPr lang="en-US"/>
        </a:p>
      </dgm:t>
    </dgm:pt>
    <dgm:pt modelId="{43E86B68-DC8B-4A48-BABC-18249620D1FA}">
      <dgm:prSet/>
      <dgm:spPr/>
      <dgm:t>
        <a:bodyPr/>
        <a:lstStyle/>
        <a:p>
          <a:r>
            <a:rPr lang="en-US"/>
            <a:t>Reducing harmful exposures,</a:t>
          </a:r>
        </a:p>
      </dgm:t>
    </dgm:pt>
    <dgm:pt modelId="{2D9A345C-C31E-4629-ACE1-626641D16C1F}" type="parTrans" cxnId="{8ABCF710-0BD9-422D-B96E-9E23FE12080E}">
      <dgm:prSet/>
      <dgm:spPr/>
      <dgm:t>
        <a:bodyPr/>
        <a:lstStyle/>
        <a:p>
          <a:endParaRPr lang="en-US"/>
        </a:p>
      </dgm:t>
    </dgm:pt>
    <dgm:pt modelId="{912C0121-3F33-4DA0-BAD3-BED0B80C48DC}" type="sibTrans" cxnId="{8ABCF710-0BD9-422D-B96E-9E23FE12080E}">
      <dgm:prSet/>
      <dgm:spPr/>
      <dgm:t>
        <a:bodyPr/>
        <a:lstStyle/>
        <a:p>
          <a:endParaRPr lang="en-US"/>
        </a:p>
      </dgm:t>
    </dgm:pt>
    <dgm:pt modelId="{881FC33D-CFCF-4C15-9314-7BCBB31624D0}">
      <dgm:prSet/>
      <dgm:spPr/>
      <dgm:t>
        <a:bodyPr/>
        <a:lstStyle/>
        <a:p>
          <a:r>
            <a:rPr lang="en-US"/>
            <a:t>Increases social engagement</a:t>
          </a:r>
        </a:p>
      </dgm:t>
    </dgm:pt>
    <dgm:pt modelId="{92186252-820B-425C-AE40-54195F7567EB}" type="parTrans" cxnId="{5D230A42-CC75-43D6-A4C8-E002187973F4}">
      <dgm:prSet/>
      <dgm:spPr/>
      <dgm:t>
        <a:bodyPr/>
        <a:lstStyle/>
        <a:p>
          <a:endParaRPr lang="en-US"/>
        </a:p>
      </dgm:t>
    </dgm:pt>
    <dgm:pt modelId="{30A43336-518A-4404-A1C0-979C2BB3C805}" type="sibTrans" cxnId="{5D230A42-CC75-43D6-A4C8-E002187973F4}">
      <dgm:prSet/>
      <dgm:spPr/>
      <dgm:t>
        <a:bodyPr/>
        <a:lstStyle/>
        <a:p>
          <a:endParaRPr lang="en-US"/>
        </a:p>
      </dgm:t>
    </dgm:pt>
    <dgm:pt modelId="{3476CC4F-F50A-4E33-8701-40A8E6CC7C45}">
      <dgm:prSet/>
      <dgm:spPr/>
      <dgm:t>
        <a:bodyPr/>
        <a:lstStyle/>
        <a:p>
          <a:r>
            <a:rPr lang="en-US"/>
            <a:t>Improves mental health </a:t>
          </a:r>
        </a:p>
      </dgm:t>
    </dgm:pt>
    <dgm:pt modelId="{7035CB2F-9D33-450A-BDE6-8625AAC7AC8D}" type="parTrans" cxnId="{9BED1CA8-26EB-4163-98C3-40943AD2B386}">
      <dgm:prSet/>
      <dgm:spPr/>
      <dgm:t>
        <a:bodyPr/>
        <a:lstStyle/>
        <a:p>
          <a:endParaRPr lang="en-US"/>
        </a:p>
      </dgm:t>
    </dgm:pt>
    <dgm:pt modelId="{31FC6E3C-5D82-4C58-9779-B893C6721927}" type="sibTrans" cxnId="{9BED1CA8-26EB-4163-98C3-40943AD2B386}">
      <dgm:prSet/>
      <dgm:spPr/>
      <dgm:t>
        <a:bodyPr/>
        <a:lstStyle/>
        <a:p>
          <a:endParaRPr lang="en-US"/>
        </a:p>
      </dgm:t>
    </dgm:pt>
    <dgm:pt modelId="{D2C07D96-B12E-4465-A7A7-9180A3FB71E8}">
      <dgm:prSet/>
      <dgm:spPr/>
      <dgm:t>
        <a:bodyPr/>
        <a:lstStyle/>
        <a:p>
          <a:r>
            <a:rPr lang="en-US"/>
            <a:t>Off-sets Heat Island Effect</a:t>
          </a:r>
        </a:p>
      </dgm:t>
    </dgm:pt>
    <dgm:pt modelId="{F8F82808-0AFA-4109-BB9E-3A84CCF657EC}" type="parTrans" cxnId="{F69AE23B-CA31-48E9-9C82-3BC503CF6F3B}">
      <dgm:prSet/>
      <dgm:spPr/>
      <dgm:t>
        <a:bodyPr/>
        <a:lstStyle/>
        <a:p>
          <a:endParaRPr lang="en-US"/>
        </a:p>
      </dgm:t>
    </dgm:pt>
    <dgm:pt modelId="{45FC6C75-FA5E-449A-9D47-B860D76D39F5}" type="sibTrans" cxnId="{F69AE23B-CA31-48E9-9C82-3BC503CF6F3B}">
      <dgm:prSet/>
      <dgm:spPr/>
      <dgm:t>
        <a:bodyPr/>
        <a:lstStyle/>
        <a:p>
          <a:endParaRPr lang="en-US"/>
        </a:p>
      </dgm:t>
    </dgm:pt>
    <dgm:pt modelId="{E9B8A26E-BA86-4861-9C31-D71D91F10F58}">
      <dgm:prSet/>
      <dgm:spPr/>
      <dgm:t>
        <a:bodyPr/>
        <a:lstStyle/>
        <a:p>
          <a:r>
            <a:rPr lang="en-US"/>
            <a:t>Green landscaping may help climate change in regards CO2, temperature……</a:t>
          </a:r>
        </a:p>
      </dgm:t>
    </dgm:pt>
    <dgm:pt modelId="{E448C978-DE76-43D8-9481-5C0462E8E3E7}" type="parTrans" cxnId="{D0B87581-18B5-47AB-B006-B46EC07F5956}">
      <dgm:prSet/>
      <dgm:spPr/>
      <dgm:t>
        <a:bodyPr/>
        <a:lstStyle/>
        <a:p>
          <a:endParaRPr lang="en-US"/>
        </a:p>
      </dgm:t>
    </dgm:pt>
    <dgm:pt modelId="{E42BF141-EE61-4F39-8BDF-76A8DE3DD653}" type="sibTrans" cxnId="{D0B87581-18B5-47AB-B006-B46EC07F5956}">
      <dgm:prSet/>
      <dgm:spPr/>
      <dgm:t>
        <a:bodyPr/>
        <a:lstStyle/>
        <a:p>
          <a:endParaRPr lang="en-US"/>
        </a:p>
      </dgm:t>
    </dgm:pt>
    <dgm:pt modelId="{0794CF0E-CFD3-4890-B2D2-65907AB4197D}">
      <dgm:prSet/>
      <dgm:spPr/>
      <dgm:t>
        <a:bodyPr/>
        <a:lstStyle/>
        <a:p>
          <a:r>
            <a:rPr lang="en-US"/>
            <a:t>Green vegetation associated with decreased mortality (Harris et al Harvard 2016) </a:t>
          </a:r>
        </a:p>
      </dgm:t>
    </dgm:pt>
    <dgm:pt modelId="{065312D1-62C5-439F-9AD8-9D51213F5CAF}" type="parTrans" cxnId="{62D3E44C-7E93-43F4-977B-81505D5E2DDF}">
      <dgm:prSet/>
      <dgm:spPr/>
      <dgm:t>
        <a:bodyPr/>
        <a:lstStyle/>
        <a:p>
          <a:endParaRPr lang="en-US"/>
        </a:p>
      </dgm:t>
    </dgm:pt>
    <dgm:pt modelId="{9B917630-4928-413C-A12D-E4E4053B3A3E}" type="sibTrans" cxnId="{62D3E44C-7E93-43F4-977B-81505D5E2DDF}">
      <dgm:prSet/>
      <dgm:spPr/>
      <dgm:t>
        <a:bodyPr/>
        <a:lstStyle/>
        <a:p>
          <a:endParaRPr lang="en-US"/>
        </a:p>
      </dgm:t>
    </dgm:pt>
    <dgm:pt modelId="{CA115DC4-D261-4305-BA1E-62C449976EFF}" type="pres">
      <dgm:prSet presAssocID="{2D045E6E-FC09-4FCA-9147-CACFF13D41C3}" presName="linear" presStyleCnt="0">
        <dgm:presLayoutVars>
          <dgm:animLvl val="lvl"/>
          <dgm:resizeHandles val="exact"/>
        </dgm:presLayoutVars>
      </dgm:prSet>
      <dgm:spPr/>
    </dgm:pt>
    <dgm:pt modelId="{245C97F1-B639-4EFA-98D6-80BAF11424D9}" type="pres">
      <dgm:prSet presAssocID="{9CE96420-E866-440C-A418-368D8FAA06E7}" presName="parentText" presStyleLbl="node1" presStyleIdx="0" presStyleCnt="7">
        <dgm:presLayoutVars>
          <dgm:chMax val="0"/>
          <dgm:bulletEnabled val="1"/>
        </dgm:presLayoutVars>
      </dgm:prSet>
      <dgm:spPr/>
    </dgm:pt>
    <dgm:pt modelId="{E357D486-2B14-46EC-9918-0833AE535374}" type="pres">
      <dgm:prSet presAssocID="{B99D1E11-D699-4F7A-BCEF-48D4D77032CE}" presName="spacer" presStyleCnt="0"/>
      <dgm:spPr/>
    </dgm:pt>
    <dgm:pt modelId="{DEE0DE00-A1BC-40F0-AA7B-EC4D9EEA2DC6}" type="pres">
      <dgm:prSet presAssocID="{43E86B68-DC8B-4A48-BABC-18249620D1FA}" presName="parentText" presStyleLbl="node1" presStyleIdx="1" presStyleCnt="7">
        <dgm:presLayoutVars>
          <dgm:chMax val="0"/>
          <dgm:bulletEnabled val="1"/>
        </dgm:presLayoutVars>
      </dgm:prSet>
      <dgm:spPr/>
    </dgm:pt>
    <dgm:pt modelId="{F56115CE-1F95-417D-895D-56565CA2BF5A}" type="pres">
      <dgm:prSet presAssocID="{912C0121-3F33-4DA0-BAD3-BED0B80C48DC}" presName="spacer" presStyleCnt="0"/>
      <dgm:spPr/>
    </dgm:pt>
    <dgm:pt modelId="{CC0BF2F0-88D9-4340-BF74-EBC462864633}" type="pres">
      <dgm:prSet presAssocID="{881FC33D-CFCF-4C15-9314-7BCBB31624D0}" presName="parentText" presStyleLbl="node1" presStyleIdx="2" presStyleCnt="7">
        <dgm:presLayoutVars>
          <dgm:chMax val="0"/>
          <dgm:bulletEnabled val="1"/>
        </dgm:presLayoutVars>
      </dgm:prSet>
      <dgm:spPr/>
    </dgm:pt>
    <dgm:pt modelId="{EEE9FBB9-1E20-487E-842B-3D34472C7295}" type="pres">
      <dgm:prSet presAssocID="{30A43336-518A-4404-A1C0-979C2BB3C805}" presName="spacer" presStyleCnt="0"/>
      <dgm:spPr/>
    </dgm:pt>
    <dgm:pt modelId="{C8167BC1-F1D0-40E9-9B6F-EAD855057A80}" type="pres">
      <dgm:prSet presAssocID="{3476CC4F-F50A-4E33-8701-40A8E6CC7C45}" presName="parentText" presStyleLbl="node1" presStyleIdx="3" presStyleCnt="7">
        <dgm:presLayoutVars>
          <dgm:chMax val="0"/>
          <dgm:bulletEnabled val="1"/>
        </dgm:presLayoutVars>
      </dgm:prSet>
      <dgm:spPr/>
    </dgm:pt>
    <dgm:pt modelId="{CDF4F31F-2903-4BD8-A4BE-CAD3C8A7C2C9}" type="pres">
      <dgm:prSet presAssocID="{31FC6E3C-5D82-4C58-9779-B893C6721927}" presName="spacer" presStyleCnt="0"/>
      <dgm:spPr/>
    </dgm:pt>
    <dgm:pt modelId="{983C5F96-1EE3-4FF6-B0D5-E99D25C2E43C}" type="pres">
      <dgm:prSet presAssocID="{D2C07D96-B12E-4465-A7A7-9180A3FB71E8}" presName="parentText" presStyleLbl="node1" presStyleIdx="4" presStyleCnt="7">
        <dgm:presLayoutVars>
          <dgm:chMax val="0"/>
          <dgm:bulletEnabled val="1"/>
        </dgm:presLayoutVars>
      </dgm:prSet>
      <dgm:spPr/>
    </dgm:pt>
    <dgm:pt modelId="{19C223AD-7109-4AD4-BC6E-0B33F16EE006}" type="pres">
      <dgm:prSet presAssocID="{45FC6C75-FA5E-449A-9D47-B860D76D39F5}" presName="spacer" presStyleCnt="0"/>
      <dgm:spPr/>
    </dgm:pt>
    <dgm:pt modelId="{55BF8CCA-7B10-44D4-9C30-7F5CF0DE13C7}" type="pres">
      <dgm:prSet presAssocID="{E9B8A26E-BA86-4861-9C31-D71D91F10F58}" presName="parentText" presStyleLbl="node1" presStyleIdx="5" presStyleCnt="7">
        <dgm:presLayoutVars>
          <dgm:chMax val="0"/>
          <dgm:bulletEnabled val="1"/>
        </dgm:presLayoutVars>
      </dgm:prSet>
      <dgm:spPr/>
    </dgm:pt>
    <dgm:pt modelId="{CFC3FFAE-80C8-4042-BC99-5717EA770712}" type="pres">
      <dgm:prSet presAssocID="{E42BF141-EE61-4F39-8BDF-76A8DE3DD653}" presName="spacer" presStyleCnt="0"/>
      <dgm:spPr/>
    </dgm:pt>
    <dgm:pt modelId="{8EDDBE11-3D53-4459-BD09-53DC48E28AAE}" type="pres">
      <dgm:prSet presAssocID="{0794CF0E-CFD3-4890-B2D2-65907AB4197D}" presName="parentText" presStyleLbl="node1" presStyleIdx="6" presStyleCnt="7">
        <dgm:presLayoutVars>
          <dgm:chMax val="0"/>
          <dgm:bulletEnabled val="1"/>
        </dgm:presLayoutVars>
      </dgm:prSet>
      <dgm:spPr/>
    </dgm:pt>
  </dgm:ptLst>
  <dgm:cxnLst>
    <dgm:cxn modelId="{66CA3107-D084-4BD4-98CB-6108B9E76B3B}" type="presOf" srcId="{0794CF0E-CFD3-4890-B2D2-65907AB4197D}" destId="{8EDDBE11-3D53-4459-BD09-53DC48E28AAE}" srcOrd="0" destOrd="0" presId="urn:microsoft.com/office/officeart/2005/8/layout/vList2"/>
    <dgm:cxn modelId="{8ABCF710-0BD9-422D-B96E-9E23FE12080E}" srcId="{2D045E6E-FC09-4FCA-9147-CACFF13D41C3}" destId="{43E86B68-DC8B-4A48-BABC-18249620D1FA}" srcOrd="1" destOrd="0" parTransId="{2D9A345C-C31E-4629-ACE1-626641D16C1F}" sibTransId="{912C0121-3F33-4DA0-BAD3-BED0B80C48DC}"/>
    <dgm:cxn modelId="{806E8815-7C31-4FE0-BEE9-07C0A669F073}" type="presOf" srcId="{D2C07D96-B12E-4465-A7A7-9180A3FB71E8}" destId="{983C5F96-1EE3-4FF6-B0D5-E99D25C2E43C}" srcOrd="0" destOrd="0" presId="urn:microsoft.com/office/officeart/2005/8/layout/vList2"/>
    <dgm:cxn modelId="{95B17D2F-128C-4CF9-863C-8E6629E167B9}" srcId="{2D045E6E-FC09-4FCA-9147-CACFF13D41C3}" destId="{9CE96420-E866-440C-A418-368D8FAA06E7}" srcOrd="0" destOrd="0" parTransId="{118E7B60-5655-4BFC-9481-EA2AB59B190D}" sibTransId="{B99D1E11-D699-4F7A-BCEF-48D4D77032CE}"/>
    <dgm:cxn modelId="{F69AE23B-CA31-48E9-9C82-3BC503CF6F3B}" srcId="{2D045E6E-FC09-4FCA-9147-CACFF13D41C3}" destId="{D2C07D96-B12E-4465-A7A7-9180A3FB71E8}" srcOrd="4" destOrd="0" parTransId="{F8F82808-0AFA-4109-BB9E-3A84CCF657EC}" sibTransId="{45FC6C75-FA5E-449A-9D47-B860D76D39F5}"/>
    <dgm:cxn modelId="{5D230A42-CC75-43D6-A4C8-E002187973F4}" srcId="{2D045E6E-FC09-4FCA-9147-CACFF13D41C3}" destId="{881FC33D-CFCF-4C15-9314-7BCBB31624D0}" srcOrd="2" destOrd="0" parTransId="{92186252-820B-425C-AE40-54195F7567EB}" sibTransId="{30A43336-518A-4404-A1C0-979C2BB3C805}"/>
    <dgm:cxn modelId="{FE7E5E6B-FB89-49C1-A50B-77B6C672B7E7}" type="presOf" srcId="{2D045E6E-FC09-4FCA-9147-CACFF13D41C3}" destId="{CA115DC4-D261-4305-BA1E-62C449976EFF}" srcOrd="0" destOrd="0" presId="urn:microsoft.com/office/officeart/2005/8/layout/vList2"/>
    <dgm:cxn modelId="{62D3E44C-7E93-43F4-977B-81505D5E2DDF}" srcId="{2D045E6E-FC09-4FCA-9147-CACFF13D41C3}" destId="{0794CF0E-CFD3-4890-B2D2-65907AB4197D}" srcOrd="6" destOrd="0" parTransId="{065312D1-62C5-439F-9AD8-9D51213F5CAF}" sibTransId="{9B917630-4928-413C-A12D-E4E4053B3A3E}"/>
    <dgm:cxn modelId="{0CCC4854-434F-4469-93DB-8D64D5AA507A}" type="presOf" srcId="{9CE96420-E866-440C-A418-368D8FAA06E7}" destId="{245C97F1-B639-4EFA-98D6-80BAF11424D9}" srcOrd="0" destOrd="0" presId="urn:microsoft.com/office/officeart/2005/8/layout/vList2"/>
    <dgm:cxn modelId="{D0B87581-18B5-47AB-B006-B46EC07F5956}" srcId="{2D045E6E-FC09-4FCA-9147-CACFF13D41C3}" destId="{E9B8A26E-BA86-4861-9C31-D71D91F10F58}" srcOrd="5" destOrd="0" parTransId="{E448C978-DE76-43D8-9481-5C0462E8E3E7}" sibTransId="{E42BF141-EE61-4F39-8BDF-76A8DE3DD653}"/>
    <dgm:cxn modelId="{9BED1CA8-26EB-4163-98C3-40943AD2B386}" srcId="{2D045E6E-FC09-4FCA-9147-CACFF13D41C3}" destId="{3476CC4F-F50A-4E33-8701-40A8E6CC7C45}" srcOrd="3" destOrd="0" parTransId="{7035CB2F-9D33-450A-BDE6-8625AAC7AC8D}" sibTransId="{31FC6E3C-5D82-4C58-9779-B893C6721927}"/>
    <dgm:cxn modelId="{309187C5-EF7B-4D5B-BF61-E644335FC9FF}" type="presOf" srcId="{881FC33D-CFCF-4C15-9314-7BCBB31624D0}" destId="{CC0BF2F0-88D9-4340-BF74-EBC462864633}" srcOrd="0" destOrd="0" presId="urn:microsoft.com/office/officeart/2005/8/layout/vList2"/>
    <dgm:cxn modelId="{A03DA4CD-6831-4B64-93EC-BBF270AC8BB1}" type="presOf" srcId="{3476CC4F-F50A-4E33-8701-40A8E6CC7C45}" destId="{C8167BC1-F1D0-40E9-9B6F-EAD855057A80}" srcOrd="0" destOrd="0" presId="urn:microsoft.com/office/officeart/2005/8/layout/vList2"/>
    <dgm:cxn modelId="{9B8EEEDD-6EE2-46AE-9700-913A70D63B31}" type="presOf" srcId="{43E86B68-DC8B-4A48-BABC-18249620D1FA}" destId="{DEE0DE00-A1BC-40F0-AA7B-EC4D9EEA2DC6}" srcOrd="0" destOrd="0" presId="urn:microsoft.com/office/officeart/2005/8/layout/vList2"/>
    <dgm:cxn modelId="{6F60B1FF-235A-4510-ACA4-F4857A6D2A19}" type="presOf" srcId="{E9B8A26E-BA86-4861-9C31-D71D91F10F58}" destId="{55BF8CCA-7B10-44D4-9C30-7F5CF0DE13C7}" srcOrd="0" destOrd="0" presId="urn:microsoft.com/office/officeart/2005/8/layout/vList2"/>
    <dgm:cxn modelId="{6B395E25-379F-43D1-8F86-7DDF8572DC3C}" type="presParOf" srcId="{CA115DC4-D261-4305-BA1E-62C449976EFF}" destId="{245C97F1-B639-4EFA-98D6-80BAF11424D9}" srcOrd="0" destOrd="0" presId="urn:microsoft.com/office/officeart/2005/8/layout/vList2"/>
    <dgm:cxn modelId="{62FD9459-F3E9-4511-A7F5-2E88BF29FF80}" type="presParOf" srcId="{CA115DC4-D261-4305-BA1E-62C449976EFF}" destId="{E357D486-2B14-46EC-9918-0833AE535374}" srcOrd="1" destOrd="0" presId="urn:microsoft.com/office/officeart/2005/8/layout/vList2"/>
    <dgm:cxn modelId="{1EFA3625-DA9F-4223-8E0A-991DA5697796}" type="presParOf" srcId="{CA115DC4-D261-4305-BA1E-62C449976EFF}" destId="{DEE0DE00-A1BC-40F0-AA7B-EC4D9EEA2DC6}" srcOrd="2" destOrd="0" presId="urn:microsoft.com/office/officeart/2005/8/layout/vList2"/>
    <dgm:cxn modelId="{E6D43620-9F1D-41F0-9DF6-FB13D4F4396B}" type="presParOf" srcId="{CA115DC4-D261-4305-BA1E-62C449976EFF}" destId="{F56115CE-1F95-417D-895D-56565CA2BF5A}" srcOrd="3" destOrd="0" presId="urn:microsoft.com/office/officeart/2005/8/layout/vList2"/>
    <dgm:cxn modelId="{F46938C6-2BF9-4FAA-B324-8C906360310D}" type="presParOf" srcId="{CA115DC4-D261-4305-BA1E-62C449976EFF}" destId="{CC0BF2F0-88D9-4340-BF74-EBC462864633}" srcOrd="4" destOrd="0" presId="urn:microsoft.com/office/officeart/2005/8/layout/vList2"/>
    <dgm:cxn modelId="{E6F5C1A4-71F7-45AF-B704-FB6B387BBE88}" type="presParOf" srcId="{CA115DC4-D261-4305-BA1E-62C449976EFF}" destId="{EEE9FBB9-1E20-487E-842B-3D34472C7295}" srcOrd="5" destOrd="0" presId="urn:microsoft.com/office/officeart/2005/8/layout/vList2"/>
    <dgm:cxn modelId="{53F6B359-B1F8-42F1-A828-521365B2D288}" type="presParOf" srcId="{CA115DC4-D261-4305-BA1E-62C449976EFF}" destId="{C8167BC1-F1D0-40E9-9B6F-EAD855057A80}" srcOrd="6" destOrd="0" presId="urn:microsoft.com/office/officeart/2005/8/layout/vList2"/>
    <dgm:cxn modelId="{5836DF0F-087C-4B92-A874-9430A8EBD1DC}" type="presParOf" srcId="{CA115DC4-D261-4305-BA1E-62C449976EFF}" destId="{CDF4F31F-2903-4BD8-A4BE-CAD3C8A7C2C9}" srcOrd="7" destOrd="0" presId="urn:microsoft.com/office/officeart/2005/8/layout/vList2"/>
    <dgm:cxn modelId="{A698AFD1-1E85-44B2-AEA0-0427BBF82B34}" type="presParOf" srcId="{CA115DC4-D261-4305-BA1E-62C449976EFF}" destId="{983C5F96-1EE3-4FF6-B0D5-E99D25C2E43C}" srcOrd="8" destOrd="0" presId="urn:microsoft.com/office/officeart/2005/8/layout/vList2"/>
    <dgm:cxn modelId="{F5976554-A9BE-43F2-A429-646D2EC97502}" type="presParOf" srcId="{CA115DC4-D261-4305-BA1E-62C449976EFF}" destId="{19C223AD-7109-4AD4-BC6E-0B33F16EE006}" srcOrd="9" destOrd="0" presId="urn:microsoft.com/office/officeart/2005/8/layout/vList2"/>
    <dgm:cxn modelId="{1A8D706B-F6CB-4663-BAAE-B944FC809FA2}" type="presParOf" srcId="{CA115DC4-D261-4305-BA1E-62C449976EFF}" destId="{55BF8CCA-7B10-44D4-9C30-7F5CF0DE13C7}" srcOrd="10" destOrd="0" presId="urn:microsoft.com/office/officeart/2005/8/layout/vList2"/>
    <dgm:cxn modelId="{3AFDC517-F0F5-4377-802E-BFA9F4399981}" type="presParOf" srcId="{CA115DC4-D261-4305-BA1E-62C449976EFF}" destId="{CFC3FFAE-80C8-4042-BC99-5717EA770712}" srcOrd="11" destOrd="0" presId="urn:microsoft.com/office/officeart/2005/8/layout/vList2"/>
    <dgm:cxn modelId="{377116EB-67E3-4ACC-9A55-4304405B14BF}" type="presParOf" srcId="{CA115DC4-D261-4305-BA1E-62C449976EFF}" destId="{8EDDBE11-3D53-4459-BD09-53DC48E28AA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CD5F8-FCCF-432E-81BA-DB7FB7B3B3A3}">
      <dsp:nvSpPr>
        <dsp:cNvPr id="0" name=""/>
        <dsp:cNvSpPr/>
      </dsp:nvSpPr>
      <dsp:spPr>
        <a:xfrm>
          <a:off x="1700832" y="0"/>
          <a:ext cx="2871807" cy="287180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GB" sz="3000" kern="1200" dirty="0"/>
            <a:t>People</a:t>
          </a:r>
        </a:p>
      </dsp:txBody>
      <dsp:txXfrm>
        <a:off x="2083740" y="502566"/>
        <a:ext cx="2105992" cy="1292313"/>
      </dsp:txXfrm>
    </dsp:sp>
    <dsp:sp modelId="{EDEF6B07-0563-439A-9020-A69AEC42AF4E}">
      <dsp:nvSpPr>
        <dsp:cNvPr id="0" name=""/>
        <dsp:cNvSpPr/>
      </dsp:nvSpPr>
      <dsp:spPr>
        <a:xfrm>
          <a:off x="2796091" y="1671430"/>
          <a:ext cx="2871807" cy="287180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GB" sz="3000" kern="1200" dirty="0"/>
            <a:t>Product</a:t>
          </a:r>
        </a:p>
        <a:p>
          <a:pPr marL="0" lvl="0" indent="0" algn="ctr" defTabSz="1333500">
            <a:lnSpc>
              <a:spcPct val="90000"/>
            </a:lnSpc>
            <a:spcBef>
              <a:spcPct val="0"/>
            </a:spcBef>
            <a:spcAft>
              <a:spcPct val="35000"/>
            </a:spcAft>
            <a:buNone/>
          </a:pPr>
          <a:r>
            <a:rPr lang="en-GB" sz="3000" kern="1200" dirty="0"/>
            <a:t>(Systems)</a:t>
          </a:r>
        </a:p>
      </dsp:txBody>
      <dsp:txXfrm>
        <a:off x="3674386" y="2413313"/>
        <a:ext cx="1723084" cy="1579494"/>
      </dsp:txXfrm>
    </dsp:sp>
    <dsp:sp modelId="{83A94169-22AE-43AD-AAAC-34C2B87DA697}">
      <dsp:nvSpPr>
        <dsp:cNvPr id="0" name=""/>
        <dsp:cNvSpPr/>
      </dsp:nvSpPr>
      <dsp:spPr>
        <a:xfrm>
          <a:off x="714385" y="1571634"/>
          <a:ext cx="2871807" cy="287180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GB" sz="3000" kern="1200" dirty="0"/>
            <a:t>Process</a:t>
          </a:r>
        </a:p>
      </dsp:txBody>
      <dsp:txXfrm>
        <a:off x="984814" y="2313518"/>
        <a:ext cx="1723084" cy="1579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159A7-7789-4516-99C8-CB16E6CE1894}">
      <dsp:nvSpPr>
        <dsp:cNvPr id="0" name=""/>
        <dsp:cNvSpPr/>
      </dsp:nvSpPr>
      <dsp:spPr>
        <a:xfrm>
          <a:off x="0" y="16136"/>
          <a:ext cx="5111749" cy="9149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cost 6% more to build; but with integrated design maybe 0% </a:t>
          </a:r>
          <a:endParaRPr lang="en-US" sz="2300" kern="1200"/>
        </a:p>
      </dsp:txBody>
      <dsp:txXfrm>
        <a:off x="44664" y="60800"/>
        <a:ext cx="5022421" cy="825612"/>
      </dsp:txXfrm>
    </dsp:sp>
    <dsp:sp modelId="{66EEC62C-97E1-45F3-80CC-463F85A6D3D9}">
      <dsp:nvSpPr>
        <dsp:cNvPr id="0" name=""/>
        <dsp:cNvSpPr/>
      </dsp:nvSpPr>
      <dsp:spPr>
        <a:xfrm>
          <a:off x="0" y="997316"/>
          <a:ext cx="5111749" cy="9149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have occupancy rates over 4% higher;</a:t>
          </a:r>
          <a:endParaRPr lang="en-US" sz="2300" kern="1200"/>
        </a:p>
      </dsp:txBody>
      <dsp:txXfrm>
        <a:off x="44664" y="1041980"/>
        <a:ext cx="5022421" cy="825612"/>
      </dsp:txXfrm>
    </dsp:sp>
    <dsp:sp modelId="{022C44C9-F3FC-4BF7-BA13-B112C742427C}">
      <dsp:nvSpPr>
        <dsp:cNvPr id="0" name=""/>
        <dsp:cNvSpPr/>
      </dsp:nvSpPr>
      <dsp:spPr>
        <a:xfrm>
          <a:off x="0" y="1978496"/>
          <a:ext cx="5111749" cy="9149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command 2-6% higher rents; </a:t>
          </a:r>
          <a:endParaRPr lang="en-US" sz="2300" kern="1200"/>
        </a:p>
      </dsp:txBody>
      <dsp:txXfrm>
        <a:off x="44664" y="2023160"/>
        <a:ext cx="5022421" cy="825612"/>
      </dsp:txXfrm>
    </dsp:sp>
    <dsp:sp modelId="{18B45855-F315-4FCD-B7BD-85608C703CA0}">
      <dsp:nvSpPr>
        <dsp:cNvPr id="0" name=""/>
        <dsp:cNvSpPr/>
      </dsp:nvSpPr>
      <dsp:spPr>
        <a:xfrm>
          <a:off x="0" y="2959676"/>
          <a:ext cx="5111749" cy="9149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save 10-50% in energy consumption;</a:t>
          </a:r>
          <a:endParaRPr lang="en-US" sz="2300" kern="1200"/>
        </a:p>
      </dsp:txBody>
      <dsp:txXfrm>
        <a:off x="44664" y="3004340"/>
        <a:ext cx="5022421" cy="825612"/>
      </dsp:txXfrm>
    </dsp:sp>
    <dsp:sp modelId="{475A438A-13BF-4C4D-AD0A-3CB5F9ED4868}">
      <dsp:nvSpPr>
        <dsp:cNvPr id="0" name=""/>
        <dsp:cNvSpPr/>
      </dsp:nvSpPr>
      <dsp:spPr>
        <a:xfrm>
          <a:off x="0" y="3940856"/>
          <a:ext cx="5111749" cy="9149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decreased operating costs;</a:t>
          </a:r>
          <a:endParaRPr lang="en-US" sz="2300" kern="1200"/>
        </a:p>
      </dsp:txBody>
      <dsp:txXfrm>
        <a:off x="44664" y="3985520"/>
        <a:ext cx="5022421" cy="825612"/>
      </dsp:txXfrm>
    </dsp:sp>
    <dsp:sp modelId="{16C4A854-7E46-43CC-81DC-39915CC3AE2B}">
      <dsp:nvSpPr>
        <dsp:cNvPr id="0" name=""/>
        <dsp:cNvSpPr/>
      </dsp:nvSpPr>
      <dsp:spPr>
        <a:xfrm>
          <a:off x="0" y="4922036"/>
          <a:ext cx="5111749" cy="9149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increased building value 10% in 2008 </a:t>
          </a:r>
          <a:endParaRPr lang="en-US" sz="2300" kern="1200"/>
        </a:p>
      </dsp:txBody>
      <dsp:txXfrm>
        <a:off x="44664" y="4966700"/>
        <a:ext cx="5022421" cy="825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CEB5D-3252-4A39-AF64-CD3B04AA1A7A}">
      <dsp:nvSpPr>
        <dsp:cNvPr id="0" name=""/>
        <dsp:cNvSpPr/>
      </dsp:nvSpPr>
      <dsp:spPr>
        <a:xfrm>
          <a:off x="0" y="1390864"/>
          <a:ext cx="2314575" cy="14697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A11E8B-8FEC-4FCC-B315-AFF1BB5AAFA7}">
      <dsp:nvSpPr>
        <dsp:cNvPr id="0" name=""/>
        <dsp:cNvSpPr/>
      </dsp:nvSpPr>
      <dsp:spPr>
        <a:xfrm>
          <a:off x="257174" y="1635180"/>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a:t>Humanity</a:t>
          </a:r>
          <a:endParaRPr lang="en-US" sz="3100" kern="1200"/>
        </a:p>
      </dsp:txBody>
      <dsp:txXfrm>
        <a:off x="300222" y="1678228"/>
        <a:ext cx="2228479" cy="1383659"/>
      </dsp:txXfrm>
    </dsp:sp>
    <dsp:sp modelId="{D6F31668-77D5-4F3C-B911-2822086A62F3}">
      <dsp:nvSpPr>
        <dsp:cNvPr id="0" name=""/>
        <dsp:cNvSpPr/>
      </dsp:nvSpPr>
      <dsp:spPr>
        <a:xfrm>
          <a:off x="2828924" y="1390864"/>
          <a:ext cx="2314575" cy="14697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C04E0A-AF1A-4BFA-928B-C9511A75D109}">
      <dsp:nvSpPr>
        <dsp:cNvPr id="0" name=""/>
        <dsp:cNvSpPr/>
      </dsp:nvSpPr>
      <dsp:spPr>
        <a:xfrm>
          <a:off x="3086099" y="1635180"/>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a:t>Utility and</a:t>
          </a:r>
          <a:endParaRPr lang="en-US" sz="3100" kern="1200"/>
        </a:p>
      </dsp:txBody>
      <dsp:txXfrm>
        <a:off x="3129147" y="1678228"/>
        <a:ext cx="2228479" cy="1383659"/>
      </dsp:txXfrm>
    </dsp:sp>
    <dsp:sp modelId="{611E9DB9-FEE3-4EE3-8B6A-2D8062D60BE8}">
      <dsp:nvSpPr>
        <dsp:cNvPr id="0" name=""/>
        <dsp:cNvSpPr/>
      </dsp:nvSpPr>
      <dsp:spPr>
        <a:xfrm>
          <a:off x="5657850" y="1390864"/>
          <a:ext cx="2314575" cy="14697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A072F1-8FA1-4F4D-819A-A9DCD6DA0A39}">
      <dsp:nvSpPr>
        <dsp:cNvPr id="0" name=""/>
        <dsp:cNvSpPr/>
      </dsp:nvSpPr>
      <dsp:spPr>
        <a:xfrm>
          <a:off x="5915024" y="1635180"/>
          <a:ext cx="2314575" cy="146975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b="1" kern="1200"/>
            <a:t>Sensory Beauty</a:t>
          </a:r>
          <a:endParaRPr lang="en-US" sz="3100" kern="1200"/>
        </a:p>
      </dsp:txBody>
      <dsp:txXfrm>
        <a:off x="5958072" y="1678228"/>
        <a:ext cx="2228479" cy="13836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F68E9-322B-489D-A65C-C4A00FA59870}">
      <dsp:nvSpPr>
        <dsp:cNvPr id="0" name=""/>
        <dsp:cNvSpPr/>
      </dsp:nvSpPr>
      <dsp:spPr>
        <a:xfrm>
          <a:off x="0" y="0"/>
          <a:ext cx="8229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68D74-669D-4ADC-931C-C037A6D5D72A}">
      <dsp:nvSpPr>
        <dsp:cNvPr id="0" name=""/>
        <dsp:cNvSpPr/>
      </dsp:nvSpPr>
      <dsp:spPr>
        <a:xfrm>
          <a:off x="0" y="0"/>
          <a:ext cx="1645920" cy="449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a:t>BASED ON US INPUTS FROM STAKEHOLDERS AND MEDICS</a:t>
          </a:r>
          <a:endParaRPr lang="en-US" sz="1600" kern="1200"/>
        </a:p>
      </dsp:txBody>
      <dsp:txXfrm>
        <a:off x="0" y="0"/>
        <a:ext cx="1645920" cy="4495800"/>
      </dsp:txXfrm>
    </dsp:sp>
    <dsp:sp modelId="{46A153D7-7997-43D8-8FA3-728066CF6DCF}">
      <dsp:nvSpPr>
        <dsp:cNvPr id="0" name=""/>
        <dsp:cNvSpPr/>
      </dsp:nvSpPr>
      <dsp:spPr>
        <a:xfrm>
          <a:off x="1769364" y="21293"/>
          <a:ext cx="6460236" cy="42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AIR</a:t>
          </a:r>
          <a:endParaRPr lang="en-US" sz="1900" kern="1200"/>
        </a:p>
      </dsp:txBody>
      <dsp:txXfrm>
        <a:off x="1769364" y="21293"/>
        <a:ext cx="6460236" cy="425871"/>
      </dsp:txXfrm>
    </dsp:sp>
    <dsp:sp modelId="{F8578F09-5CD2-4885-BEB1-FB1AA5E6E7B0}">
      <dsp:nvSpPr>
        <dsp:cNvPr id="0" name=""/>
        <dsp:cNvSpPr/>
      </dsp:nvSpPr>
      <dsp:spPr>
        <a:xfrm>
          <a:off x="1645920" y="447165"/>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F0D95C-3022-444C-ABF3-4255125F2A27}">
      <dsp:nvSpPr>
        <dsp:cNvPr id="0" name=""/>
        <dsp:cNvSpPr/>
      </dsp:nvSpPr>
      <dsp:spPr>
        <a:xfrm>
          <a:off x="1769364" y="468458"/>
          <a:ext cx="6460236" cy="42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WATER</a:t>
          </a:r>
          <a:endParaRPr lang="en-US" sz="1900" kern="1200"/>
        </a:p>
      </dsp:txBody>
      <dsp:txXfrm>
        <a:off x="1769364" y="468458"/>
        <a:ext cx="6460236" cy="425871"/>
      </dsp:txXfrm>
    </dsp:sp>
    <dsp:sp modelId="{6FC3DBF2-3E7D-4587-BC5B-6DEBDCF1C4CD}">
      <dsp:nvSpPr>
        <dsp:cNvPr id="0" name=""/>
        <dsp:cNvSpPr/>
      </dsp:nvSpPr>
      <dsp:spPr>
        <a:xfrm>
          <a:off x="1645920" y="894330"/>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5E955E-6A1D-450B-9BCF-6E4CC169E7DE}">
      <dsp:nvSpPr>
        <dsp:cNvPr id="0" name=""/>
        <dsp:cNvSpPr/>
      </dsp:nvSpPr>
      <dsp:spPr>
        <a:xfrm>
          <a:off x="1769364" y="915624"/>
          <a:ext cx="6460236" cy="42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LIGHT</a:t>
          </a:r>
          <a:endParaRPr lang="en-US" sz="1900" kern="1200"/>
        </a:p>
      </dsp:txBody>
      <dsp:txXfrm>
        <a:off x="1769364" y="915624"/>
        <a:ext cx="6460236" cy="425871"/>
      </dsp:txXfrm>
    </dsp:sp>
    <dsp:sp modelId="{1181130A-6973-4604-A8C4-334B55529468}">
      <dsp:nvSpPr>
        <dsp:cNvPr id="0" name=""/>
        <dsp:cNvSpPr/>
      </dsp:nvSpPr>
      <dsp:spPr>
        <a:xfrm>
          <a:off x="1645920" y="1341495"/>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4D5E6-3B22-4F49-9CA8-4F6DB8172843}">
      <dsp:nvSpPr>
        <dsp:cNvPr id="0" name=""/>
        <dsp:cNvSpPr/>
      </dsp:nvSpPr>
      <dsp:spPr>
        <a:xfrm>
          <a:off x="1769364" y="1362789"/>
          <a:ext cx="6460236" cy="42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COMFORT</a:t>
          </a:r>
          <a:endParaRPr lang="en-US" sz="1900" kern="1200"/>
        </a:p>
      </dsp:txBody>
      <dsp:txXfrm>
        <a:off x="1769364" y="1362789"/>
        <a:ext cx="6460236" cy="425871"/>
      </dsp:txXfrm>
    </dsp:sp>
    <dsp:sp modelId="{F5E70015-6470-4E9A-BE2D-9A2F5B0C53FF}">
      <dsp:nvSpPr>
        <dsp:cNvPr id="0" name=""/>
        <dsp:cNvSpPr/>
      </dsp:nvSpPr>
      <dsp:spPr>
        <a:xfrm>
          <a:off x="1645920" y="1788661"/>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F5E03-6670-4022-ABCA-745F5DC292B1}">
      <dsp:nvSpPr>
        <dsp:cNvPr id="0" name=""/>
        <dsp:cNvSpPr/>
      </dsp:nvSpPr>
      <dsp:spPr>
        <a:xfrm>
          <a:off x="1769364" y="1809954"/>
          <a:ext cx="6460236" cy="42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MIND</a:t>
          </a:r>
          <a:endParaRPr lang="en-US" sz="1900" kern="1200"/>
        </a:p>
      </dsp:txBody>
      <dsp:txXfrm>
        <a:off x="1769364" y="1809954"/>
        <a:ext cx="6460236" cy="425871"/>
      </dsp:txXfrm>
    </dsp:sp>
    <dsp:sp modelId="{25A1B5E1-F027-4F95-AE6D-0825D3970E0A}">
      <dsp:nvSpPr>
        <dsp:cNvPr id="0" name=""/>
        <dsp:cNvSpPr/>
      </dsp:nvSpPr>
      <dsp:spPr>
        <a:xfrm>
          <a:off x="1645920" y="2235826"/>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C95D55-7160-49CF-BE3B-2F80640DBFA9}">
      <dsp:nvSpPr>
        <dsp:cNvPr id="0" name=""/>
        <dsp:cNvSpPr/>
      </dsp:nvSpPr>
      <dsp:spPr>
        <a:xfrm>
          <a:off x="1769364" y="2257119"/>
          <a:ext cx="6460236" cy="42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SOUND</a:t>
          </a:r>
          <a:endParaRPr lang="en-US" sz="1900" kern="1200"/>
        </a:p>
      </dsp:txBody>
      <dsp:txXfrm>
        <a:off x="1769364" y="2257119"/>
        <a:ext cx="6460236" cy="425871"/>
      </dsp:txXfrm>
    </dsp:sp>
    <dsp:sp modelId="{72F554B2-7245-477B-B935-12237F991646}">
      <dsp:nvSpPr>
        <dsp:cNvPr id="0" name=""/>
        <dsp:cNvSpPr/>
      </dsp:nvSpPr>
      <dsp:spPr>
        <a:xfrm>
          <a:off x="1645920" y="2682991"/>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36C3C6-1FBB-4D71-8714-F277F71E24B6}">
      <dsp:nvSpPr>
        <dsp:cNvPr id="0" name=""/>
        <dsp:cNvSpPr/>
      </dsp:nvSpPr>
      <dsp:spPr>
        <a:xfrm>
          <a:off x="1769364" y="2704285"/>
          <a:ext cx="6460236" cy="42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MATERIALS</a:t>
          </a:r>
          <a:endParaRPr lang="en-US" sz="1900" kern="1200"/>
        </a:p>
      </dsp:txBody>
      <dsp:txXfrm>
        <a:off x="1769364" y="2704285"/>
        <a:ext cx="6460236" cy="425871"/>
      </dsp:txXfrm>
    </dsp:sp>
    <dsp:sp modelId="{76D269D8-2F27-4DCD-B0D7-707480374232}">
      <dsp:nvSpPr>
        <dsp:cNvPr id="0" name=""/>
        <dsp:cNvSpPr/>
      </dsp:nvSpPr>
      <dsp:spPr>
        <a:xfrm>
          <a:off x="1645920" y="3130156"/>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AA033F-8D85-43CF-A7A3-219BC9E92CD9}">
      <dsp:nvSpPr>
        <dsp:cNvPr id="0" name=""/>
        <dsp:cNvSpPr/>
      </dsp:nvSpPr>
      <dsp:spPr>
        <a:xfrm>
          <a:off x="1769364" y="3151450"/>
          <a:ext cx="6460236" cy="42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COMMUNITY</a:t>
          </a:r>
          <a:endParaRPr lang="en-US" sz="1900" kern="1200"/>
        </a:p>
      </dsp:txBody>
      <dsp:txXfrm>
        <a:off x="1769364" y="3151450"/>
        <a:ext cx="6460236" cy="425871"/>
      </dsp:txXfrm>
    </dsp:sp>
    <dsp:sp modelId="{BA4B39E5-7185-4DD7-874A-DCD6F330E3B4}">
      <dsp:nvSpPr>
        <dsp:cNvPr id="0" name=""/>
        <dsp:cNvSpPr/>
      </dsp:nvSpPr>
      <dsp:spPr>
        <a:xfrm>
          <a:off x="1645920" y="3577322"/>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9FD823-44BB-4C5A-8A7D-536853E7635E}">
      <dsp:nvSpPr>
        <dsp:cNvPr id="0" name=""/>
        <dsp:cNvSpPr/>
      </dsp:nvSpPr>
      <dsp:spPr>
        <a:xfrm>
          <a:off x="1769364" y="3598615"/>
          <a:ext cx="6460236" cy="42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NOURISHMENT </a:t>
          </a:r>
          <a:endParaRPr lang="en-US" sz="1900" kern="1200"/>
        </a:p>
      </dsp:txBody>
      <dsp:txXfrm>
        <a:off x="1769364" y="3598615"/>
        <a:ext cx="6460236" cy="425871"/>
      </dsp:txXfrm>
    </dsp:sp>
    <dsp:sp modelId="{69DBCC0A-1C46-42D5-958B-4A497CFB2717}">
      <dsp:nvSpPr>
        <dsp:cNvPr id="0" name=""/>
        <dsp:cNvSpPr/>
      </dsp:nvSpPr>
      <dsp:spPr>
        <a:xfrm>
          <a:off x="1645920" y="4024487"/>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285429-26E5-4D8D-B25A-D0DCD6271550}">
      <dsp:nvSpPr>
        <dsp:cNvPr id="0" name=""/>
        <dsp:cNvSpPr/>
      </dsp:nvSpPr>
      <dsp:spPr>
        <a:xfrm>
          <a:off x="1769364" y="4045780"/>
          <a:ext cx="6460236" cy="42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a:t>FITNESS</a:t>
          </a:r>
          <a:endParaRPr lang="en-US" sz="1900" kern="1200"/>
        </a:p>
      </dsp:txBody>
      <dsp:txXfrm>
        <a:off x="1769364" y="4045780"/>
        <a:ext cx="6460236" cy="425871"/>
      </dsp:txXfrm>
    </dsp:sp>
    <dsp:sp modelId="{0AA30951-68E6-49B3-9077-29B5D5677A3F}">
      <dsp:nvSpPr>
        <dsp:cNvPr id="0" name=""/>
        <dsp:cNvSpPr/>
      </dsp:nvSpPr>
      <dsp:spPr>
        <a:xfrm>
          <a:off x="1645920" y="4471652"/>
          <a:ext cx="65836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9B5DE-58F7-4B0A-9473-25D146C5CA98}">
      <dsp:nvSpPr>
        <dsp:cNvPr id="0" name=""/>
        <dsp:cNvSpPr/>
      </dsp:nvSpPr>
      <dsp:spPr>
        <a:xfrm>
          <a:off x="0" y="21480"/>
          <a:ext cx="4038600" cy="5036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runs on sunlight; </a:t>
          </a:r>
          <a:endParaRPr lang="en-US" sz="2100" kern="1200"/>
        </a:p>
      </dsp:txBody>
      <dsp:txXfrm>
        <a:off x="24588" y="46068"/>
        <a:ext cx="3989424" cy="454509"/>
      </dsp:txXfrm>
    </dsp:sp>
    <dsp:sp modelId="{DA211DBF-BC6A-465F-B7DB-5ACCDD1A35F1}">
      <dsp:nvSpPr>
        <dsp:cNvPr id="0" name=""/>
        <dsp:cNvSpPr/>
      </dsp:nvSpPr>
      <dsp:spPr>
        <a:xfrm>
          <a:off x="0" y="585645"/>
          <a:ext cx="4038600" cy="5036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uses only the energy it needs;</a:t>
          </a:r>
          <a:endParaRPr lang="en-US" sz="2100" kern="1200"/>
        </a:p>
      </dsp:txBody>
      <dsp:txXfrm>
        <a:off x="24588" y="610233"/>
        <a:ext cx="3989424" cy="454509"/>
      </dsp:txXfrm>
    </dsp:sp>
    <dsp:sp modelId="{0C941F5C-897F-4A35-9448-F93FE53D85AA}">
      <dsp:nvSpPr>
        <dsp:cNvPr id="0" name=""/>
        <dsp:cNvSpPr/>
      </dsp:nvSpPr>
      <dsp:spPr>
        <a:xfrm>
          <a:off x="0" y="1149810"/>
          <a:ext cx="4038600" cy="5036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fits form to function; </a:t>
          </a:r>
          <a:endParaRPr lang="en-US" sz="2100" kern="1200"/>
        </a:p>
      </dsp:txBody>
      <dsp:txXfrm>
        <a:off x="24588" y="1174398"/>
        <a:ext cx="3989424" cy="454509"/>
      </dsp:txXfrm>
    </dsp:sp>
    <dsp:sp modelId="{45D4E639-4D0B-4CE8-B4B3-670A446CA68F}">
      <dsp:nvSpPr>
        <dsp:cNvPr id="0" name=""/>
        <dsp:cNvSpPr/>
      </dsp:nvSpPr>
      <dsp:spPr>
        <a:xfrm>
          <a:off x="0" y="1713975"/>
          <a:ext cx="4038600" cy="5036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recycles; </a:t>
          </a:r>
          <a:endParaRPr lang="en-US" sz="2100" kern="1200"/>
        </a:p>
      </dsp:txBody>
      <dsp:txXfrm>
        <a:off x="24588" y="1738563"/>
        <a:ext cx="3989424" cy="454509"/>
      </dsp:txXfrm>
    </dsp:sp>
    <dsp:sp modelId="{633FDB0C-3F51-455D-93CE-B7F2AB8782E5}">
      <dsp:nvSpPr>
        <dsp:cNvPr id="0" name=""/>
        <dsp:cNvSpPr/>
      </dsp:nvSpPr>
      <dsp:spPr>
        <a:xfrm>
          <a:off x="0" y="2278140"/>
          <a:ext cx="4038600" cy="5036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rewards cooperation; </a:t>
          </a:r>
          <a:endParaRPr lang="en-US" sz="2100" kern="1200"/>
        </a:p>
      </dsp:txBody>
      <dsp:txXfrm>
        <a:off x="24588" y="2302728"/>
        <a:ext cx="3989424" cy="454509"/>
      </dsp:txXfrm>
    </dsp:sp>
    <dsp:sp modelId="{7FDF23A7-D6A1-4B39-87DF-2FEE8CFCA827}">
      <dsp:nvSpPr>
        <dsp:cNvPr id="0" name=""/>
        <dsp:cNvSpPr/>
      </dsp:nvSpPr>
      <dsp:spPr>
        <a:xfrm>
          <a:off x="0" y="2842305"/>
          <a:ext cx="4038600" cy="5036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banks on diversity; </a:t>
          </a:r>
          <a:endParaRPr lang="en-US" sz="2100" kern="1200"/>
        </a:p>
      </dsp:txBody>
      <dsp:txXfrm>
        <a:off x="24588" y="2866893"/>
        <a:ext cx="3989424" cy="454509"/>
      </dsp:txXfrm>
    </dsp:sp>
    <dsp:sp modelId="{365FAE7C-A278-4496-B1A5-65AEC7C6ED59}">
      <dsp:nvSpPr>
        <dsp:cNvPr id="0" name=""/>
        <dsp:cNvSpPr/>
      </dsp:nvSpPr>
      <dsp:spPr>
        <a:xfrm>
          <a:off x="0" y="3406470"/>
          <a:ext cx="4038600" cy="5036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demands local expertise;</a:t>
          </a:r>
          <a:endParaRPr lang="en-US" sz="2100" kern="1200"/>
        </a:p>
      </dsp:txBody>
      <dsp:txXfrm>
        <a:off x="24588" y="3431058"/>
        <a:ext cx="3989424" cy="454509"/>
      </dsp:txXfrm>
    </dsp:sp>
    <dsp:sp modelId="{9B8AA840-4280-4850-A1A9-3792E30DEA77}">
      <dsp:nvSpPr>
        <dsp:cNvPr id="0" name=""/>
        <dsp:cNvSpPr/>
      </dsp:nvSpPr>
      <dsp:spPr>
        <a:xfrm>
          <a:off x="0" y="3970635"/>
          <a:ext cx="4038600" cy="50368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realises the power of limits. </a:t>
          </a:r>
          <a:endParaRPr lang="en-US" sz="2100" kern="1200"/>
        </a:p>
      </dsp:txBody>
      <dsp:txXfrm>
        <a:off x="24588" y="3995223"/>
        <a:ext cx="3989424" cy="454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C97F1-B639-4EFA-98D6-80BAF11424D9}">
      <dsp:nvSpPr>
        <dsp:cNvPr id="0" name=""/>
        <dsp:cNvSpPr/>
      </dsp:nvSpPr>
      <dsp:spPr>
        <a:xfrm>
          <a:off x="0" y="120673"/>
          <a:ext cx="5111749"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Increased physical activity </a:t>
          </a:r>
        </a:p>
      </dsp:txBody>
      <dsp:txXfrm>
        <a:off x="36845" y="157518"/>
        <a:ext cx="5038059" cy="681087"/>
      </dsp:txXfrm>
    </dsp:sp>
    <dsp:sp modelId="{DEE0DE00-A1BC-40F0-AA7B-EC4D9EEA2DC6}">
      <dsp:nvSpPr>
        <dsp:cNvPr id="0" name=""/>
        <dsp:cNvSpPr/>
      </dsp:nvSpPr>
      <dsp:spPr>
        <a:xfrm>
          <a:off x="0" y="930171"/>
          <a:ext cx="5111749"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Reducing harmful exposures,</a:t>
          </a:r>
        </a:p>
      </dsp:txBody>
      <dsp:txXfrm>
        <a:off x="36845" y="967016"/>
        <a:ext cx="5038059" cy="681087"/>
      </dsp:txXfrm>
    </dsp:sp>
    <dsp:sp modelId="{CC0BF2F0-88D9-4340-BF74-EBC462864633}">
      <dsp:nvSpPr>
        <dsp:cNvPr id="0" name=""/>
        <dsp:cNvSpPr/>
      </dsp:nvSpPr>
      <dsp:spPr>
        <a:xfrm>
          <a:off x="0" y="1739669"/>
          <a:ext cx="5111749"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Increases social engagement</a:t>
          </a:r>
        </a:p>
      </dsp:txBody>
      <dsp:txXfrm>
        <a:off x="36845" y="1776514"/>
        <a:ext cx="5038059" cy="681087"/>
      </dsp:txXfrm>
    </dsp:sp>
    <dsp:sp modelId="{C8167BC1-F1D0-40E9-9B6F-EAD855057A80}">
      <dsp:nvSpPr>
        <dsp:cNvPr id="0" name=""/>
        <dsp:cNvSpPr/>
      </dsp:nvSpPr>
      <dsp:spPr>
        <a:xfrm>
          <a:off x="0" y="2549167"/>
          <a:ext cx="5111749"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Improves mental health </a:t>
          </a:r>
        </a:p>
      </dsp:txBody>
      <dsp:txXfrm>
        <a:off x="36845" y="2586012"/>
        <a:ext cx="5038059" cy="681087"/>
      </dsp:txXfrm>
    </dsp:sp>
    <dsp:sp modelId="{983C5F96-1EE3-4FF6-B0D5-E99D25C2E43C}">
      <dsp:nvSpPr>
        <dsp:cNvPr id="0" name=""/>
        <dsp:cNvSpPr/>
      </dsp:nvSpPr>
      <dsp:spPr>
        <a:xfrm>
          <a:off x="0" y="3358665"/>
          <a:ext cx="5111749"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Off-sets Heat Island Effect</a:t>
          </a:r>
        </a:p>
      </dsp:txBody>
      <dsp:txXfrm>
        <a:off x="36845" y="3395510"/>
        <a:ext cx="5038059" cy="681087"/>
      </dsp:txXfrm>
    </dsp:sp>
    <dsp:sp modelId="{55BF8CCA-7B10-44D4-9C30-7F5CF0DE13C7}">
      <dsp:nvSpPr>
        <dsp:cNvPr id="0" name=""/>
        <dsp:cNvSpPr/>
      </dsp:nvSpPr>
      <dsp:spPr>
        <a:xfrm>
          <a:off x="0" y="4168163"/>
          <a:ext cx="5111749"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Green landscaping may help climate change in regards CO2, temperature……</a:t>
          </a:r>
        </a:p>
      </dsp:txBody>
      <dsp:txXfrm>
        <a:off x="36845" y="4205008"/>
        <a:ext cx="5038059" cy="681087"/>
      </dsp:txXfrm>
    </dsp:sp>
    <dsp:sp modelId="{8EDDBE11-3D53-4459-BD09-53DC48E28AAE}">
      <dsp:nvSpPr>
        <dsp:cNvPr id="0" name=""/>
        <dsp:cNvSpPr/>
      </dsp:nvSpPr>
      <dsp:spPr>
        <a:xfrm>
          <a:off x="0" y="4977661"/>
          <a:ext cx="5111749"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Green vegetation associated with decreased mortality (Harris et al Harvard 2016) </a:t>
          </a:r>
        </a:p>
      </dsp:txBody>
      <dsp:txXfrm>
        <a:off x="36845" y="5014506"/>
        <a:ext cx="5038059" cy="68108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562EFD57-3B5A-8605-2D57-B4BF3645908B}"/>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Veri Yer Tutucusu 2">
            <a:extLst>
              <a:ext uri="{FF2B5EF4-FFF2-40B4-BE49-F238E27FC236}">
                <a16:creationId xmlns:a16="http://schemas.microsoft.com/office/drawing/2014/main" id="{41ECA89D-ACCD-CA19-058D-27FFFA193145}"/>
              </a:ext>
            </a:extLst>
          </p:cNvPr>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8C9F6BF9-2C69-4F55-935A-E916163A7C3E}" type="datetimeFigureOut">
              <a:rPr lang="en-GB" smtClean="0"/>
              <a:t>10/06/2024</a:t>
            </a:fld>
            <a:endParaRPr lang="en-GB"/>
          </a:p>
        </p:txBody>
      </p:sp>
      <p:sp>
        <p:nvSpPr>
          <p:cNvPr id="4" name="Alt Bilgi Yer Tutucusu 3">
            <a:extLst>
              <a:ext uri="{FF2B5EF4-FFF2-40B4-BE49-F238E27FC236}">
                <a16:creationId xmlns:a16="http://schemas.microsoft.com/office/drawing/2014/main" id="{5A4E6F74-8275-B7FC-1E4B-93511DB1B100}"/>
              </a:ext>
            </a:extLst>
          </p:cNvPr>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ayt Numarası Yer Tutucusu 4">
            <a:extLst>
              <a:ext uri="{FF2B5EF4-FFF2-40B4-BE49-F238E27FC236}">
                <a16:creationId xmlns:a16="http://schemas.microsoft.com/office/drawing/2014/main" id="{D300FF83-16D6-9C70-379D-6B0D67CF539B}"/>
              </a:ext>
            </a:extLst>
          </p:cNvPr>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C03C8F7E-E329-449D-A643-DA96F446254E}" type="slidenum">
              <a:rPr lang="en-GB" smtClean="0"/>
              <a:t>‹#›</a:t>
            </a:fld>
            <a:endParaRPr lang="en-GB"/>
          </a:p>
        </p:txBody>
      </p:sp>
    </p:spTree>
    <p:extLst>
      <p:ext uri="{BB962C8B-B14F-4D97-AF65-F5344CB8AC3E}">
        <p14:creationId xmlns:p14="http://schemas.microsoft.com/office/powerpoint/2010/main" val="3236940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51851"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endParaRPr lang="en-GB"/>
          </a:p>
        </p:txBody>
      </p:sp>
      <p:sp>
        <p:nvSpPr>
          <p:cNvPr id="45059" name="Rectangle 3"/>
          <p:cNvSpPr>
            <a:spLocks noGrp="1" noChangeArrowheads="1"/>
          </p:cNvSpPr>
          <p:nvPr>
            <p:ph type="dt" idx="1"/>
          </p:nvPr>
        </p:nvSpPr>
        <p:spPr bwMode="auto">
          <a:xfrm>
            <a:off x="3858536" y="0"/>
            <a:ext cx="2951851"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endParaRPr lang="en-GB"/>
          </a:p>
        </p:txBody>
      </p:sp>
      <p:sp>
        <p:nvSpPr>
          <p:cNvPr id="45060" name="Rectangle 4"/>
          <p:cNvSpPr>
            <a:spLocks noGrp="1" noRot="1" noChangeAspect="1" noChangeArrowheads="1" noTextEdit="1"/>
          </p:cNvSpPr>
          <p:nvPr>
            <p:ph type="sldImg" idx="2"/>
          </p:nvPr>
        </p:nvSpPr>
        <p:spPr bwMode="auto">
          <a:xfrm>
            <a:off x="922338" y="746125"/>
            <a:ext cx="4967287" cy="37274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81197" y="4722694"/>
            <a:ext cx="5449570" cy="447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5062" name="Rectangle 6"/>
          <p:cNvSpPr>
            <a:spLocks noGrp="1" noChangeArrowheads="1"/>
          </p:cNvSpPr>
          <p:nvPr>
            <p:ph type="ftr" sz="quarter" idx="4"/>
          </p:nvPr>
        </p:nvSpPr>
        <p:spPr bwMode="auto">
          <a:xfrm>
            <a:off x="0" y="9443662"/>
            <a:ext cx="2951851"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endParaRPr lang="en-GB"/>
          </a:p>
        </p:txBody>
      </p:sp>
      <p:sp>
        <p:nvSpPr>
          <p:cNvPr id="45063" name="Rectangle 7"/>
          <p:cNvSpPr>
            <a:spLocks noGrp="1" noChangeArrowheads="1"/>
          </p:cNvSpPr>
          <p:nvPr>
            <p:ph type="sldNum" sz="quarter" idx="5"/>
          </p:nvPr>
        </p:nvSpPr>
        <p:spPr bwMode="auto">
          <a:xfrm>
            <a:off x="3858536" y="9443662"/>
            <a:ext cx="2951851"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F5F5A14F-50AC-496D-ABEE-CC4F2C40E671}" type="slidenum">
              <a:rPr lang="en-GB"/>
              <a:pPr/>
              <a:t>‹#›</a:t>
            </a:fld>
            <a:endParaRPr lang="en-GB"/>
          </a:p>
        </p:txBody>
      </p:sp>
    </p:spTree>
    <p:extLst>
      <p:ext uri="{BB962C8B-B14F-4D97-AF65-F5344CB8AC3E}">
        <p14:creationId xmlns:p14="http://schemas.microsoft.com/office/powerpoint/2010/main" val="2994639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58413" y="9443081"/>
            <a:ext cx="2951957" cy="497841"/>
          </a:xfrm>
          <a:prstGeom prst="rect">
            <a:avLst/>
          </a:prstGeom>
        </p:spPr>
        <p:txBody>
          <a:bodyPr/>
          <a:lstStyle/>
          <a:p>
            <a:pPr>
              <a:defRPr/>
            </a:pPr>
            <a:fld id="{132ABAEF-DC43-4D07-B797-800EBCE3EFC8}" type="slidenum">
              <a:rPr lang="en-GB" smtClean="0"/>
              <a:pPr>
                <a:defRPr/>
              </a:pPr>
              <a:t>20</a:t>
            </a:fld>
            <a:endParaRPr lang="en-GB"/>
          </a:p>
        </p:txBody>
      </p:sp>
    </p:spTree>
    <p:extLst>
      <p:ext uri="{BB962C8B-B14F-4D97-AF65-F5344CB8AC3E}">
        <p14:creationId xmlns:p14="http://schemas.microsoft.com/office/powerpoint/2010/main" val="3909026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F5A14F-50AC-496D-ABEE-CC4F2C40E671}" type="slidenum">
              <a:rPr lang="en-GB" smtClean="0"/>
              <a:pPr/>
              <a:t>25</a:t>
            </a:fld>
            <a:endParaRPr lang="en-GB"/>
          </a:p>
        </p:txBody>
      </p:sp>
    </p:spTree>
    <p:extLst>
      <p:ext uri="{BB962C8B-B14F-4D97-AF65-F5344CB8AC3E}">
        <p14:creationId xmlns:p14="http://schemas.microsoft.com/office/powerpoint/2010/main" val="405217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fld id="{F5F5A14F-50AC-496D-ABEE-CC4F2C40E671}" type="slidenum">
              <a:rPr lang="en-GB" smtClean="0"/>
              <a:pPr/>
              <a:t>38</a:t>
            </a:fld>
            <a:endParaRPr lang="en-GB"/>
          </a:p>
        </p:txBody>
      </p:sp>
    </p:spTree>
    <p:extLst>
      <p:ext uri="{BB962C8B-B14F-4D97-AF65-F5344CB8AC3E}">
        <p14:creationId xmlns:p14="http://schemas.microsoft.com/office/powerpoint/2010/main" val="398960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70463" cy="3727450"/>
          </a:xfrm>
        </p:spPr>
      </p:sp>
      <p:sp>
        <p:nvSpPr>
          <p:cNvPr id="3" name="Notes Placeholder 2"/>
          <p:cNvSpPr>
            <a:spLocks noGrp="1"/>
          </p:cNvSpPr>
          <p:nvPr>
            <p:ph type="body" idx="1"/>
          </p:nvPr>
        </p:nvSpPr>
        <p:spPr/>
        <p:txBody>
          <a:bodyPr/>
          <a:lstStyle/>
          <a:p>
            <a:pPr marL="171404" indent="-171404">
              <a:buFont typeface="Arial" panose="020B0604020202020204" pitchFamily="34" charset="0"/>
              <a:buChar char="•"/>
            </a:pPr>
            <a:r>
              <a:rPr lang="en-GB" dirty="0"/>
              <a:t>Image: Arup Associate © So</a:t>
            </a:r>
            <a:r>
              <a:rPr lang="en-GB" baseline="0" dirty="0"/>
              <a:t> Hyun</a:t>
            </a:r>
          </a:p>
          <a:p>
            <a:pPr marL="171404" indent="-171404">
              <a:buFont typeface="Arial" panose="020B0604020202020204" pitchFamily="34" charset="0"/>
              <a:buChar char="•"/>
            </a:pPr>
            <a:r>
              <a:rPr lang="en-GB" baseline="0" dirty="0"/>
              <a:t>Reference: </a:t>
            </a:r>
          </a:p>
          <a:p>
            <a:r>
              <a:rPr lang="en-GB" dirty="0"/>
              <a:t>http://raconteur.net/business/robots-virtual-reality-and-wearable-tech-set-to-enter-the-workplace</a:t>
            </a:r>
          </a:p>
          <a:p>
            <a:r>
              <a:rPr lang="en-GB" dirty="0"/>
              <a:t>http://www.information-age.com/technology/applications-and-development/123460817/augmented-reality-and-wearable-tech-marriage-made-enterprise</a:t>
            </a:r>
          </a:p>
        </p:txBody>
      </p:sp>
      <p:sp>
        <p:nvSpPr>
          <p:cNvPr id="4" name="Slide Number Placeholder 3"/>
          <p:cNvSpPr>
            <a:spLocks noGrp="1"/>
          </p:cNvSpPr>
          <p:nvPr>
            <p:ph type="sldNum" sz="quarter" idx="10"/>
          </p:nvPr>
        </p:nvSpPr>
        <p:spPr/>
        <p:txBody>
          <a:bodyPr/>
          <a:lstStyle/>
          <a:p>
            <a:fld id="{ECDF9B24-E570-48AE-A853-DF89F62062B3}" type="slidenum">
              <a:rPr lang="en-GB" smtClean="0"/>
              <a:pPr/>
              <a:t>41</a:t>
            </a:fld>
            <a:endParaRPr lang="en-GB"/>
          </a:p>
        </p:txBody>
      </p:sp>
    </p:spTree>
    <p:extLst>
      <p:ext uri="{BB962C8B-B14F-4D97-AF65-F5344CB8AC3E}">
        <p14:creationId xmlns:p14="http://schemas.microsoft.com/office/powerpoint/2010/main" val="3112484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5F5A14F-50AC-496D-ABEE-CC4F2C40E671}" type="slidenum">
              <a:rPr lang="en-GB" smtClean="0"/>
              <a:pPr/>
              <a:t>50</a:t>
            </a:fld>
            <a:endParaRPr lang="en-GB"/>
          </a:p>
        </p:txBody>
      </p:sp>
    </p:spTree>
    <p:extLst>
      <p:ext uri="{BB962C8B-B14F-4D97-AF65-F5344CB8AC3E}">
        <p14:creationId xmlns:p14="http://schemas.microsoft.com/office/powerpoint/2010/main" val="32005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32ABAEF-DC43-4D07-B797-800EBCE3EFC8}" type="slidenum">
              <a:rPr lang="en-GB" smtClean="0"/>
              <a:pPr>
                <a:defRPr/>
              </a:pPr>
              <a:t>74</a:t>
            </a:fld>
            <a:endParaRPr lang="en-GB"/>
          </a:p>
        </p:txBody>
      </p:sp>
    </p:spTree>
    <p:extLst>
      <p:ext uri="{BB962C8B-B14F-4D97-AF65-F5344CB8AC3E}">
        <p14:creationId xmlns:p14="http://schemas.microsoft.com/office/powerpoint/2010/main" val="112810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9506" name="Group 2"/>
          <p:cNvGrpSpPr>
            <a:grpSpLocks/>
          </p:cNvGrpSpPr>
          <p:nvPr/>
        </p:nvGrpSpPr>
        <p:grpSpPr bwMode="auto">
          <a:xfrm>
            <a:off x="0" y="0"/>
            <a:ext cx="8458200" cy="5943600"/>
            <a:chOff x="0" y="0"/>
            <a:chExt cx="5328" cy="3744"/>
          </a:xfrm>
        </p:grpSpPr>
        <p:sp>
          <p:nvSpPr>
            <p:cNvPr id="149507"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GB"/>
            </a:p>
          </p:txBody>
        </p:sp>
        <p:sp>
          <p:nvSpPr>
            <p:cNvPr id="149508"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GB"/>
            </a:p>
          </p:txBody>
        </p:sp>
      </p:grpSp>
      <p:sp>
        <p:nvSpPr>
          <p:cNvPr id="14950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9510" name="Rectangle 6"/>
          <p:cNvSpPr>
            <a:spLocks noGrp="1" noChangeArrowheads="1"/>
          </p:cNvSpPr>
          <p:nvPr>
            <p:ph type="dt" sz="quarter" idx="2"/>
          </p:nvPr>
        </p:nvSpPr>
        <p:spPr/>
        <p:txBody>
          <a:bodyPr/>
          <a:lstStyle>
            <a:lvl1pPr>
              <a:defRPr/>
            </a:lvl1pPr>
          </a:lstStyle>
          <a:p>
            <a:endParaRPr lang="en-US"/>
          </a:p>
        </p:txBody>
      </p:sp>
      <p:sp>
        <p:nvSpPr>
          <p:cNvPr id="149511" name="Rectangle 7"/>
          <p:cNvSpPr>
            <a:spLocks noGrp="1" noChangeArrowheads="1"/>
          </p:cNvSpPr>
          <p:nvPr>
            <p:ph type="ftr" sz="quarter" idx="3"/>
          </p:nvPr>
        </p:nvSpPr>
        <p:spPr/>
        <p:txBody>
          <a:bodyPr/>
          <a:lstStyle>
            <a:lvl1pPr>
              <a:defRPr/>
            </a:lvl1pPr>
          </a:lstStyle>
          <a:p>
            <a:endParaRPr lang="en-US"/>
          </a:p>
        </p:txBody>
      </p:sp>
      <p:sp>
        <p:nvSpPr>
          <p:cNvPr id="149512" name="Rectangle 8"/>
          <p:cNvSpPr>
            <a:spLocks noGrp="1" noChangeArrowheads="1"/>
          </p:cNvSpPr>
          <p:nvPr>
            <p:ph type="sldNum" sz="quarter" idx="4"/>
          </p:nvPr>
        </p:nvSpPr>
        <p:spPr/>
        <p:txBody>
          <a:bodyPr/>
          <a:lstStyle>
            <a:lvl1pPr>
              <a:defRPr/>
            </a:lvl1pPr>
          </a:lstStyle>
          <a:p>
            <a:fld id="{DC68BF50-79DE-4D8F-8FA6-7415AAFAF355}" type="slidenum">
              <a:rPr lang="en-US"/>
              <a:pPr/>
              <a:t>‹#›</a:t>
            </a:fld>
            <a:endParaRPr lang="en-US"/>
          </a:p>
        </p:txBody>
      </p:sp>
      <p:sp>
        <p:nvSpPr>
          <p:cNvPr id="14951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10067-ECB2-49DA-A1A5-D8D3AB2E8A2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B475FD-D600-4D1F-A7E9-9D2FFA2FC4D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495800"/>
          </a:xfrm>
        </p:spPr>
        <p:txBody>
          <a:bodyPr/>
          <a:lstStyle/>
          <a:p>
            <a:endParaRPr lang="en-GB"/>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2502C623-CC3F-449E-A409-46F19F444F4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CA9DE94-FC66-47E7-B579-014A815E6B3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139B00F9-4C2A-4819-99B5-E7301D65C89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7"/>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GB"/>
          </a:p>
        </p:txBody>
      </p:sp>
      <p:sp>
        <p:nvSpPr>
          <p:cNvPr id="5"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5D2362AD-76D0-4DE7-A46C-5679ADCBA88A}"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7"/>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GB"/>
          </a:p>
        </p:txBody>
      </p:sp>
      <p:sp>
        <p:nvSpPr>
          <p:cNvPr id="5"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5D2362AD-76D0-4DE7-A46C-5679ADCBA88A}"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GB" dirty="0"/>
              <a:t>August 2010</a:t>
            </a:r>
          </a:p>
        </p:txBody>
      </p:sp>
      <p:sp>
        <p:nvSpPr>
          <p:cNvPr id="4" name="Footer Placeholder 3"/>
          <p:cNvSpPr>
            <a:spLocks noGrp="1"/>
          </p:cNvSpPr>
          <p:nvPr>
            <p:ph type="ftr" sz="quarter" idx="11"/>
          </p:nvPr>
        </p:nvSpPr>
        <p:spPr/>
        <p:txBody>
          <a:bodyPr/>
          <a:lstStyle/>
          <a:p>
            <a:pPr>
              <a:defRPr/>
            </a:pPr>
            <a:r>
              <a:rPr lang="en-GB" dirty="0" err="1"/>
              <a:t>Iaqve</a:t>
            </a:r>
            <a:r>
              <a:rPr lang="en-GB" dirty="0"/>
              <a:t> conference</a:t>
            </a:r>
          </a:p>
        </p:txBody>
      </p:sp>
      <p:sp>
        <p:nvSpPr>
          <p:cNvPr id="5" name="Slide Number Placeholder 4"/>
          <p:cNvSpPr>
            <a:spLocks noGrp="1"/>
          </p:cNvSpPr>
          <p:nvPr>
            <p:ph type="sldNum" sz="quarter" idx="12"/>
          </p:nvPr>
        </p:nvSpPr>
        <p:spPr/>
        <p:txBody>
          <a:bodyPr/>
          <a:lstStyle/>
          <a:p>
            <a:pPr>
              <a:defRPr/>
            </a:pPr>
            <a:r>
              <a:rPr lang="en-GB" dirty="0" err="1"/>
              <a:t>syracuse</a:t>
            </a:r>
            <a:fld id="{0EB69B59-046F-47BC-8693-F1EBD9655956}" type="slidenum">
              <a:rPr lang="en-GB" smtClean="0"/>
              <a:pPr>
                <a:defRPr/>
              </a:pPr>
              <a:t>‹#›</a:t>
            </a:fld>
            <a:endParaRPr lang="en-GB" dirty="0"/>
          </a:p>
        </p:txBody>
      </p:sp>
      <p:sp>
        <p:nvSpPr>
          <p:cNvPr id="6" name="Title 5"/>
          <p:cNvSpPr>
            <a:spLocks noGrp="1"/>
          </p:cNvSpPr>
          <p:nvPr>
            <p:ph type="title" hasCustomPrompt="1"/>
          </p:nvPr>
        </p:nvSpPr>
        <p:spPr>
          <a:xfrm>
            <a:off x="457200" y="274638"/>
            <a:ext cx="8229600" cy="3916362"/>
          </a:xfrm>
        </p:spPr>
        <p:txBody>
          <a:bodyPr/>
          <a:lstStyle>
            <a:lvl1pPr>
              <a:defRPr baseline="0"/>
            </a:lvl1pPr>
          </a:lstStyle>
          <a:p>
            <a:r>
              <a:rPr lang="en-GB" dirty="0"/>
              <a:t>Sustainable Design Adds Value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2B951C-5E76-4921-881F-798F094FDB2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8F64E2-2FC2-4467-815F-EDCAA524FC0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A9EDC-94F3-4007-9C07-0038C3ACEE6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9E40CC-AC03-4A55-BF32-20750686E60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0DAD7FF-0F7E-4B7D-855D-AD554DC55F6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4C11124-828C-4B4D-8484-22105471813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AFFB09-A089-48BF-9E84-70D533AEFE4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9B40D9-1EB6-46BA-9FB1-F542098493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8482" name="Group 2"/>
          <p:cNvGrpSpPr>
            <a:grpSpLocks/>
          </p:cNvGrpSpPr>
          <p:nvPr/>
        </p:nvGrpSpPr>
        <p:grpSpPr bwMode="auto">
          <a:xfrm>
            <a:off x="0" y="0"/>
            <a:ext cx="7242175" cy="1981200"/>
            <a:chOff x="0" y="0"/>
            <a:chExt cx="4562" cy="1248"/>
          </a:xfrm>
        </p:grpSpPr>
        <p:sp>
          <p:nvSpPr>
            <p:cNvPr id="14848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GB"/>
            </a:p>
          </p:txBody>
        </p:sp>
        <p:sp>
          <p:nvSpPr>
            <p:cNvPr id="14848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GB"/>
            </a:p>
          </p:txBody>
        </p:sp>
      </p:grpSp>
      <p:sp>
        <p:nvSpPr>
          <p:cNvPr id="14848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848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848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14848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14848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21528B4D-25FA-4869-BB99-4A892223E9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5" r:id="rId15"/>
    <p:sldLayoutId id="2147483666" r:id="rId16"/>
    <p:sldLayoutId id="2147483681" r:id="rId17"/>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erekcroom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Fallingwater"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uk/url?sa=i&amp;rct=j&amp;q=camels+nose&amp;source=images&amp;cd=&amp;cad=rja&amp;docid=6Z6TEy8C_vSqeM&amp;tbnid=S-hduMX17BE-tM:&amp;ved=0CAUQjRw&amp;url=http://www.photosbysergio.com/camels-camels-and-more-camels/h430283E&amp;ei=BaIvUa6hGZHGswbgv4D4BQ&amp;psig=AFQjCNEcqo5TwC0key9ppRbdlOHlEnIFhg&amp;ust=1362160318673562" TargetMode="Externa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www.google.co.uk/url?sa=i&amp;rct=j&amp;q=camels+nose&amp;source=images&amp;cd=&amp;cad=rja&amp;docid=stLG7Pv7e4P1RM&amp;tbnid=kMZZ1gKyXjKUkM:&amp;ved=0CAUQjRw&amp;url=http://www.ics.uci.edu/~eppstein/pix/sdz3/BactrianCamel.html&amp;ei=bKEvUfnmBY7KswbTnIGwBQ&amp;psig=AFQjCNEcqo5TwC0key9ppRbdlOHlEnIFhg&amp;ust=1362160318673562"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tiff"/><Relationship Id="rId1" Type="http://schemas.openxmlformats.org/officeDocument/2006/relationships/slideLayout" Target="../slideLayouts/slideLayout2.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7.wdp"/><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11" Type="http://schemas.microsoft.com/office/2007/relationships/hdphoto" Target="../media/hdphoto6.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5.wdp"/><Relationship Id="rId1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 Başlık"/>
          <p:cNvSpPr>
            <a:spLocks noGrp="1"/>
          </p:cNvSpPr>
          <p:nvPr>
            <p:ph type="subTitle" sz="quarter" idx="1"/>
          </p:nvPr>
        </p:nvSpPr>
        <p:spPr>
          <a:xfrm>
            <a:off x="1295400" y="4495800"/>
            <a:ext cx="6400800" cy="1219200"/>
          </a:xfrm>
        </p:spPr>
        <p:txBody>
          <a:bodyPr/>
          <a:lstStyle/>
          <a:p>
            <a:r>
              <a:rPr lang="en-GB" b="1" dirty="0">
                <a:solidFill>
                  <a:srgbClr val="FFFFFF"/>
                </a:solidFill>
                <a:latin typeface="Helvetica" pitchFamily="34" charset="0"/>
              </a:rPr>
              <a:t>DEREK CLEMENTS-CROOME</a:t>
            </a:r>
          </a:p>
          <a:p>
            <a:r>
              <a:rPr lang="en-GB" sz="1800" b="1" i="1" dirty="0">
                <a:solidFill>
                  <a:srgbClr val="FFFFFF"/>
                </a:solidFill>
                <a:latin typeface="Helvetica" pitchFamily="34" charset="0"/>
              </a:rPr>
              <a:t>UNIVERSITY OF READING</a:t>
            </a:r>
          </a:p>
          <a:p>
            <a:r>
              <a:rPr lang="en-GB" sz="1800" b="1" i="1" dirty="0">
                <a:solidFill>
                  <a:srgbClr val="FFFFFF"/>
                </a:solidFill>
                <a:latin typeface="Helvetica" pitchFamily="34" charset="0"/>
              </a:rPr>
              <a:t>INTELLIGENT BUILDINGS INTERNATIONAL</a:t>
            </a:r>
          </a:p>
          <a:p>
            <a:r>
              <a:rPr lang="en-GB" sz="2400" b="1" dirty="0">
                <a:solidFill>
                  <a:srgbClr val="FFFFFF"/>
                </a:solidFill>
                <a:hlinkClick r:id="rId2"/>
              </a:rPr>
              <a:t>WWW.DEREKCROOME.COM</a:t>
            </a:r>
            <a:endParaRPr lang="en-GB" sz="2400" b="1" dirty="0">
              <a:solidFill>
                <a:srgbClr val="FFFFFF"/>
              </a:solidFill>
            </a:endParaRPr>
          </a:p>
          <a:p>
            <a:r>
              <a:rPr lang="en-GB" sz="2400" b="1" dirty="0">
                <a:solidFill>
                  <a:srgbClr val="FFFFFF"/>
                </a:solidFill>
              </a:rPr>
              <a:t>2024</a:t>
            </a:r>
          </a:p>
          <a:p>
            <a:endParaRPr lang="en-GB" sz="2400" b="1" dirty="0">
              <a:solidFill>
                <a:srgbClr val="FFFFFF"/>
              </a:solidFill>
            </a:endParaRPr>
          </a:p>
          <a:p>
            <a:endParaRPr lang="en-GB" sz="2400" b="1" dirty="0">
              <a:solidFill>
                <a:srgbClr val="FFFFFF"/>
              </a:solidFill>
            </a:endParaRPr>
          </a:p>
        </p:txBody>
      </p:sp>
      <p:sp>
        <p:nvSpPr>
          <p:cNvPr id="3" name="2 Başlık"/>
          <p:cNvSpPr>
            <a:spLocks noGrp="1"/>
          </p:cNvSpPr>
          <p:nvPr>
            <p:ph type="ctrTitle" sz="quarter"/>
          </p:nvPr>
        </p:nvSpPr>
        <p:spPr>
          <a:xfrm>
            <a:off x="0" y="2286000"/>
            <a:ext cx="9144000" cy="2133600"/>
          </a:xfrm>
        </p:spPr>
        <p:txBody>
          <a:bodyPr/>
          <a:lstStyle/>
          <a:p>
            <a:r>
              <a:rPr lang="en-GB" sz="4800" b="1" dirty="0"/>
              <a:t>  </a:t>
            </a:r>
            <a:br>
              <a:rPr lang="tr-TR" sz="4000" b="1" dirty="0"/>
            </a:br>
            <a:br>
              <a:rPr lang="en-GB" sz="4000" b="1" dirty="0"/>
            </a:br>
            <a:r>
              <a:rPr lang="en-GB" sz="4800" b="1" dirty="0"/>
              <a:t>INTELLIGENT SUSTAINABLE LIVEABLE BUILDINGS FOR THE 21</a:t>
            </a:r>
            <a:r>
              <a:rPr lang="en-GB" sz="4800" b="1" baseline="30000" dirty="0"/>
              <a:t>ST</a:t>
            </a:r>
            <a:r>
              <a:rPr lang="en-GB" sz="4800" b="1" dirty="0"/>
              <a:t> CENTURY</a:t>
            </a:r>
            <a:br>
              <a:rPr lang="en-GB" sz="4000" b="1" dirty="0"/>
            </a:br>
            <a:br>
              <a:rPr lang="tr-TR" sz="4000" b="1" dirty="0"/>
            </a:br>
            <a:endParaRPr lang="tr-TR" sz="2000" dirty="0"/>
          </a:p>
        </p:txBody>
      </p:sp>
    </p:spTree>
  </p:cSld>
  <p:clrMapOvr>
    <a:masterClrMapping/>
  </p:clrMapOvr>
  <mc:AlternateContent xmlns:mc="http://schemas.openxmlformats.org/markup-compatibility/2006" xmlns:p14="http://schemas.microsoft.com/office/powerpoint/2010/main">
    <mc:Choice Requires="p14">
      <p:transition spd="slow" p14:dur="2000" advTm="22663"/>
    </mc:Choice>
    <mc:Fallback xmlns="">
      <p:transition spd="slow" advTm="226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6"/>
          <p:cNvPicPr>
            <a:picLocks noChangeAspect="1" noChangeArrowheads="1"/>
          </p:cNvPicPr>
          <p:nvPr/>
        </p:nvPicPr>
        <p:blipFill>
          <a:blip r:embed="rId2" cstate="email"/>
          <a:srcRect/>
          <a:stretch>
            <a:fillRect/>
          </a:stretch>
        </p:blipFill>
        <p:spPr bwMode="auto">
          <a:xfrm>
            <a:off x="0" y="0"/>
            <a:ext cx="5767754" cy="4724400"/>
          </a:xfrm>
          <a:prstGeom prst="rect">
            <a:avLst/>
          </a:prstGeom>
          <a:noFill/>
          <a:ln w="9525">
            <a:noFill/>
            <a:miter lim="800000"/>
            <a:headEnd/>
            <a:tailEnd/>
          </a:ln>
        </p:spPr>
      </p:pic>
      <p:sp>
        <p:nvSpPr>
          <p:cNvPr id="70659" name="Text Box 7"/>
          <p:cNvSpPr txBox="1">
            <a:spLocks noChangeArrowheads="1"/>
          </p:cNvSpPr>
          <p:nvPr/>
        </p:nvSpPr>
        <p:spPr bwMode="auto">
          <a:xfrm>
            <a:off x="5697415" y="228600"/>
            <a:ext cx="3446585" cy="1311275"/>
          </a:xfrm>
          <a:prstGeom prst="rect">
            <a:avLst/>
          </a:prstGeom>
          <a:noFill/>
          <a:ln w="9525">
            <a:noFill/>
            <a:miter lim="800000"/>
            <a:headEnd/>
            <a:tailEnd/>
          </a:ln>
        </p:spPr>
        <p:txBody>
          <a:bodyPr>
            <a:spAutoFit/>
          </a:bodyPr>
          <a:lstStyle/>
          <a:p>
            <a:r>
              <a:rPr lang="en-GB" sz="2000">
                <a:latin typeface="Arial" pitchFamily="34" charset="0"/>
              </a:rPr>
              <a:t>Wind towers in Yazd, Iran to ventilate houses, are also constructed to cool underground cisterns.  </a:t>
            </a:r>
          </a:p>
        </p:txBody>
      </p:sp>
      <p:pic>
        <p:nvPicPr>
          <p:cNvPr id="70660" name="Picture 13"/>
          <p:cNvPicPr>
            <a:picLocks noChangeAspect="1" noChangeArrowheads="1"/>
          </p:cNvPicPr>
          <p:nvPr/>
        </p:nvPicPr>
        <p:blipFill>
          <a:blip r:embed="rId3" cstate="email"/>
          <a:srcRect/>
          <a:stretch>
            <a:fillRect/>
          </a:stretch>
        </p:blipFill>
        <p:spPr bwMode="auto">
          <a:xfrm>
            <a:off x="3868615" y="4800600"/>
            <a:ext cx="5275385" cy="2057400"/>
          </a:xfrm>
          <a:prstGeom prst="rect">
            <a:avLst/>
          </a:prstGeom>
          <a:noFill/>
          <a:ln w="9525">
            <a:noFill/>
            <a:miter lim="800000"/>
            <a:headEnd/>
            <a:tailEnd/>
          </a:ln>
        </p:spPr>
      </p:pic>
      <p:sp>
        <p:nvSpPr>
          <p:cNvPr id="70661" name="Text Box 14"/>
          <p:cNvSpPr txBox="1">
            <a:spLocks noChangeArrowheads="1"/>
          </p:cNvSpPr>
          <p:nvPr/>
        </p:nvSpPr>
        <p:spPr bwMode="auto">
          <a:xfrm>
            <a:off x="0" y="4611231"/>
            <a:ext cx="3798277" cy="2246769"/>
          </a:xfrm>
          <a:prstGeom prst="rect">
            <a:avLst/>
          </a:prstGeom>
          <a:noFill/>
          <a:ln w="9525">
            <a:noFill/>
            <a:miter lim="800000"/>
            <a:headEnd/>
            <a:tailEnd/>
          </a:ln>
        </p:spPr>
        <p:txBody>
          <a:bodyPr>
            <a:spAutoFit/>
          </a:bodyPr>
          <a:lstStyle/>
          <a:p>
            <a:r>
              <a:rPr lang="en-GB" sz="2000" dirty="0">
                <a:latin typeface="Arial" pitchFamily="34" charset="0"/>
              </a:rPr>
              <a:t>Ice House at Kerman Iran. Ice formed during frosty winter nights in the shallow channels protected from the sun’s rays by the high wall. Its packed between layers of straw in the mud-brick dome.</a:t>
            </a:r>
          </a:p>
        </p:txBody>
      </p:sp>
      <p:sp>
        <p:nvSpPr>
          <p:cNvPr id="70662" name="Text Box 15"/>
          <p:cNvSpPr txBox="1">
            <a:spLocks noChangeArrowheads="1"/>
          </p:cNvSpPr>
          <p:nvPr/>
        </p:nvSpPr>
        <p:spPr bwMode="auto">
          <a:xfrm>
            <a:off x="7866659" y="4419600"/>
            <a:ext cx="1334020" cy="338554"/>
          </a:xfrm>
          <a:prstGeom prst="rect">
            <a:avLst/>
          </a:prstGeom>
          <a:noFill/>
          <a:ln w="9525">
            <a:noFill/>
            <a:miter lim="800000"/>
            <a:headEnd/>
            <a:tailEnd/>
          </a:ln>
        </p:spPr>
        <p:txBody>
          <a:bodyPr wrap="none">
            <a:spAutoFit/>
          </a:bodyPr>
          <a:lstStyle/>
          <a:p>
            <a:r>
              <a:rPr lang="en-GB" sz="1600">
                <a:latin typeface="Arial" pitchFamily="34" charset="0"/>
              </a:rPr>
              <a:t>Michell 1978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cscroom\AppData\Local\Microsoft\Windows\Temporary Internet Files\Content.Outlook\I1FLEXT4\Image-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922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DBD3-DA43-4A5B-4D17-01DDD31967CA}"/>
              </a:ext>
            </a:extLst>
          </p:cNvPr>
          <p:cNvSpPr>
            <a:spLocks noGrp="1"/>
          </p:cNvSpPr>
          <p:nvPr>
            <p:ph type="title"/>
          </p:nvPr>
        </p:nvSpPr>
        <p:spPr>
          <a:xfrm>
            <a:off x="228600" y="274638"/>
            <a:ext cx="8458200" cy="1143000"/>
          </a:xfrm>
        </p:spPr>
        <p:txBody>
          <a:bodyPr/>
          <a:lstStyle/>
          <a:p>
            <a:r>
              <a:rPr lang="en-GB" b="1" dirty="0"/>
              <a:t>The J.M </a:t>
            </a:r>
            <a:r>
              <a:rPr lang="en-GB" b="1" dirty="0" err="1"/>
              <a:t>Tjibaou</a:t>
            </a:r>
            <a:r>
              <a:rPr lang="en-GB" b="1" dirty="0"/>
              <a:t> Cultural </a:t>
            </a:r>
            <a:r>
              <a:rPr lang="en-GB" b="1" dirty="0" err="1"/>
              <a:t>Center</a:t>
            </a:r>
            <a:r>
              <a:rPr lang="en-GB" b="1" dirty="0"/>
              <a:t> (Museum of </a:t>
            </a:r>
            <a:r>
              <a:rPr lang="en-GB" b="1" dirty="0" err="1"/>
              <a:t>Noumea</a:t>
            </a:r>
            <a:r>
              <a:rPr lang="en-GB" b="1" dirty="0"/>
              <a:t>) </a:t>
            </a:r>
          </a:p>
        </p:txBody>
      </p:sp>
      <p:sp>
        <p:nvSpPr>
          <p:cNvPr id="3" name="Content Placeholder 2">
            <a:extLst>
              <a:ext uri="{FF2B5EF4-FFF2-40B4-BE49-F238E27FC236}">
                <a16:creationId xmlns:a16="http://schemas.microsoft.com/office/drawing/2014/main" id="{60B9904D-D9B7-6911-2DB4-A6B74A5C1A72}"/>
              </a:ext>
            </a:extLst>
          </p:cNvPr>
          <p:cNvSpPr>
            <a:spLocks noGrp="1"/>
          </p:cNvSpPr>
          <p:nvPr>
            <p:ph idx="1"/>
          </p:nvPr>
        </p:nvSpPr>
        <p:spPr>
          <a:xfrm>
            <a:off x="0" y="1600200"/>
            <a:ext cx="8839200" cy="4495800"/>
          </a:xfrm>
        </p:spPr>
        <p:txBody>
          <a:bodyPr/>
          <a:lstStyle/>
          <a:p>
            <a:pPr eaLnBrk="1" hangingPunct="1">
              <a:buFont typeface="Wingdings" pitchFamily="2" charset="2"/>
              <a:buNone/>
              <a:defRPr/>
            </a:pPr>
            <a:r>
              <a:rPr lang="tr-TR" sz="2800" b="1" dirty="0">
                <a:latin typeface="Garamond" pitchFamily="18" charset="0"/>
              </a:rPr>
              <a:t>	D</a:t>
            </a:r>
            <a:r>
              <a:rPr lang="en-GB" sz="2800" b="1" dirty="0" err="1">
                <a:latin typeface="Garamond" pitchFamily="18" charset="0"/>
              </a:rPr>
              <a:t>esigned</a:t>
            </a:r>
            <a:r>
              <a:rPr lang="en-GB" sz="2800" b="1" dirty="0">
                <a:latin typeface="Garamond" pitchFamily="18" charset="0"/>
              </a:rPr>
              <a:t> by Renzo Piano (Winner of 1998 Pritzker prize), is a harmonious alliance of modern and traditional Kanak architecture. Traditional thatch huts,  native to the Kanak people, inspired the design.  	</a:t>
            </a:r>
          </a:p>
          <a:p>
            <a:pPr eaLnBrk="1" hangingPunct="1">
              <a:lnSpc>
                <a:spcPct val="90000"/>
              </a:lnSpc>
              <a:buFont typeface="Wingdings" pitchFamily="2" charset="2"/>
              <a:buNone/>
              <a:defRPr/>
            </a:pPr>
            <a:r>
              <a:rPr lang="en-GB" sz="2800" b="1" dirty="0">
                <a:latin typeface="Garamond" pitchFamily="18" charset="0"/>
              </a:rPr>
              <a:t>	Piano learnt from local culture, buildings and Nature.</a:t>
            </a:r>
            <a:r>
              <a:rPr lang="tr-TR" sz="2800" b="1" dirty="0">
                <a:latin typeface="Garamond" pitchFamily="18" charset="0"/>
              </a:rPr>
              <a:t> </a:t>
            </a:r>
            <a:r>
              <a:rPr lang="en-GB" sz="2800" b="1" dirty="0">
                <a:latin typeface="Garamond" pitchFamily="18" charset="0"/>
              </a:rPr>
              <a:t>Tall thin curved laminated iroko wood ribbed structures supported by steel ties resist cyclones and earthquakes.  The ribs have horizontal slats which allow passive environmental control to occur. The slats open and close according to wind strength and direction and admit air to a cavity which is linked to the glazed façade of the museum.</a:t>
            </a:r>
          </a:p>
          <a:p>
            <a:pPr marL="0" indent="0">
              <a:buNone/>
            </a:pPr>
            <a:endParaRPr lang="en-GB" sz="2800" dirty="0"/>
          </a:p>
        </p:txBody>
      </p:sp>
    </p:spTree>
    <p:extLst>
      <p:ext uri="{BB962C8B-B14F-4D97-AF65-F5344CB8AC3E}">
        <p14:creationId xmlns:p14="http://schemas.microsoft.com/office/powerpoint/2010/main" val="387197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kcscroom\AppData\Local\Microsoft\Windows\Temporary Internet Files\Content.Outlook\I1FLEXT4\Image-1 (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7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kcscroom\AppData\Local\Microsoft\Windows\Temporary Internet Files\Content.Outlook\I1FLEXT4\Image-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pattFill prst="pct5">
            <a:fgClr>
              <a:schemeClr val="accent1"/>
            </a:fgClr>
            <a:bgClr>
              <a:schemeClr val="bg1"/>
            </a:bgClr>
          </a:pattFill>
        </p:spPr>
      </p:pic>
    </p:spTree>
    <p:extLst>
      <p:ext uri="{BB962C8B-B14F-4D97-AF65-F5344CB8AC3E}">
        <p14:creationId xmlns:p14="http://schemas.microsoft.com/office/powerpoint/2010/main" val="56106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Oval 2"/>
          <p:cNvSpPr>
            <a:spLocks noChangeArrowheads="1"/>
          </p:cNvSpPr>
          <p:nvPr/>
        </p:nvSpPr>
        <p:spPr bwMode="auto">
          <a:xfrm>
            <a:off x="1331913" y="1700213"/>
            <a:ext cx="5761037" cy="4681537"/>
          </a:xfrm>
          <a:prstGeom prst="ellipse">
            <a:avLst/>
          </a:prstGeom>
          <a:solidFill>
            <a:schemeClr val="accent1"/>
          </a:solidFill>
          <a:ln w="9525">
            <a:solidFill>
              <a:schemeClr val="tx1"/>
            </a:solidFill>
            <a:round/>
            <a:headEnd/>
            <a:tailEnd/>
          </a:ln>
          <a:effectLst/>
        </p:spPr>
        <p:txBody>
          <a:bodyPr wrap="none" anchor="ctr"/>
          <a:lstStyle/>
          <a:p>
            <a:pPr algn="ctr"/>
            <a:endParaRPr lang="tr-TR"/>
          </a:p>
        </p:txBody>
      </p:sp>
      <p:sp>
        <p:nvSpPr>
          <p:cNvPr id="235523" name="Oval 3"/>
          <p:cNvSpPr>
            <a:spLocks noChangeArrowheads="1"/>
          </p:cNvSpPr>
          <p:nvPr/>
        </p:nvSpPr>
        <p:spPr bwMode="auto">
          <a:xfrm>
            <a:off x="2052638" y="2132013"/>
            <a:ext cx="4392612" cy="3744912"/>
          </a:xfrm>
          <a:prstGeom prst="ellipse">
            <a:avLst/>
          </a:prstGeom>
          <a:solidFill>
            <a:schemeClr val="accent2"/>
          </a:solidFill>
          <a:ln w="9525">
            <a:solidFill>
              <a:schemeClr val="tx1"/>
            </a:solidFill>
            <a:round/>
            <a:headEnd/>
            <a:tailEnd/>
          </a:ln>
          <a:effectLst/>
        </p:spPr>
        <p:txBody>
          <a:bodyPr wrap="none" anchor="ctr"/>
          <a:lstStyle/>
          <a:p>
            <a:pPr algn="ctr"/>
            <a:endParaRPr lang="tr-TR"/>
          </a:p>
        </p:txBody>
      </p:sp>
      <p:sp>
        <p:nvSpPr>
          <p:cNvPr id="235524" name="Oval 4"/>
          <p:cNvSpPr>
            <a:spLocks noChangeArrowheads="1"/>
          </p:cNvSpPr>
          <p:nvPr/>
        </p:nvSpPr>
        <p:spPr bwMode="auto">
          <a:xfrm>
            <a:off x="2771775" y="2636838"/>
            <a:ext cx="3095625" cy="2663825"/>
          </a:xfrm>
          <a:prstGeom prst="ellipse">
            <a:avLst/>
          </a:prstGeom>
          <a:solidFill>
            <a:schemeClr val="hlink"/>
          </a:solidFill>
          <a:ln w="9525">
            <a:solidFill>
              <a:schemeClr val="tx1"/>
            </a:solidFill>
            <a:round/>
            <a:headEnd/>
            <a:tailEnd/>
          </a:ln>
          <a:effectLst/>
        </p:spPr>
        <p:txBody>
          <a:bodyPr wrap="none" anchor="ctr"/>
          <a:lstStyle/>
          <a:p>
            <a:endParaRPr lang="tr-TR"/>
          </a:p>
        </p:txBody>
      </p:sp>
      <p:sp>
        <p:nvSpPr>
          <p:cNvPr id="235525" name="Oval 5"/>
          <p:cNvSpPr>
            <a:spLocks noChangeArrowheads="1"/>
          </p:cNvSpPr>
          <p:nvPr/>
        </p:nvSpPr>
        <p:spPr bwMode="auto">
          <a:xfrm>
            <a:off x="3205163" y="3068638"/>
            <a:ext cx="2159000" cy="1800225"/>
          </a:xfrm>
          <a:prstGeom prst="ellipse">
            <a:avLst/>
          </a:prstGeom>
          <a:solidFill>
            <a:schemeClr val="folHlink"/>
          </a:solidFill>
          <a:ln w="9525">
            <a:solidFill>
              <a:schemeClr val="tx1"/>
            </a:solidFill>
            <a:round/>
            <a:headEnd/>
            <a:tailEnd/>
          </a:ln>
          <a:effectLst/>
        </p:spPr>
        <p:txBody>
          <a:bodyPr wrap="none" anchor="ctr"/>
          <a:lstStyle/>
          <a:p>
            <a:pPr algn="ctr"/>
            <a:endParaRPr lang="tr-TR"/>
          </a:p>
        </p:txBody>
      </p:sp>
      <p:sp>
        <p:nvSpPr>
          <p:cNvPr id="235526" name="Oval 6"/>
          <p:cNvSpPr>
            <a:spLocks noChangeArrowheads="1"/>
          </p:cNvSpPr>
          <p:nvPr/>
        </p:nvSpPr>
        <p:spPr bwMode="auto">
          <a:xfrm>
            <a:off x="3563938" y="3429000"/>
            <a:ext cx="1295400" cy="863600"/>
          </a:xfrm>
          <a:prstGeom prst="ellipse">
            <a:avLst/>
          </a:prstGeom>
          <a:solidFill>
            <a:schemeClr val="bg1"/>
          </a:solidFill>
          <a:ln w="9525">
            <a:solidFill>
              <a:schemeClr val="tx1"/>
            </a:solidFill>
            <a:round/>
            <a:headEnd/>
            <a:tailEnd/>
          </a:ln>
          <a:effectLst/>
        </p:spPr>
        <p:txBody>
          <a:bodyPr wrap="none" anchor="ctr"/>
          <a:lstStyle/>
          <a:p>
            <a:pPr algn="ctr"/>
            <a:r>
              <a:rPr lang="en-GB"/>
              <a:t>Occupant</a:t>
            </a:r>
          </a:p>
        </p:txBody>
      </p:sp>
      <p:sp>
        <p:nvSpPr>
          <p:cNvPr id="235527" name="Text Box 7"/>
          <p:cNvSpPr txBox="1">
            <a:spLocks noChangeArrowheads="1"/>
          </p:cNvSpPr>
          <p:nvPr/>
        </p:nvSpPr>
        <p:spPr bwMode="auto">
          <a:xfrm>
            <a:off x="3132138" y="5876925"/>
            <a:ext cx="2292350" cy="366713"/>
          </a:xfrm>
          <a:prstGeom prst="rect">
            <a:avLst/>
          </a:prstGeom>
          <a:noFill/>
          <a:ln w="9525">
            <a:noFill/>
            <a:miter lim="800000"/>
            <a:headEnd/>
            <a:tailEnd/>
          </a:ln>
          <a:effectLst/>
        </p:spPr>
        <p:txBody>
          <a:bodyPr wrap="none">
            <a:spAutoFit/>
          </a:bodyPr>
          <a:lstStyle/>
          <a:p>
            <a:r>
              <a:rPr lang="en-GB"/>
              <a:t>Observer / passer by</a:t>
            </a:r>
          </a:p>
        </p:txBody>
      </p:sp>
      <p:sp>
        <p:nvSpPr>
          <p:cNvPr id="235528" name="Text Box 8"/>
          <p:cNvSpPr txBox="1">
            <a:spLocks noChangeArrowheads="1"/>
          </p:cNvSpPr>
          <p:nvPr/>
        </p:nvSpPr>
        <p:spPr bwMode="auto">
          <a:xfrm>
            <a:off x="3132138" y="5300663"/>
            <a:ext cx="2339975" cy="366712"/>
          </a:xfrm>
          <a:prstGeom prst="rect">
            <a:avLst/>
          </a:prstGeom>
          <a:noFill/>
          <a:ln w="9525">
            <a:noFill/>
            <a:miter lim="800000"/>
            <a:headEnd/>
            <a:tailEnd/>
          </a:ln>
          <a:effectLst/>
        </p:spPr>
        <p:txBody>
          <a:bodyPr wrap="none">
            <a:spAutoFit/>
          </a:bodyPr>
          <a:lstStyle/>
          <a:p>
            <a:r>
              <a:rPr lang="en-GB"/>
              <a:t>External environment</a:t>
            </a:r>
          </a:p>
        </p:txBody>
      </p:sp>
      <p:sp>
        <p:nvSpPr>
          <p:cNvPr id="235529" name="Text Box 9"/>
          <p:cNvSpPr txBox="1">
            <a:spLocks noChangeArrowheads="1"/>
          </p:cNvSpPr>
          <p:nvPr/>
        </p:nvSpPr>
        <p:spPr bwMode="auto">
          <a:xfrm>
            <a:off x="3779838" y="4868863"/>
            <a:ext cx="984250" cy="366712"/>
          </a:xfrm>
          <a:prstGeom prst="rect">
            <a:avLst/>
          </a:prstGeom>
          <a:noFill/>
          <a:ln w="9525">
            <a:noFill/>
            <a:miter lim="800000"/>
            <a:headEnd/>
            <a:tailEnd/>
          </a:ln>
          <a:effectLst/>
        </p:spPr>
        <p:txBody>
          <a:bodyPr wrap="none">
            <a:spAutoFit/>
          </a:bodyPr>
          <a:lstStyle/>
          <a:p>
            <a:r>
              <a:rPr lang="en-GB"/>
              <a:t>Building</a:t>
            </a:r>
          </a:p>
        </p:txBody>
      </p:sp>
      <p:sp>
        <p:nvSpPr>
          <p:cNvPr id="235530" name="Text Box 10"/>
          <p:cNvSpPr txBox="1">
            <a:spLocks noChangeArrowheads="1"/>
          </p:cNvSpPr>
          <p:nvPr/>
        </p:nvSpPr>
        <p:spPr bwMode="auto">
          <a:xfrm>
            <a:off x="3276600" y="4221163"/>
            <a:ext cx="2311400" cy="366712"/>
          </a:xfrm>
          <a:prstGeom prst="rect">
            <a:avLst/>
          </a:prstGeom>
          <a:noFill/>
          <a:ln w="9525">
            <a:noFill/>
            <a:miter lim="800000"/>
            <a:headEnd/>
            <a:tailEnd/>
          </a:ln>
          <a:effectLst/>
        </p:spPr>
        <p:txBody>
          <a:bodyPr wrap="none">
            <a:spAutoFit/>
          </a:bodyPr>
          <a:lstStyle/>
          <a:p>
            <a:r>
              <a:rPr lang="en-GB"/>
              <a:t>Internal environment</a:t>
            </a:r>
          </a:p>
        </p:txBody>
      </p:sp>
      <p:sp>
        <p:nvSpPr>
          <p:cNvPr id="235531" name="Rectangle 11"/>
          <p:cNvSpPr>
            <a:spLocks noGrp="1" noChangeArrowheads="1"/>
          </p:cNvSpPr>
          <p:nvPr>
            <p:ph type="title"/>
          </p:nvPr>
        </p:nvSpPr>
        <p:spPr>
          <a:noFill/>
          <a:ln/>
        </p:spPr>
        <p:txBody>
          <a:bodyPr/>
          <a:lstStyle/>
          <a:p>
            <a:r>
              <a:rPr lang="en-GB" b="1" dirty="0"/>
              <a:t>Buildings, Environment &amp; People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GB" sz="4800" b="1" dirty="0"/>
              <a:t>Integration</a:t>
            </a:r>
          </a:p>
        </p:txBody>
      </p:sp>
      <p:graphicFrame>
        <p:nvGraphicFramePr>
          <p:cNvPr id="11" name="Diagram 10"/>
          <p:cNvGraphicFramePr/>
          <p:nvPr>
            <p:extLst>
              <p:ext uri="{D42A27DB-BD31-4B8C-83A1-F6EECF244321}">
                <p14:modId xmlns:p14="http://schemas.microsoft.com/office/powerpoint/2010/main" val="2495802312"/>
              </p:ext>
            </p:extLst>
          </p:nvPr>
        </p:nvGraphicFramePr>
        <p:xfrm>
          <a:off x="1066800" y="1428524"/>
          <a:ext cx="645319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lstStyle/>
          <a:p>
            <a:r>
              <a:rPr lang="en-GB" b="1" dirty="0"/>
              <a:t>INTEGRATING ?</a:t>
            </a:r>
          </a:p>
        </p:txBody>
      </p:sp>
      <p:sp>
        <p:nvSpPr>
          <p:cNvPr id="4" name="Content Placeholder 3"/>
          <p:cNvSpPr>
            <a:spLocks noGrp="1"/>
          </p:cNvSpPr>
          <p:nvPr>
            <p:ph idx="1"/>
          </p:nvPr>
        </p:nvSpPr>
        <p:spPr>
          <a:xfrm>
            <a:off x="457200" y="1143000"/>
            <a:ext cx="8229600" cy="4953000"/>
          </a:xfrm>
        </p:spPr>
        <p:txBody>
          <a:bodyPr/>
          <a:lstStyle/>
          <a:p>
            <a:pPr marL="0" indent="0">
              <a:buNone/>
            </a:pPr>
            <a:r>
              <a:rPr lang="en-GB" b="1" i="1" dirty="0"/>
              <a:t>WHAT?</a:t>
            </a:r>
          </a:p>
          <a:p>
            <a:r>
              <a:rPr lang="en-GB" dirty="0"/>
              <a:t>IDEAS</a:t>
            </a:r>
          </a:p>
          <a:p>
            <a:r>
              <a:rPr lang="en-GB" dirty="0"/>
              <a:t>VISIONS</a:t>
            </a:r>
          </a:p>
          <a:p>
            <a:r>
              <a:rPr lang="en-GB" dirty="0"/>
              <a:t>STRATEGY</a:t>
            </a:r>
          </a:p>
          <a:p>
            <a:r>
              <a:rPr lang="en-GB" dirty="0"/>
              <a:t>TACTICS</a:t>
            </a:r>
          </a:p>
          <a:p>
            <a:pPr marL="0" indent="0">
              <a:buNone/>
            </a:pPr>
            <a:r>
              <a:rPr lang="en-GB" b="1" i="1" dirty="0"/>
              <a:t>HOW?</a:t>
            </a:r>
          </a:p>
          <a:p>
            <a:pPr marL="0" indent="0">
              <a:buNone/>
            </a:pPr>
            <a:r>
              <a:rPr lang="en-GB" dirty="0"/>
              <a:t>HISTORY/ NATURE/TECHNOLOGY</a:t>
            </a:r>
          </a:p>
          <a:p>
            <a:pPr marL="0" indent="0">
              <a:buNone/>
            </a:pPr>
            <a:r>
              <a:rPr lang="en-GB" dirty="0"/>
              <a:t>PROCESSES</a:t>
            </a:r>
          </a:p>
          <a:p>
            <a:pPr marL="0" indent="0">
              <a:buNone/>
            </a:pPr>
            <a:r>
              <a:rPr lang="en-GB" dirty="0"/>
              <a:t>DISCIPLINES WTHIN and WITHOUT</a:t>
            </a:r>
          </a:p>
          <a:p>
            <a:endParaRPr lang="en-GB" dirty="0"/>
          </a:p>
        </p:txBody>
      </p:sp>
    </p:spTree>
    <p:extLst>
      <p:ext uri="{BB962C8B-B14F-4D97-AF65-F5344CB8AC3E}">
        <p14:creationId xmlns:p14="http://schemas.microsoft.com/office/powerpoint/2010/main" val="659057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505" y="609600"/>
            <a:ext cx="8784976" cy="3306763"/>
          </a:xfrm>
        </p:spPr>
        <p:txBody>
          <a:bodyPr/>
          <a:lstStyle/>
          <a:p>
            <a:pPr>
              <a:defRPr/>
            </a:pPr>
            <a:r>
              <a:rPr lang="en-GB" sz="5400" b="1" dirty="0"/>
              <a:t>Sustainable Design</a:t>
            </a:r>
            <a:br>
              <a:rPr lang="en-GB" sz="5400" b="1" dirty="0"/>
            </a:br>
            <a:r>
              <a:rPr lang="en-GB" sz="5400" b="1" dirty="0"/>
              <a:t> Adds Value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860550"/>
          </a:xfrm>
        </p:spPr>
        <p:txBody>
          <a:bodyPr vert="horz" wrap="square" lIns="91440" tIns="45720" rIns="91440" bIns="45720" numCol="1" anchor="b" anchorCtr="0" compatLnSpc="1">
            <a:prstTxWarp prst="textNoShape">
              <a:avLst/>
            </a:prstTxWarp>
            <a:normAutofit/>
          </a:bodyPr>
          <a:lstStyle/>
          <a:p>
            <a:r>
              <a:rPr lang="en-GB" sz="3600" dirty="0"/>
              <a:t>LEED Rated Buildings</a:t>
            </a:r>
          </a:p>
        </p:txBody>
      </p:sp>
      <p:sp>
        <p:nvSpPr>
          <p:cNvPr id="4" name="Rectangle 4"/>
          <p:cNvSpPr>
            <a:spLocks noChangeArrowheads="1"/>
          </p:cNvSpPr>
          <p:nvPr/>
        </p:nvSpPr>
        <p:spPr bwMode="auto">
          <a:xfrm>
            <a:off x="457200" y="2209800"/>
            <a:ext cx="3008313" cy="3916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spcBef>
                <a:spcPct val="20000"/>
              </a:spcBef>
              <a:buClr>
                <a:schemeClr val="hlink"/>
              </a:buClr>
              <a:buSzPct val="80000"/>
              <a:defRPr/>
            </a:pPr>
            <a:r>
              <a:rPr lang="en-US" sz="1600" dirty="0" err="1">
                <a:effectLst>
                  <a:outerShdw blurRad="38100" dist="38100" dir="2700000" algn="tl">
                    <a:srgbClr val="000000"/>
                  </a:outerShdw>
                </a:effectLst>
                <a:latin typeface="+mn-lt"/>
                <a:ea typeface="+mn-ea"/>
                <a:cs typeface="+mn-cs"/>
              </a:rPr>
              <a:t>Hirigoyen</a:t>
            </a:r>
            <a:r>
              <a:rPr lang="en-US" sz="1600" dirty="0">
                <a:effectLst>
                  <a:outerShdw blurRad="38100" dist="38100" dir="2700000" algn="tl">
                    <a:srgbClr val="000000"/>
                  </a:outerShdw>
                </a:effectLst>
                <a:latin typeface="+mn-lt"/>
                <a:ea typeface="+mn-ea"/>
                <a:cs typeface="+mn-cs"/>
              </a:rPr>
              <a:t> (2009) ;Bernstein and Russo (2010)</a:t>
            </a:r>
          </a:p>
        </p:txBody>
      </p:sp>
      <p:graphicFrame>
        <p:nvGraphicFramePr>
          <p:cNvPr id="6" name="Content Placeholder 2">
            <a:extLst>
              <a:ext uri="{FF2B5EF4-FFF2-40B4-BE49-F238E27FC236}">
                <a16:creationId xmlns:a16="http://schemas.microsoft.com/office/drawing/2014/main" id="{D15684FC-4D4D-6972-E753-AC98FC950DA6}"/>
              </a:ext>
            </a:extLst>
          </p:cNvPr>
          <p:cNvGraphicFramePr>
            <a:graphicFrameLocks noGrp="1"/>
          </p:cNvGraphicFramePr>
          <p:nvPr>
            <p:ph idx="1"/>
            <p:extLst>
              <p:ext uri="{D42A27DB-BD31-4B8C-83A1-F6EECF244321}">
                <p14:modId xmlns:p14="http://schemas.microsoft.com/office/powerpoint/2010/main" val="47787256"/>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F1A7-6A58-DD69-2B61-D39354FB5434}"/>
              </a:ext>
            </a:extLst>
          </p:cNvPr>
          <p:cNvSpPr>
            <a:spLocks noGrp="1"/>
          </p:cNvSpPr>
          <p:nvPr>
            <p:ph type="title"/>
          </p:nvPr>
        </p:nvSpPr>
        <p:spPr/>
        <p:txBody>
          <a:bodyPr/>
          <a:lstStyle/>
          <a:p>
            <a:r>
              <a:rPr lang="en-GB" sz="2800" b="1" dirty="0"/>
              <a:t>DAXIA PLANT FILLED TOWER XIAN by ZAHA HADID ARCHITECTS 210m</a:t>
            </a:r>
          </a:p>
        </p:txBody>
      </p:sp>
      <p:sp>
        <p:nvSpPr>
          <p:cNvPr id="3" name="Content Placeholder 2">
            <a:extLst>
              <a:ext uri="{FF2B5EF4-FFF2-40B4-BE49-F238E27FC236}">
                <a16:creationId xmlns:a16="http://schemas.microsoft.com/office/drawing/2014/main" id="{9C5E01EB-55FD-A9B7-75D5-5D29255926D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476E590-6AD6-0583-3A73-9FCB9F39D6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99" y="1417638"/>
            <a:ext cx="9144000" cy="5246687"/>
          </a:xfrm>
          <a:prstGeom prst="rect">
            <a:avLst/>
          </a:prstGeom>
        </p:spPr>
      </p:pic>
    </p:spTree>
    <p:extLst>
      <p:ext uri="{BB962C8B-B14F-4D97-AF65-F5344CB8AC3E}">
        <p14:creationId xmlns:p14="http://schemas.microsoft.com/office/powerpoint/2010/main" val="336017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3916362"/>
          </a:xfrm>
        </p:spPr>
        <p:txBody>
          <a:bodyPr/>
          <a:lstStyle/>
          <a:p>
            <a:r>
              <a:rPr lang="en-GB" sz="5400" b="1" dirty="0"/>
              <a:t>PEOPLE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anchor="ctr">
            <a:normAutofit/>
          </a:bodyPr>
          <a:lstStyle/>
          <a:p>
            <a:r>
              <a:rPr lang="en-GB" b="1"/>
              <a:t>DESIGN</a:t>
            </a:r>
          </a:p>
        </p:txBody>
      </p:sp>
      <p:graphicFrame>
        <p:nvGraphicFramePr>
          <p:cNvPr id="5" name="Content Placeholder 2">
            <a:extLst>
              <a:ext uri="{FF2B5EF4-FFF2-40B4-BE49-F238E27FC236}">
                <a16:creationId xmlns:a16="http://schemas.microsoft.com/office/drawing/2014/main" id="{E9347719-C517-2F13-F3D1-6E020C6EC729}"/>
              </a:ext>
            </a:extLst>
          </p:cNvPr>
          <p:cNvGraphicFramePr>
            <a:graphicFrameLocks noGrp="1"/>
          </p:cNvGraphicFramePr>
          <p:nvPr>
            <p:ph type="dgm" idx="1"/>
            <p:extLst>
              <p:ext uri="{D42A27DB-BD31-4B8C-83A1-F6EECF244321}">
                <p14:modId xmlns:p14="http://schemas.microsoft.com/office/powerpoint/2010/main" val="927618294"/>
              </p:ext>
            </p:extLst>
          </p:nvPr>
        </p:nvGraphicFramePr>
        <p:xfrm>
          <a:off x="457200" y="16002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998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9F2F84C-A401-E492-DBDB-3EAF011DE1A4}"/>
              </a:ext>
            </a:extLst>
          </p:cNvPr>
          <p:cNvSpPr>
            <a:spLocks noGrp="1"/>
          </p:cNvSpPr>
          <p:nvPr>
            <p:ph type="title"/>
          </p:nvPr>
        </p:nvSpPr>
        <p:spPr>
          <a:xfrm>
            <a:off x="457200" y="274638"/>
            <a:ext cx="8229600" cy="1143000"/>
          </a:xfrm>
        </p:spPr>
        <p:txBody>
          <a:bodyPr/>
          <a:lstStyle/>
          <a:p>
            <a:r>
              <a:rPr lang="en-US" b="1" dirty="0"/>
              <a:t>MIND and BODY</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914400" y="1295400"/>
            <a:ext cx="7239000" cy="5334000"/>
          </a:xfrm>
          <a:prstGeom prst="rect">
            <a:avLst/>
          </a:prstGeom>
          <a:noFill/>
        </p:spPr>
      </p:pic>
    </p:spTree>
    <p:extLst>
      <p:ext uri="{BB962C8B-B14F-4D97-AF65-F5344CB8AC3E}">
        <p14:creationId xmlns:p14="http://schemas.microsoft.com/office/powerpoint/2010/main" val="2720272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wrap="square" anchor="ctr">
            <a:normAutofit/>
          </a:bodyPr>
          <a:lstStyle/>
          <a:p>
            <a:r>
              <a:rPr lang="en-GB" b="1" dirty="0"/>
              <a:t>WELL STANDARD v2 2018</a:t>
            </a:r>
          </a:p>
        </p:txBody>
      </p:sp>
      <p:graphicFrame>
        <p:nvGraphicFramePr>
          <p:cNvPr id="5" name="Content Placeholder 2">
            <a:extLst>
              <a:ext uri="{FF2B5EF4-FFF2-40B4-BE49-F238E27FC236}">
                <a16:creationId xmlns:a16="http://schemas.microsoft.com/office/drawing/2014/main" id="{171669D0-99D2-385C-C627-2E3C42A26D5B}"/>
              </a:ext>
            </a:extLst>
          </p:cNvPr>
          <p:cNvGraphicFramePr>
            <a:graphicFrameLocks noGrp="1"/>
          </p:cNvGraphicFramePr>
          <p:nvPr>
            <p:ph type="dgm" idx="1"/>
            <p:extLst>
              <p:ext uri="{D42A27DB-BD31-4B8C-83A1-F6EECF244321}">
                <p14:modId xmlns:p14="http://schemas.microsoft.com/office/powerpoint/2010/main" val="1391994169"/>
              </p:ext>
            </p:extLst>
          </p:nvPr>
        </p:nvGraphicFramePr>
        <p:xfrm>
          <a:off x="457200" y="16002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001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E4F51-620A-6D04-3237-F6EA32BE2FFF}"/>
              </a:ext>
            </a:extLst>
          </p:cNvPr>
          <p:cNvSpPr>
            <a:spLocks noGrp="1"/>
          </p:cNvSpPr>
          <p:nvPr>
            <p:ph type="subTitle" sz="quarter" idx="1"/>
          </p:nvPr>
        </p:nvSpPr>
        <p:spPr>
          <a:xfrm>
            <a:off x="1371600" y="3886200"/>
            <a:ext cx="6400800" cy="1752600"/>
          </a:xfrm>
        </p:spPr>
        <p:txBody>
          <a:bodyPr wrap="square" anchor="t">
            <a:normAutofit/>
          </a:bodyPr>
          <a:lstStyle/>
          <a:p>
            <a:pPr>
              <a:lnSpc>
                <a:spcPct val="90000"/>
              </a:lnSpc>
            </a:pPr>
            <a:r>
              <a:rPr lang="en-GB" sz="2200" b="1"/>
              <a:t>See paper by Nasim </a:t>
            </a:r>
            <a:r>
              <a:rPr lang="en-GB" sz="2200" b="1" err="1"/>
              <a:t>Ildiri</a:t>
            </a:r>
            <a:r>
              <a:rPr lang="en-GB" sz="2200" b="1"/>
              <a:t> et al., in Journal Building and Environment vol 224, 2022, 109539, </a:t>
            </a:r>
            <a:r>
              <a:rPr lang="en-GB" sz="2200" b="1" err="1"/>
              <a:t>doi</a:t>
            </a:r>
            <a:r>
              <a:rPr lang="en-GB" sz="2200" b="1"/>
              <a:t>: 10.1016</a:t>
            </a:r>
          </a:p>
          <a:p>
            <a:pPr>
              <a:lnSpc>
                <a:spcPct val="90000"/>
              </a:lnSpc>
            </a:pPr>
            <a:r>
              <a:rPr lang="en-GB" sz="2200" b="1"/>
              <a:t>Improves health and wellbeing</a:t>
            </a:r>
          </a:p>
          <a:p>
            <a:pPr>
              <a:lnSpc>
                <a:spcPct val="90000"/>
              </a:lnSpc>
            </a:pPr>
            <a:r>
              <a:rPr lang="en-GB" sz="2200" b="1"/>
              <a:t>1300 POE responses</a:t>
            </a:r>
          </a:p>
          <a:p>
            <a:pPr>
              <a:lnSpc>
                <a:spcPct val="90000"/>
              </a:lnSpc>
            </a:pPr>
            <a:endParaRPr lang="en-GB" sz="2200"/>
          </a:p>
          <a:p>
            <a:pPr>
              <a:lnSpc>
                <a:spcPct val="90000"/>
              </a:lnSpc>
            </a:pPr>
            <a:endParaRPr lang="en-GB" sz="2200"/>
          </a:p>
        </p:txBody>
      </p:sp>
      <p:sp>
        <p:nvSpPr>
          <p:cNvPr id="2" name="Title 1">
            <a:extLst>
              <a:ext uri="{FF2B5EF4-FFF2-40B4-BE49-F238E27FC236}">
                <a16:creationId xmlns:a16="http://schemas.microsoft.com/office/drawing/2014/main" id="{9D80F8AE-E1DE-EFAA-F55A-926D58E551E2}"/>
              </a:ext>
            </a:extLst>
          </p:cNvPr>
          <p:cNvSpPr>
            <a:spLocks noGrp="1"/>
          </p:cNvSpPr>
          <p:nvPr>
            <p:ph type="ctrTitle" sz="quarter"/>
          </p:nvPr>
        </p:nvSpPr>
        <p:spPr>
          <a:xfrm>
            <a:off x="685800" y="1768475"/>
            <a:ext cx="7772400" cy="1736725"/>
          </a:xfrm>
        </p:spPr>
        <p:txBody>
          <a:bodyPr wrap="square" anchor="b">
            <a:normAutofit/>
          </a:bodyPr>
          <a:lstStyle/>
          <a:p>
            <a:pPr>
              <a:lnSpc>
                <a:spcPct val="90000"/>
              </a:lnSpc>
            </a:pPr>
            <a:r>
              <a:rPr lang="en-GB" b="1" dirty="0"/>
              <a:t>Impact of WELL Certified Buildings</a:t>
            </a:r>
            <a:endParaRPr lang="en-GB" b="1"/>
          </a:p>
        </p:txBody>
      </p:sp>
    </p:spTree>
    <p:extLst>
      <p:ext uri="{BB962C8B-B14F-4D97-AF65-F5344CB8AC3E}">
        <p14:creationId xmlns:p14="http://schemas.microsoft.com/office/powerpoint/2010/main" val="3332120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1C61DF9C-A875-37AE-0EB2-C2505F52CB08}"/>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GB" sz="3700" b="1" dirty="0"/>
              <a:t>Beyond Environmental Comfort</a:t>
            </a:r>
          </a:p>
        </p:txBody>
      </p:sp>
      <p:pic>
        <p:nvPicPr>
          <p:cNvPr id="2" name="Picture 1">
            <a:extLst>
              <a:ext uri="{FF2B5EF4-FFF2-40B4-BE49-F238E27FC236}">
                <a16:creationId xmlns:a16="http://schemas.microsoft.com/office/drawing/2014/main" id="{F761B309-4631-8FE4-8242-D35CB31F7905}"/>
              </a:ext>
            </a:extLst>
          </p:cNvPr>
          <p:cNvPicPr>
            <a:picLocks noChangeAspect="1"/>
          </p:cNvPicPr>
          <p:nvPr/>
        </p:nvPicPr>
        <p:blipFill rotWithShape="1">
          <a:blip r:embed="rId3"/>
          <a:srcRect l="17431" t="25676" r="18348" b="11628"/>
          <a:stretch/>
        </p:blipFill>
        <p:spPr>
          <a:xfrm>
            <a:off x="152400" y="1524000"/>
            <a:ext cx="6172200" cy="5181600"/>
          </a:xfrm>
          <a:prstGeom prst="rect">
            <a:avLst/>
          </a:prstGeom>
          <a:noFill/>
        </p:spPr>
      </p:pic>
      <p:sp>
        <p:nvSpPr>
          <p:cNvPr id="8" name="Text Placeholder 3">
            <a:extLst>
              <a:ext uri="{FF2B5EF4-FFF2-40B4-BE49-F238E27FC236}">
                <a16:creationId xmlns:a16="http://schemas.microsoft.com/office/drawing/2014/main" id="{5E6ACE78-C751-7935-D91E-56F27AC7D98D}"/>
              </a:ext>
            </a:extLst>
          </p:cNvPr>
          <p:cNvSpPr>
            <a:spLocks noGrp="1"/>
          </p:cNvSpPr>
          <p:nvPr>
            <p:ph sz="half" idx="2"/>
          </p:nvPr>
        </p:nvSpPr>
        <p:spPr>
          <a:xfrm>
            <a:off x="6400800" y="1905000"/>
            <a:ext cx="2286000" cy="4495800"/>
          </a:xfrm>
        </p:spPr>
        <p:txBody>
          <a:bodyPr wrap="square" anchor="t">
            <a:normAutofit/>
          </a:bodyPr>
          <a:lstStyle/>
          <a:p>
            <a:r>
              <a:rPr lang="en-US" dirty="0"/>
              <a:t>Clements-Croome 2020 Designing Buildings for People</a:t>
            </a:r>
          </a:p>
        </p:txBody>
      </p:sp>
    </p:spTree>
    <p:extLst>
      <p:ext uri="{BB962C8B-B14F-4D97-AF65-F5344CB8AC3E}">
        <p14:creationId xmlns:p14="http://schemas.microsoft.com/office/powerpoint/2010/main" val="1797078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175060763"/>
              </p:ext>
            </p:extLst>
          </p:nvPr>
        </p:nvGraphicFramePr>
        <p:xfrm>
          <a:off x="1276350" y="0"/>
          <a:ext cx="6591300" cy="6858000"/>
        </p:xfrm>
        <a:graphic>
          <a:graphicData uri="http://schemas.openxmlformats.org/presentationml/2006/ole">
            <mc:AlternateContent xmlns:mc="http://schemas.openxmlformats.org/markup-compatibility/2006">
              <mc:Choice xmlns:v="urn:schemas-microsoft-com:vml" Requires="v">
                <p:oleObj name="Acrobat Document" r:id="rId2" imgW="3552740" imgH="4333840" progId="AcroExch.Document.DC">
                  <p:embed/>
                </p:oleObj>
              </mc:Choice>
              <mc:Fallback>
                <p:oleObj name="Acrobat Document" r:id="rId2" imgW="3552740" imgH="4333840" progId="AcroExch.Document.DC">
                  <p:embed/>
                  <p:pic>
                    <p:nvPicPr>
                      <p:cNvPr id="4" name="Object 3"/>
                      <p:cNvPicPr/>
                      <p:nvPr/>
                    </p:nvPicPr>
                    <p:blipFill>
                      <a:blip r:embed="rId3"/>
                      <a:stretch>
                        <a:fillRect/>
                      </a:stretch>
                    </p:blipFill>
                    <p:spPr>
                      <a:xfrm>
                        <a:off x="1276350" y="0"/>
                        <a:ext cx="6591300" cy="6858000"/>
                      </a:xfrm>
                      <a:prstGeom prst="rect">
                        <a:avLst/>
                      </a:prstGeom>
                    </p:spPr>
                  </p:pic>
                </p:oleObj>
              </mc:Fallback>
            </mc:AlternateContent>
          </a:graphicData>
        </a:graphic>
      </p:graphicFrame>
    </p:spTree>
    <p:extLst>
      <p:ext uri="{BB962C8B-B14F-4D97-AF65-F5344CB8AC3E}">
        <p14:creationId xmlns:p14="http://schemas.microsoft.com/office/powerpoint/2010/main" val="355902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nt Arrow 2"/>
          <p:cNvSpPr/>
          <p:nvPr/>
        </p:nvSpPr>
        <p:spPr>
          <a:xfrm>
            <a:off x="1676400" y="1371600"/>
            <a:ext cx="1752600" cy="1905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4" name="Bent Arrow 3"/>
          <p:cNvSpPr/>
          <p:nvPr/>
        </p:nvSpPr>
        <p:spPr>
          <a:xfrm rot="5400000">
            <a:off x="5257800" y="1447800"/>
            <a:ext cx="1752600" cy="1905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5" name="Bent Arrow 4"/>
          <p:cNvSpPr/>
          <p:nvPr/>
        </p:nvSpPr>
        <p:spPr>
          <a:xfrm rot="10800000">
            <a:off x="5105400" y="4343400"/>
            <a:ext cx="1752600" cy="1828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6" name="Bent Arrow 5"/>
          <p:cNvSpPr/>
          <p:nvPr/>
        </p:nvSpPr>
        <p:spPr>
          <a:xfrm rot="16200000">
            <a:off x="1524000" y="4191000"/>
            <a:ext cx="1752600" cy="19050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47110" name="TextBox 6"/>
          <p:cNvSpPr txBox="1">
            <a:spLocks noChangeArrowheads="1"/>
          </p:cNvSpPr>
          <p:nvPr/>
        </p:nvSpPr>
        <p:spPr bwMode="auto">
          <a:xfrm>
            <a:off x="914400" y="3505200"/>
            <a:ext cx="2609850" cy="584200"/>
          </a:xfrm>
          <a:prstGeom prst="rect">
            <a:avLst/>
          </a:prstGeom>
          <a:noFill/>
          <a:ln w="9525">
            <a:noFill/>
            <a:miter lim="800000"/>
            <a:headEnd/>
            <a:tailEnd/>
          </a:ln>
        </p:spPr>
        <p:txBody>
          <a:bodyPr wrap="none">
            <a:spAutoFit/>
          </a:bodyPr>
          <a:lstStyle/>
          <a:p>
            <a:r>
              <a:rPr lang="en-GB" sz="3200"/>
              <a:t>Saves Energy</a:t>
            </a:r>
          </a:p>
        </p:txBody>
      </p:sp>
      <p:sp>
        <p:nvSpPr>
          <p:cNvPr id="47111" name="TextBox 7"/>
          <p:cNvSpPr txBox="1">
            <a:spLocks noChangeArrowheads="1"/>
          </p:cNvSpPr>
          <p:nvPr/>
        </p:nvSpPr>
        <p:spPr bwMode="auto">
          <a:xfrm>
            <a:off x="3276600" y="1052736"/>
            <a:ext cx="1862138" cy="1569660"/>
          </a:xfrm>
          <a:prstGeom prst="rect">
            <a:avLst/>
          </a:prstGeom>
          <a:noFill/>
          <a:ln w="9525">
            <a:noFill/>
            <a:miter lim="800000"/>
            <a:headEnd/>
            <a:tailEnd/>
          </a:ln>
        </p:spPr>
        <p:txBody>
          <a:bodyPr wrap="square">
            <a:spAutoFit/>
          </a:bodyPr>
          <a:lstStyle/>
          <a:p>
            <a:r>
              <a:rPr lang="en-GB" sz="3200" dirty="0"/>
              <a:t>  Care </a:t>
            </a:r>
          </a:p>
          <a:p>
            <a:r>
              <a:rPr lang="en-GB" sz="3200" dirty="0"/>
              <a:t>of People</a:t>
            </a:r>
          </a:p>
        </p:txBody>
      </p:sp>
      <p:sp>
        <p:nvSpPr>
          <p:cNvPr id="47112" name="TextBox 8"/>
          <p:cNvSpPr txBox="1">
            <a:spLocks noChangeArrowheads="1"/>
          </p:cNvSpPr>
          <p:nvPr/>
        </p:nvSpPr>
        <p:spPr bwMode="auto">
          <a:xfrm>
            <a:off x="5257800" y="3276600"/>
            <a:ext cx="3692525" cy="1077913"/>
          </a:xfrm>
          <a:prstGeom prst="rect">
            <a:avLst/>
          </a:prstGeom>
          <a:noFill/>
          <a:ln w="9525">
            <a:noFill/>
            <a:miter lim="800000"/>
            <a:headEnd/>
            <a:tailEnd/>
          </a:ln>
        </p:spPr>
        <p:txBody>
          <a:bodyPr wrap="none">
            <a:spAutoFit/>
          </a:bodyPr>
          <a:lstStyle/>
          <a:p>
            <a:r>
              <a:rPr lang="en-GB" sz="3200"/>
              <a:t>Leaner and Fresher</a:t>
            </a:r>
          </a:p>
          <a:p>
            <a:r>
              <a:rPr lang="en-GB" sz="3200"/>
              <a:t>Environments</a:t>
            </a:r>
          </a:p>
        </p:txBody>
      </p:sp>
      <p:sp>
        <p:nvSpPr>
          <p:cNvPr id="47113" name="TextBox 9"/>
          <p:cNvSpPr txBox="1">
            <a:spLocks noChangeArrowheads="1"/>
          </p:cNvSpPr>
          <p:nvPr/>
        </p:nvSpPr>
        <p:spPr bwMode="auto">
          <a:xfrm>
            <a:off x="3200400" y="5410200"/>
            <a:ext cx="1885950" cy="584200"/>
          </a:xfrm>
          <a:prstGeom prst="rect">
            <a:avLst/>
          </a:prstGeom>
          <a:noFill/>
          <a:ln w="9525">
            <a:noFill/>
            <a:miter lim="800000"/>
            <a:headEnd/>
            <a:tailEnd/>
          </a:ln>
        </p:spPr>
        <p:txBody>
          <a:bodyPr wrap="none">
            <a:spAutoFit/>
          </a:bodyPr>
          <a:lstStyle/>
          <a:p>
            <a:r>
              <a:rPr lang="en-GB" sz="3200"/>
              <a:t>  Greener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8362"/>
          </a:xfrm>
        </p:spPr>
        <p:txBody>
          <a:bodyPr/>
          <a:lstStyle/>
          <a:p>
            <a:r>
              <a:rPr lang="en-GB" sz="4800" b="1" dirty="0"/>
              <a:t>LESSONS FROM NATURE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wrap="square" lIns="91440" tIns="45720" rIns="91440" bIns="45720" numCol="1" anchor="ctr" anchorCtr="0" compatLnSpc="1">
            <a:prstTxWarp prst="textNoShape">
              <a:avLst/>
            </a:prstTxWarp>
            <a:normAutofit/>
          </a:bodyPr>
          <a:lstStyle/>
          <a:p>
            <a:r>
              <a:rPr lang="en-GB" b="1" dirty="0"/>
              <a:t>Characteristics of Nature</a:t>
            </a:r>
          </a:p>
        </p:txBody>
      </p:sp>
      <p:sp>
        <p:nvSpPr>
          <p:cNvPr id="4" name="Rectangle 3"/>
          <p:cNvSpPr/>
          <p:nvPr/>
        </p:nvSpPr>
        <p:spPr bwMode="auto">
          <a:xfrm>
            <a:off x="457200" y="1600200"/>
            <a:ext cx="4038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spcBef>
                <a:spcPct val="20000"/>
              </a:spcBef>
              <a:buNone/>
            </a:pPr>
            <a:r>
              <a:rPr lang="en-GB" sz="2800">
                <a:effectLst>
                  <a:outerShdw blurRad="38100" dist="38100" dir="2700000" algn="tl">
                    <a:srgbClr val="000000"/>
                  </a:outerShdw>
                </a:effectLst>
                <a:latin typeface="+mn-lt"/>
              </a:rPr>
              <a:t>Benyus (2002)</a:t>
            </a:r>
          </a:p>
        </p:txBody>
      </p:sp>
      <p:graphicFrame>
        <p:nvGraphicFramePr>
          <p:cNvPr id="6" name="Content Placeholder 2">
            <a:extLst>
              <a:ext uri="{FF2B5EF4-FFF2-40B4-BE49-F238E27FC236}">
                <a16:creationId xmlns:a16="http://schemas.microsoft.com/office/drawing/2014/main" id="{644C9881-60A3-1077-39FC-1B86BA712939}"/>
              </a:ext>
            </a:extLst>
          </p:cNvPr>
          <p:cNvGraphicFramePr>
            <a:graphicFrameLocks noGrp="1"/>
          </p:cNvGraphicFramePr>
          <p:nvPr>
            <p:ph sz="half" idx="2"/>
            <p:extLst>
              <p:ext uri="{D42A27DB-BD31-4B8C-83A1-F6EECF244321}">
                <p14:modId xmlns:p14="http://schemas.microsoft.com/office/powerpoint/2010/main" val="3970685216"/>
              </p:ext>
            </p:extLst>
          </p:nvPr>
        </p:nvGraphicFramePr>
        <p:xfrm>
          <a:off x="4648200" y="1600200"/>
          <a:ext cx="4038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D279-8D7B-DAC3-8768-EC5F6D50BFF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58D1215-021A-2AD8-FB2A-B71BC774C16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011" y="0"/>
            <a:ext cx="9220200" cy="6858000"/>
          </a:xfrm>
          <a:prstGeom prst="rect">
            <a:avLst/>
          </a:prstGeom>
        </p:spPr>
      </p:pic>
    </p:spTree>
    <p:extLst>
      <p:ext uri="{BB962C8B-B14F-4D97-AF65-F5344CB8AC3E}">
        <p14:creationId xmlns:p14="http://schemas.microsoft.com/office/powerpoint/2010/main" val="3393301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Black" pitchFamily="34" charset="0"/>
              </a:rPr>
              <a:t>Organic Architecture</a:t>
            </a:r>
          </a:p>
        </p:txBody>
      </p:sp>
      <p:sp>
        <p:nvSpPr>
          <p:cNvPr id="3" name="Content Placeholder 2"/>
          <p:cNvSpPr>
            <a:spLocks noGrp="1"/>
          </p:cNvSpPr>
          <p:nvPr>
            <p:ph idx="1"/>
          </p:nvPr>
        </p:nvSpPr>
        <p:spPr>
          <a:xfrm>
            <a:off x="0" y="1295400"/>
            <a:ext cx="4572000" cy="4797152"/>
          </a:xfrm>
        </p:spPr>
        <p:txBody>
          <a:bodyPr/>
          <a:lstStyle/>
          <a:p>
            <a:pPr>
              <a:buNone/>
            </a:pPr>
            <a:r>
              <a:rPr lang="en-GB" sz="2800" dirty="0">
                <a:effectLst/>
              </a:rPr>
              <a:t>	Organic architecture promotes harmony between human habitation and the natural world through design.  Sympathetic and integrated into its site so that buildings, furnishings, and surroundings become part of a unified, interrelated composition.</a:t>
            </a:r>
          </a:p>
        </p:txBody>
      </p:sp>
      <p:pic>
        <p:nvPicPr>
          <p:cNvPr id="166914" name="Picture 2" descr="http://upload.wikimedia.org/wikipedia/commons/thumb/f/f6/FallingwaterWright.jpg/300px-FallingwaterWright.jpg"/>
          <p:cNvPicPr>
            <a:picLocks noChangeAspect="1" noChangeArrowheads="1"/>
          </p:cNvPicPr>
          <p:nvPr/>
        </p:nvPicPr>
        <p:blipFill>
          <a:blip r:embed="rId2" cstate="email"/>
          <a:srcRect/>
          <a:stretch>
            <a:fillRect/>
          </a:stretch>
        </p:blipFill>
        <p:spPr bwMode="auto">
          <a:xfrm>
            <a:off x="4648200" y="1417638"/>
            <a:ext cx="4211960" cy="4896544"/>
          </a:xfrm>
          <a:prstGeom prst="rect">
            <a:avLst/>
          </a:prstGeom>
          <a:noFill/>
          <a:ln w="9525">
            <a:noFill/>
            <a:miter lim="800000"/>
            <a:headEnd/>
            <a:tailEnd/>
          </a:ln>
        </p:spPr>
      </p:pic>
      <p:sp>
        <p:nvSpPr>
          <p:cNvPr id="6" name="Rectangle 5"/>
          <p:cNvSpPr/>
          <p:nvPr/>
        </p:nvSpPr>
        <p:spPr>
          <a:xfrm>
            <a:off x="4795529" y="6324600"/>
            <a:ext cx="3923928" cy="369332"/>
          </a:xfrm>
          <a:prstGeom prst="rect">
            <a:avLst/>
          </a:prstGeom>
        </p:spPr>
        <p:txBody>
          <a:bodyPr wrap="square">
            <a:spAutoFit/>
          </a:bodyPr>
          <a:lstStyle/>
          <a:p>
            <a:pPr algn="r"/>
            <a:r>
              <a:rPr lang="en-GB" u="sng" dirty="0" err="1">
                <a:latin typeface="+mn-lt"/>
                <a:hlinkClick r:id="rId3" tooltip="Fallingwater"/>
              </a:rPr>
              <a:t>Fallingwater</a:t>
            </a:r>
            <a:r>
              <a:rPr lang="en-GB" dirty="0">
                <a:latin typeface="+mn-lt"/>
              </a:rPr>
              <a:t> by Frank Lloyd Wright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SPIDERS WEBS</a:t>
            </a:r>
          </a:p>
        </p:txBody>
      </p:sp>
      <p:pic>
        <p:nvPicPr>
          <p:cNvPr id="4" name="Picture 2"/>
          <p:cNvPicPr>
            <a:picLocks noChangeAspect="1" noChangeArrowheads="1"/>
          </p:cNvPicPr>
          <p:nvPr/>
        </p:nvPicPr>
        <p:blipFill>
          <a:blip r:embed="rId2" cstate="email"/>
          <a:srcRect/>
          <a:stretch>
            <a:fillRect/>
          </a:stretch>
        </p:blipFill>
        <p:spPr bwMode="auto">
          <a:xfrm>
            <a:off x="251520" y="1557338"/>
            <a:ext cx="4790380" cy="2807766"/>
          </a:xfrm>
          <a:prstGeom prst="rect">
            <a:avLst/>
          </a:prstGeom>
          <a:noFill/>
          <a:ln w="19050">
            <a:noFill/>
            <a:miter lim="800000"/>
            <a:headEnd/>
            <a:tailEnd/>
          </a:ln>
          <a:effectLst/>
        </p:spPr>
      </p:pic>
      <p:pic>
        <p:nvPicPr>
          <p:cNvPr id="5" name="Picture 3"/>
          <p:cNvPicPr>
            <a:picLocks noGrp="1" noChangeAspect="1" noChangeArrowheads="1"/>
          </p:cNvPicPr>
          <p:nvPr>
            <p:ph idx="1"/>
          </p:nvPr>
        </p:nvPicPr>
        <p:blipFill>
          <a:blip r:embed="rId3" cstate="email"/>
          <a:srcRect/>
          <a:stretch>
            <a:fillRect/>
          </a:stretch>
        </p:blipFill>
        <p:spPr bwMode="auto">
          <a:xfrm>
            <a:off x="4902004" y="4154148"/>
            <a:ext cx="3990476" cy="2429214"/>
          </a:xfrm>
          <a:prstGeom prst="rect">
            <a:avLst/>
          </a:prstGeom>
          <a:noFill/>
          <a:ln w="19050">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9" descr="3237792564_9bed534156_m"/>
          <p:cNvPicPr>
            <a:picLocks noChangeAspect="1" noChangeArrowheads="1"/>
          </p:cNvPicPr>
          <p:nvPr/>
        </p:nvPicPr>
        <p:blipFill>
          <a:blip r:embed="rId2" cstate="email"/>
          <a:srcRect/>
          <a:stretch>
            <a:fillRect/>
          </a:stretch>
        </p:blipFill>
        <p:spPr bwMode="auto">
          <a:xfrm>
            <a:off x="652660" y="1772816"/>
            <a:ext cx="3737992" cy="4752528"/>
          </a:xfrm>
          <a:prstGeom prst="rect">
            <a:avLst/>
          </a:prstGeom>
          <a:noFill/>
          <a:ln w="9525">
            <a:noFill/>
            <a:miter lim="800000"/>
            <a:headEnd/>
            <a:tailEnd/>
          </a:ln>
        </p:spPr>
      </p:pic>
      <p:pic>
        <p:nvPicPr>
          <p:cNvPr id="9220" name="Picture 15" descr="Eastgate,+Harare,+Zimbabwe02"/>
          <p:cNvPicPr>
            <a:picLocks noChangeAspect="1" noChangeArrowheads="1"/>
          </p:cNvPicPr>
          <p:nvPr/>
        </p:nvPicPr>
        <p:blipFill>
          <a:blip r:embed="rId3" cstate="email"/>
          <a:srcRect/>
          <a:stretch>
            <a:fillRect/>
          </a:stretch>
        </p:blipFill>
        <p:spPr bwMode="auto">
          <a:xfrm>
            <a:off x="4644008" y="1772816"/>
            <a:ext cx="3737992" cy="4752528"/>
          </a:xfrm>
          <a:prstGeom prst="rect">
            <a:avLst/>
          </a:prstGeom>
          <a:noFill/>
          <a:ln w="9525">
            <a:noFill/>
            <a:miter lim="800000"/>
            <a:headEnd/>
            <a:tailEnd/>
          </a:ln>
        </p:spPr>
      </p:pic>
      <p:sp>
        <p:nvSpPr>
          <p:cNvPr id="9221" name="Rectangle 16"/>
          <p:cNvSpPr>
            <a:spLocks noChangeArrowheads="1"/>
          </p:cNvSpPr>
          <p:nvPr/>
        </p:nvSpPr>
        <p:spPr bwMode="auto">
          <a:xfrm>
            <a:off x="323528" y="404664"/>
            <a:ext cx="8820472" cy="1200329"/>
          </a:xfrm>
          <a:prstGeom prst="rect">
            <a:avLst/>
          </a:prstGeom>
          <a:noFill/>
          <a:ln w="9525">
            <a:noFill/>
            <a:miter lim="800000"/>
            <a:headEnd/>
            <a:tailEnd/>
          </a:ln>
        </p:spPr>
        <p:txBody>
          <a:bodyPr wrap="square">
            <a:spAutoFit/>
          </a:bodyPr>
          <a:lstStyle/>
          <a:p>
            <a:r>
              <a:rPr lang="en-GB" sz="3600" b="1" dirty="0" err="1">
                <a:effectLst>
                  <a:outerShdw blurRad="38100" dist="38100" dir="2700000" algn="tl">
                    <a:srgbClr val="000000">
                      <a:alpha val="43137"/>
                    </a:srgbClr>
                  </a:outerShdw>
                </a:effectLst>
                <a:latin typeface="+mn-lt"/>
              </a:rPr>
              <a:t>Eastgate</a:t>
            </a:r>
            <a:r>
              <a:rPr lang="en-GB" sz="3600" b="1" dirty="0">
                <a:effectLst>
                  <a:outerShdw blurRad="38100" dist="38100" dir="2700000" algn="tl">
                    <a:srgbClr val="000000">
                      <a:alpha val="43137"/>
                    </a:srgbClr>
                  </a:outerShdw>
                </a:effectLst>
                <a:latin typeface="+mn-lt"/>
              </a:rPr>
              <a:t>  Office Building in Harare Zimbabwe inspired by termites nest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www.photosbysergio.com/img/s10/v16/p70264894-3.jpg">
            <a:hlinkClick r:id="rId2"/>
          </p:cNvPr>
          <p:cNvPicPr>
            <a:picLocks noChangeAspect="1" noChangeArrowheads="1"/>
          </p:cNvPicPr>
          <p:nvPr/>
        </p:nvPicPr>
        <p:blipFill>
          <a:blip r:embed="rId3" cstate="email"/>
          <a:srcRect/>
          <a:stretch>
            <a:fillRect/>
          </a:stretch>
        </p:blipFill>
        <p:spPr bwMode="auto">
          <a:xfrm>
            <a:off x="0" y="3162299"/>
            <a:ext cx="5524500" cy="3695701"/>
          </a:xfrm>
          <a:prstGeom prst="rect">
            <a:avLst/>
          </a:prstGeom>
          <a:noFill/>
        </p:spPr>
      </p:pic>
      <p:pic>
        <p:nvPicPr>
          <p:cNvPr id="7" name="Picture 2" descr="http://www.ics.uci.edu/~eppstein/pix/sdz3/BactrianCamel-m.jpg">
            <a:hlinkClick r:id="rId4"/>
          </p:cNvPr>
          <p:cNvPicPr>
            <a:picLocks noChangeAspect="1" noChangeArrowheads="1"/>
          </p:cNvPicPr>
          <p:nvPr/>
        </p:nvPicPr>
        <p:blipFill>
          <a:blip r:embed="rId5" cstate="email"/>
          <a:srcRect/>
          <a:stretch>
            <a:fillRect/>
          </a:stretch>
        </p:blipFill>
        <p:spPr bwMode="auto">
          <a:xfrm>
            <a:off x="3524250" y="0"/>
            <a:ext cx="5619750" cy="37433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425060" cy="5113560"/>
          </a:xfrm>
        </p:spPr>
        <p:txBody>
          <a:bodyPr/>
          <a:lstStyle/>
          <a:p>
            <a:r>
              <a:rPr lang="en-GB" sz="2400" i="1" dirty="0"/>
              <a:t>The camel's nose acts as both a humidifier and a dehumidifier with every breathing cycle. </a:t>
            </a:r>
          </a:p>
          <a:p>
            <a:r>
              <a:rPr lang="en-GB" sz="2400" dirty="0"/>
              <a:t>The hot, dry air that is </a:t>
            </a:r>
            <a:r>
              <a:rPr lang="en-GB" sz="2400" i="1" dirty="0"/>
              <a:t>inhaled </a:t>
            </a:r>
            <a:r>
              <a:rPr lang="en-GB" sz="2400" dirty="0"/>
              <a:t> passes over the large area of moist membrane. This air is immediately </a:t>
            </a:r>
            <a:r>
              <a:rPr lang="en-GB" sz="2400" i="1" dirty="0"/>
              <a:t>humidified</a:t>
            </a:r>
            <a:r>
              <a:rPr lang="en-GB" sz="2400" dirty="0"/>
              <a:t>  by picking up moisture from the nose and cooled in the process,. This cooler air passes to the lungs and remains at approximately body temperature.</a:t>
            </a:r>
          </a:p>
          <a:p>
            <a:r>
              <a:rPr lang="en-GB" sz="2400" dirty="0"/>
              <a:t> When it is</a:t>
            </a:r>
            <a:r>
              <a:rPr lang="en-GB" sz="2400" i="1" dirty="0"/>
              <a:t> exhaled</a:t>
            </a:r>
            <a:r>
              <a:rPr lang="en-GB" sz="2400" dirty="0"/>
              <a:t>, it is cooled even further by passing over the same nasal membranes, this time by a process of </a:t>
            </a:r>
            <a:r>
              <a:rPr lang="en-GB" sz="2400" i="1" dirty="0"/>
              <a:t>dehumidifying</a:t>
            </a:r>
            <a:r>
              <a:rPr lang="en-GB" sz="2400" dirty="0"/>
              <a:t>  instead of humidifying. The nasal membranes are coated with a special water-absorbing substance that extracts the moisture from the air like the cooling coils of a dehumidifier. </a:t>
            </a:r>
          </a:p>
          <a:p>
            <a:r>
              <a:rPr lang="en-GB" sz="2400" dirty="0"/>
              <a:t>A net savings of 68 percent in the water usually lost through respiration occurs just between the cooling and drying phases of the breathing cycle.</a:t>
            </a:r>
          </a:p>
          <a:p>
            <a:endParaRPr lang="en-GB" sz="24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4475"/>
            <a:ext cx="8640960" cy="1431925"/>
          </a:xfrm>
        </p:spPr>
        <p:txBody>
          <a:bodyPr>
            <a:normAutofit fontScale="90000"/>
          </a:bodyPr>
          <a:lstStyle/>
          <a:p>
            <a:r>
              <a:rPr lang="en-GB" b="1" dirty="0">
                <a:cs typeface="Arial" charset="0"/>
              </a:rPr>
              <a:t>Alberto </a:t>
            </a:r>
            <a:r>
              <a:rPr lang="en-GB" b="1" dirty="0" err="1">
                <a:cs typeface="Arial" charset="0"/>
              </a:rPr>
              <a:t>Estévez’s</a:t>
            </a:r>
            <a:r>
              <a:rPr lang="en-GB" b="1" dirty="0">
                <a:cs typeface="Arial" charset="0"/>
              </a:rPr>
              <a:t> Bioluminescent Tree</a:t>
            </a:r>
            <a:endParaRPr lang="en-GB" b="1" dirty="0"/>
          </a:p>
        </p:txBody>
      </p:sp>
      <p:sp>
        <p:nvSpPr>
          <p:cNvPr id="3" name="Content Placeholder 2"/>
          <p:cNvSpPr>
            <a:spLocks noGrp="1"/>
          </p:cNvSpPr>
          <p:nvPr>
            <p:ph idx="1"/>
          </p:nvPr>
        </p:nvSpPr>
        <p:spPr>
          <a:xfrm>
            <a:off x="467544" y="4695056"/>
            <a:ext cx="8676456" cy="2162944"/>
          </a:xfrm>
        </p:spPr>
        <p:txBody>
          <a:bodyPr/>
          <a:lstStyle/>
          <a:p>
            <a:pPr>
              <a:buNone/>
            </a:pPr>
            <a:r>
              <a:rPr lang="en-GB" dirty="0"/>
              <a:t>	</a:t>
            </a:r>
            <a:r>
              <a:rPr lang="en-GB" b="1" dirty="0"/>
              <a:t>Experiments in bio-illumination with implications for architecture, industrial and environmental design.</a:t>
            </a:r>
          </a:p>
        </p:txBody>
      </p:sp>
      <p:pic>
        <p:nvPicPr>
          <p:cNvPr id="4" name="Picture 3"/>
          <p:cNvPicPr>
            <a:picLocks noChangeAspect="1" noChangeArrowheads="1"/>
          </p:cNvPicPr>
          <p:nvPr/>
        </p:nvPicPr>
        <p:blipFill>
          <a:blip r:embed="rId2" cstate="email"/>
          <a:srcRect/>
          <a:stretch>
            <a:fillRect/>
          </a:stretch>
        </p:blipFill>
        <p:spPr bwMode="auto">
          <a:xfrm>
            <a:off x="1116013" y="1773238"/>
            <a:ext cx="6110287" cy="2878137"/>
          </a:xfrm>
          <a:prstGeom prst="rect">
            <a:avLst/>
          </a:prstGeom>
          <a:noFill/>
          <a:ln w="9525">
            <a:noFill/>
            <a:miter lim="800000"/>
            <a:headEnd/>
            <a:tailEnd/>
          </a:ln>
          <a:effectLst/>
        </p:spPr>
      </p:pic>
      <p:sp>
        <p:nvSpPr>
          <p:cNvPr id="5" name="Rectangle 4"/>
          <p:cNvSpPr/>
          <p:nvPr/>
        </p:nvSpPr>
        <p:spPr>
          <a:xfrm>
            <a:off x="2286000" y="2690336"/>
            <a:ext cx="4572000" cy="646331"/>
          </a:xfrm>
          <a:prstGeom prst="rect">
            <a:avLst/>
          </a:prstGeom>
        </p:spPr>
        <p:txBody>
          <a:bodyPr>
            <a:spAutoFit/>
          </a:bodyPr>
          <a:lstStyle/>
          <a:p>
            <a:br>
              <a:rPr lang="en-GB" dirty="0"/>
            </a:br>
            <a:endParaRPr lang="en-GB" dirty="0"/>
          </a:p>
        </p:txBody>
      </p:sp>
      <p:sp>
        <p:nvSpPr>
          <p:cNvPr id="6" name="Rectangle 6"/>
          <p:cNvSpPr>
            <a:spLocks noChangeArrowheads="1"/>
          </p:cNvSpPr>
          <p:nvPr/>
        </p:nvSpPr>
        <p:spPr bwMode="auto">
          <a:xfrm>
            <a:off x="0" y="6513513"/>
            <a:ext cx="8820150" cy="344487"/>
          </a:xfrm>
          <a:prstGeom prst="rect">
            <a:avLst/>
          </a:prstGeom>
          <a:noFill/>
          <a:ln w="9525">
            <a:noFill/>
            <a:miter lim="800000"/>
            <a:headEnd/>
            <a:tailEnd/>
          </a:ln>
          <a:effectLst/>
        </p:spPr>
        <p:txBody>
          <a:bodyPr anchor="ctr"/>
          <a:lstStyle/>
          <a:p>
            <a:r>
              <a:rPr lang="en-GB" sz="1400">
                <a:effectLst>
                  <a:outerShdw blurRad="38100" dist="38100" dir="2700000" algn="tl">
                    <a:srgbClr val="000000"/>
                  </a:outerShdw>
                </a:effectLst>
                <a:latin typeface="+mn-lt"/>
              </a:rPr>
              <a:t>Dollens, 2005,Design Biomimetics: An Inquiry and Proposal for Architecture and Industrial Design</a:t>
            </a:r>
            <a:endParaRPr lang="en-GB" sz="1400">
              <a:solidFill>
                <a:schemeClr val="tx2"/>
              </a:solidFill>
              <a:effectLst>
                <a:outerShdw blurRad="38100" dist="38100" dir="2700000" algn="tl">
                  <a:srgbClr val="000000"/>
                </a:outerShdw>
              </a:effectLst>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wrap="square" anchor="b">
            <a:normAutofit/>
          </a:bodyPr>
          <a:lstStyle/>
          <a:p>
            <a:r>
              <a:rPr lang="en-GB" sz="3200" b="1" dirty="0"/>
              <a:t>Benefits of </a:t>
            </a:r>
            <a:r>
              <a:rPr lang="en-GB" sz="3200" b="1" dirty="0" err="1"/>
              <a:t>Biophilia</a:t>
            </a:r>
            <a:endParaRPr lang="en-GB" sz="3200" b="1" dirty="0"/>
          </a:p>
        </p:txBody>
      </p:sp>
      <p:sp>
        <p:nvSpPr>
          <p:cNvPr id="13" name="Text Placeholder 3">
            <a:extLst>
              <a:ext uri="{FF2B5EF4-FFF2-40B4-BE49-F238E27FC236}">
                <a16:creationId xmlns:a16="http://schemas.microsoft.com/office/drawing/2014/main" id="{BCD4FF7C-ED7B-8948-9A8D-4A73B3237F25}"/>
              </a:ext>
            </a:extLst>
          </p:cNvPr>
          <p:cNvSpPr>
            <a:spLocks noGrp="1"/>
          </p:cNvSpPr>
          <p:nvPr>
            <p:ph type="body" sz="half" idx="2"/>
          </p:nvPr>
        </p:nvSpPr>
        <p:spPr>
          <a:xfrm>
            <a:off x="457200" y="1435100"/>
            <a:ext cx="3008313" cy="4691063"/>
          </a:xfrm>
        </p:spPr>
        <p:txBody>
          <a:bodyPr/>
          <a:lstStyle/>
          <a:p>
            <a:r>
              <a:rPr lang="en-US" sz="3200" b="1" dirty="0"/>
              <a:t>Nature enhances health and wellbeing</a:t>
            </a:r>
          </a:p>
        </p:txBody>
      </p:sp>
      <p:graphicFrame>
        <p:nvGraphicFramePr>
          <p:cNvPr id="14" name="Content Placeholder 2">
            <a:extLst>
              <a:ext uri="{FF2B5EF4-FFF2-40B4-BE49-F238E27FC236}">
                <a16:creationId xmlns:a16="http://schemas.microsoft.com/office/drawing/2014/main" id="{199CC293-3AF1-2E3A-F500-330C50BE5E78}"/>
              </a:ext>
            </a:extLst>
          </p:cNvPr>
          <p:cNvGraphicFramePr>
            <a:graphicFrameLocks noGrp="1"/>
          </p:cNvGraphicFramePr>
          <p:nvPr>
            <p:ph idx="1"/>
            <p:extLst>
              <p:ext uri="{D42A27DB-BD31-4B8C-83A1-F6EECF244321}">
                <p14:modId xmlns:p14="http://schemas.microsoft.com/office/powerpoint/2010/main" val="4112655235"/>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910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133D79-6458-3046-37EA-CFD9EACC47B6}"/>
              </a:ext>
            </a:extLst>
          </p:cNvPr>
          <p:cNvSpPr>
            <a:spLocks noGrp="1"/>
          </p:cNvSpPr>
          <p:nvPr>
            <p:ph type="title"/>
          </p:nvPr>
        </p:nvSpPr>
        <p:spPr/>
        <p:txBody>
          <a:bodyPr/>
          <a:lstStyle/>
          <a:p>
            <a:r>
              <a:rPr lang="en-GB" b="1" dirty="0"/>
              <a:t>Technology Hype Cycle</a:t>
            </a:r>
            <a:endParaRPr lang="en-GB" dirty="0"/>
          </a:p>
        </p:txBody>
      </p:sp>
      <p:sp>
        <p:nvSpPr>
          <p:cNvPr id="3" name="İçerik Yer Tutucusu 2">
            <a:extLst>
              <a:ext uri="{FF2B5EF4-FFF2-40B4-BE49-F238E27FC236}">
                <a16:creationId xmlns:a16="http://schemas.microsoft.com/office/drawing/2014/main" id="{3D166BBD-20E8-9C5A-3C2C-72156DDABB4D}"/>
              </a:ext>
            </a:extLst>
          </p:cNvPr>
          <p:cNvSpPr>
            <a:spLocks noGrp="1"/>
          </p:cNvSpPr>
          <p:nvPr>
            <p:ph idx="1"/>
          </p:nvPr>
        </p:nvSpPr>
        <p:spPr>
          <a:xfrm>
            <a:off x="228601" y="1196174"/>
            <a:ext cx="8915399" cy="3868236"/>
          </a:xfrm>
        </p:spPr>
        <p:txBody>
          <a:bodyPr/>
          <a:lstStyle/>
          <a:p>
            <a:pPr>
              <a:spcAft>
                <a:spcPts val="1200"/>
              </a:spcAft>
              <a:defRPr/>
            </a:pPr>
            <a:r>
              <a:rPr lang="en-GB" sz="2600" kern="0" dirty="0">
                <a:latin typeface="+mn-lt"/>
              </a:rPr>
              <a:t>New technologies are over hyped by the media and businesses.</a:t>
            </a:r>
          </a:p>
          <a:p>
            <a:pPr>
              <a:spcAft>
                <a:spcPts val="1200"/>
              </a:spcAft>
              <a:defRPr/>
            </a:pPr>
            <a:r>
              <a:rPr lang="en-GB" sz="2600" kern="0" dirty="0">
                <a:latin typeface="+mn-lt"/>
              </a:rPr>
              <a:t>A hype cycle is a graphic representation of the maturity, adoption and business application of specific technologies.</a:t>
            </a:r>
          </a:p>
          <a:p>
            <a:endParaRPr lang="en-GB" sz="2600" dirty="0"/>
          </a:p>
        </p:txBody>
      </p:sp>
      <p:pic>
        <p:nvPicPr>
          <p:cNvPr id="4" name="Picture 2" descr="File:Gartner Hype Cycle.svg">
            <a:extLst>
              <a:ext uri="{FF2B5EF4-FFF2-40B4-BE49-F238E27FC236}">
                <a16:creationId xmlns:a16="http://schemas.microsoft.com/office/drawing/2014/main" id="{5D129BBB-59EF-0A97-92C8-CAFCBFE4DB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1800" y="3292488"/>
            <a:ext cx="5105400" cy="3270821"/>
          </a:xfrm>
          <a:prstGeom prst="rect">
            <a:avLst/>
          </a:prstGeom>
          <a:solidFill>
            <a:schemeClr val="tx1"/>
          </a:solidFill>
          <a:ln w="9525">
            <a:noFill/>
            <a:miter lim="800000"/>
            <a:headEnd/>
            <a:tailEnd/>
          </a:ln>
        </p:spPr>
      </p:pic>
    </p:spTree>
    <p:extLst>
      <p:ext uri="{BB962C8B-B14F-4D97-AF65-F5344CB8AC3E}">
        <p14:creationId xmlns:p14="http://schemas.microsoft.com/office/powerpoint/2010/main" val="2327820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886700" cy="1028313"/>
          </a:xfrm>
        </p:spPr>
        <p:txBody>
          <a:bodyPr/>
          <a:lstStyle/>
          <a:p>
            <a:r>
              <a:rPr lang="en-GB" sz="4800" b="1" dirty="0"/>
              <a:t>Significant Technologies</a:t>
            </a:r>
          </a:p>
        </p:txBody>
      </p:sp>
      <p:sp>
        <p:nvSpPr>
          <p:cNvPr id="3" name="Content Placeholder 2"/>
          <p:cNvSpPr>
            <a:spLocks noGrp="1"/>
          </p:cNvSpPr>
          <p:nvPr>
            <p:ph idx="1"/>
          </p:nvPr>
        </p:nvSpPr>
        <p:spPr>
          <a:xfrm>
            <a:off x="381000" y="990600"/>
            <a:ext cx="9144000" cy="4683224"/>
          </a:xfrm>
        </p:spPr>
        <p:txBody>
          <a:bodyPr/>
          <a:lstStyle/>
          <a:p>
            <a:r>
              <a:rPr lang="en-GB" sz="3600" b="1" dirty="0"/>
              <a:t>AI</a:t>
            </a:r>
          </a:p>
          <a:p>
            <a:r>
              <a:rPr lang="en-GB" sz="3600" b="1" dirty="0"/>
              <a:t>Robotics (manufacturing and maintenance)</a:t>
            </a:r>
          </a:p>
          <a:p>
            <a:r>
              <a:rPr lang="en-GB" sz="3600" b="1" dirty="0"/>
              <a:t>New materials</a:t>
            </a:r>
          </a:p>
          <a:p>
            <a:r>
              <a:rPr lang="en-GB" sz="3600" b="1" dirty="0"/>
              <a:t>3D, 4D printing</a:t>
            </a:r>
          </a:p>
          <a:p>
            <a:r>
              <a:rPr lang="en-GB" sz="3600" b="1" dirty="0"/>
              <a:t>Virtual and Augmented reality</a:t>
            </a:r>
          </a:p>
          <a:p>
            <a:r>
              <a:rPr lang="en-GB" sz="3600" b="1" dirty="0"/>
              <a:t>Internet of Things (</a:t>
            </a:r>
            <a:r>
              <a:rPr lang="en-GB" sz="3600" b="1" dirty="0" err="1"/>
              <a:t>eg</a:t>
            </a:r>
            <a:r>
              <a:rPr lang="en-GB" sz="3600" b="1" dirty="0"/>
              <a:t> Wearable technologies)</a:t>
            </a:r>
          </a:p>
          <a:p>
            <a:r>
              <a:rPr lang="en-GB" sz="3600" b="1" dirty="0" err="1"/>
              <a:t>Biophilic</a:t>
            </a:r>
            <a:r>
              <a:rPr lang="en-GB" sz="3600" b="1" dirty="0"/>
              <a:t> Design</a:t>
            </a:r>
          </a:p>
        </p:txBody>
      </p:sp>
    </p:spTree>
    <p:extLst>
      <p:ext uri="{BB962C8B-B14F-4D97-AF65-F5344CB8AC3E}">
        <p14:creationId xmlns:p14="http://schemas.microsoft.com/office/powerpoint/2010/main" val="3656652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1143000"/>
          </a:xfrm>
        </p:spPr>
        <p:txBody>
          <a:bodyPr/>
          <a:lstStyle/>
          <a:p>
            <a:r>
              <a:rPr lang="en-GB" b="1" dirty="0" err="1"/>
              <a:t>Airconditioning</a:t>
            </a:r>
            <a:r>
              <a:rPr lang="en-GB" b="1" dirty="0"/>
              <a:t> without Electricity</a:t>
            </a:r>
          </a:p>
        </p:txBody>
      </p:sp>
      <p:sp>
        <p:nvSpPr>
          <p:cNvPr id="3" name="Content Placeholder 2"/>
          <p:cNvSpPr>
            <a:spLocks noGrp="1"/>
          </p:cNvSpPr>
          <p:nvPr>
            <p:ph idx="1"/>
          </p:nvPr>
        </p:nvSpPr>
        <p:spPr>
          <a:xfrm>
            <a:off x="0" y="1676400"/>
            <a:ext cx="8991600" cy="4800600"/>
          </a:xfrm>
        </p:spPr>
        <p:txBody>
          <a:bodyPr/>
          <a:lstStyle/>
          <a:p>
            <a:r>
              <a:rPr lang="en-GB" sz="2800" b="1" dirty="0">
                <a:effectLst/>
              </a:rPr>
              <a:t>Photonics</a:t>
            </a:r>
            <a:r>
              <a:rPr lang="en-GB" sz="2800" dirty="0">
                <a:effectLst/>
              </a:rPr>
              <a:t> uses  coatings which reflect solar radiation but also emits the infra- red from the inside of the room and thus effects cooling without </a:t>
            </a:r>
            <a:r>
              <a:rPr lang="en-GB" sz="2800" dirty="0" err="1">
                <a:effectLst/>
              </a:rPr>
              <a:t>airconditioning</a:t>
            </a:r>
            <a:r>
              <a:rPr lang="en-GB" sz="2800" dirty="0">
                <a:effectLst/>
              </a:rPr>
              <a:t>. </a:t>
            </a:r>
          </a:p>
          <a:p>
            <a:r>
              <a:rPr lang="en-GB" sz="2800" b="1" dirty="0">
                <a:effectLst/>
              </a:rPr>
              <a:t>Multi-layered films </a:t>
            </a:r>
            <a:r>
              <a:rPr lang="en-GB" sz="2800" dirty="0">
                <a:effectLst/>
              </a:rPr>
              <a:t>of </a:t>
            </a:r>
            <a:r>
              <a:rPr lang="en-GB" sz="2800" i="1" dirty="0">
                <a:effectLst/>
              </a:rPr>
              <a:t>hafnium oxide and silicon dioxide reflect 97% of sunlight </a:t>
            </a:r>
            <a:r>
              <a:rPr lang="en-GB" sz="2800" dirty="0">
                <a:effectLst/>
              </a:rPr>
              <a:t>at wavelengths of 8—13 micro metres.  This results in  the temperatures of such </a:t>
            </a:r>
            <a:r>
              <a:rPr lang="en-GB" sz="2800" i="1" dirty="0">
                <a:effectLst/>
              </a:rPr>
              <a:t>film coated surfaces being about 5 </a:t>
            </a:r>
            <a:r>
              <a:rPr lang="en-GB" sz="2800" i="1" dirty="0" err="1">
                <a:effectLst/>
              </a:rPr>
              <a:t>deg</a:t>
            </a:r>
            <a:r>
              <a:rPr lang="en-GB" sz="2800" i="1" dirty="0">
                <a:effectLst/>
              </a:rPr>
              <a:t> C below other surfaces</a:t>
            </a:r>
            <a:r>
              <a:rPr lang="en-GB" sz="2800" dirty="0">
                <a:effectLst/>
              </a:rPr>
              <a:t>. Cooling power is about 40W/m2</a:t>
            </a:r>
          </a:p>
          <a:p>
            <a:pPr marL="0" indent="0">
              <a:buNone/>
            </a:pPr>
            <a:r>
              <a:rPr lang="en-GB" sz="2800" dirty="0">
                <a:effectLst/>
              </a:rPr>
              <a:t>(</a:t>
            </a:r>
            <a:r>
              <a:rPr lang="en-GB" sz="2400" dirty="0">
                <a:effectLst/>
              </a:rPr>
              <a:t>Nature  27 November 27 2014 volume 515 page 541  by A P Raman et </a:t>
            </a:r>
            <a:r>
              <a:rPr lang="en-GB" sz="2400" dirty="0" err="1">
                <a:effectLst/>
              </a:rPr>
              <a:t>al.,Stanford</a:t>
            </a:r>
            <a:r>
              <a:rPr lang="en-GB" sz="2400" dirty="0">
                <a:effectLst/>
              </a:rPr>
              <a:t> University). </a:t>
            </a:r>
          </a:p>
          <a:p>
            <a:endParaRPr lang="en-GB" sz="2800" dirty="0">
              <a:effectLst/>
            </a:endParaRPr>
          </a:p>
          <a:p>
            <a:endParaRPr lang="en-GB" dirty="0"/>
          </a:p>
        </p:txBody>
      </p:sp>
    </p:spTree>
    <p:extLst>
      <p:ext uri="{BB962C8B-B14F-4D97-AF65-F5344CB8AC3E}">
        <p14:creationId xmlns:p14="http://schemas.microsoft.com/office/powerpoint/2010/main" val="181727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CD8A-236E-89C6-A8ED-E012AA688E90}"/>
              </a:ext>
            </a:extLst>
          </p:cNvPr>
          <p:cNvSpPr>
            <a:spLocks noGrp="1"/>
          </p:cNvSpPr>
          <p:nvPr>
            <p:ph type="title"/>
          </p:nvPr>
        </p:nvSpPr>
        <p:spPr/>
        <p:txBody>
          <a:bodyPr/>
          <a:lstStyle/>
          <a:p>
            <a:r>
              <a:rPr lang="en-GB" b="1" dirty="0"/>
              <a:t>DAXIA TOWER XIAN</a:t>
            </a:r>
          </a:p>
        </p:txBody>
      </p:sp>
      <p:sp>
        <p:nvSpPr>
          <p:cNvPr id="3" name="Content Placeholder 2">
            <a:extLst>
              <a:ext uri="{FF2B5EF4-FFF2-40B4-BE49-F238E27FC236}">
                <a16:creationId xmlns:a16="http://schemas.microsoft.com/office/drawing/2014/main" id="{2E60BFFA-85F9-2147-0597-EB74AED4E1A8}"/>
              </a:ext>
            </a:extLst>
          </p:cNvPr>
          <p:cNvSpPr>
            <a:spLocks noGrp="1"/>
          </p:cNvSpPr>
          <p:nvPr>
            <p:ph idx="1"/>
          </p:nvPr>
        </p:nvSpPr>
        <p:spPr/>
        <p:txBody>
          <a:bodyPr/>
          <a:lstStyle/>
          <a:p>
            <a:r>
              <a:rPr lang="en-GB" b="1" dirty="0"/>
              <a:t>Cascades of plant terraces to clean air and promote wellbeing</a:t>
            </a:r>
          </a:p>
          <a:p>
            <a:r>
              <a:rPr lang="en-GB" b="1" dirty="0"/>
              <a:t>Views out for all occupants</a:t>
            </a:r>
          </a:p>
          <a:p>
            <a:r>
              <a:rPr lang="en-GB" b="1" dirty="0"/>
              <a:t>LEED Gold</a:t>
            </a:r>
          </a:p>
          <a:p>
            <a:r>
              <a:rPr lang="en-GB" b="1" dirty="0"/>
              <a:t>Rainwater capture</a:t>
            </a:r>
          </a:p>
          <a:p>
            <a:r>
              <a:rPr lang="en-GB" b="1" dirty="0"/>
              <a:t>Solar Panels </a:t>
            </a:r>
          </a:p>
          <a:p>
            <a:r>
              <a:rPr lang="en-GB" b="1" dirty="0"/>
              <a:t>Advanced smart measurement systems with analytics</a:t>
            </a:r>
          </a:p>
          <a:p>
            <a:endParaRPr lang="en-GB" dirty="0"/>
          </a:p>
        </p:txBody>
      </p:sp>
    </p:spTree>
    <p:extLst>
      <p:ext uri="{BB962C8B-B14F-4D97-AF65-F5344CB8AC3E}">
        <p14:creationId xmlns:p14="http://schemas.microsoft.com/office/powerpoint/2010/main" val="3837975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dirty="0"/>
              <a:t>GRAPHENE</a:t>
            </a:r>
          </a:p>
        </p:txBody>
      </p:sp>
      <p:sp>
        <p:nvSpPr>
          <p:cNvPr id="7" name="Content Placeholder 6"/>
          <p:cNvSpPr>
            <a:spLocks noGrp="1"/>
          </p:cNvSpPr>
          <p:nvPr>
            <p:ph idx="1"/>
          </p:nvPr>
        </p:nvSpPr>
        <p:spPr>
          <a:xfrm>
            <a:off x="457200" y="1219200"/>
            <a:ext cx="8229600" cy="4495800"/>
          </a:xfrm>
        </p:spPr>
        <p:txBody>
          <a:bodyPr/>
          <a:lstStyle/>
          <a:p>
            <a:r>
              <a:rPr lang="en-GB" sz="4400" b="1" dirty="0"/>
              <a:t>Carbon atomic scale honeycomb lattice</a:t>
            </a:r>
          </a:p>
          <a:p>
            <a:r>
              <a:rPr lang="en-GB" sz="4400" b="1" dirty="0"/>
              <a:t>Lightest strongest and stiffest substance known</a:t>
            </a:r>
          </a:p>
          <a:p>
            <a:r>
              <a:rPr lang="en-GB" sz="4400" b="1" dirty="0"/>
              <a:t>Can self-repair</a:t>
            </a:r>
          </a:p>
          <a:p>
            <a:r>
              <a:rPr lang="en-GB" sz="4400" b="1" dirty="0"/>
              <a:t>Many applications</a:t>
            </a:r>
          </a:p>
          <a:p>
            <a:r>
              <a:rPr lang="en-GB" sz="4400" b="1" dirty="0"/>
              <a:t>Look our for </a:t>
            </a:r>
            <a:r>
              <a:rPr lang="en-GB" sz="4400" b="1" dirty="0" err="1"/>
              <a:t>Phospherine</a:t>
            </a:r>
            <a:endParaRPr lang="en-GB" sz="4400" b="1" dirty="0"/>
          </a:p>
        </p:txBody>
      </p:sp>
    </p:spTree>
    <p:extLst>
      <p:ext uri="{BB962C8B-B14F-4D97-AF65-F5344CB8AC3E}">
        <p14:creationId xmlns:p14="http://schemas.microsoft.com/office/powerpoint/2010/main" val="1734844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14"/>
          <a:stretch/>
        </p:blipFill>
        <p:spPr>
          <a:xfrm>
            <a:off x="0" y="76200"/>
            <a:ext cx="8127999" cy="6655800"/>
          </a:xfrm>
          <a:prstGeom prst="rect">
            <a:avLst/>
          </a:prstGeom>
        </p:spPr>
      </p:pic>
      <p:pic>
        <p:nvPicPr>
          <p:cNvPr id="6" name="Picture 2" descr="G:\Jobs\NB &amp; Publicity\Graphics\_Arup Associates Re Brand\Arup Associates Logo\RGB\BLUE\Arup Associates Mark_BLUE.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31959" y="6444000"/>
            <a:ext cx="332530" cy="28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911" y="6488668"/>
            <a:ext cx="2596993" cy="369332"/>
          </a:xfrm>
          <a:prstGeom prst="rect">
            <a:avLst/>
          </a:prstGeom>
          <a:noFill/>
        </p:spPr>
        <p:txBody>
          <a:bodyPr wrap="none" rtlCol="0" anchor="b">
            <a:spAutoFit/>
          </a:bodyPr>
          <a:lstStyle/>
          <a:p>
            <a:r>
              <a:rPr lang="en-GB" dirty="0">
                <a:solidFill>
                  <a:schemeClr val="bg1"/>
                </a:solidFill>
              </a:rPr>
              <a:t>Oculus Rift &amp; </a:t>
            </a:r>
            <a:r>
              <a:rPr lang="en-GB" dirty="0" err="1">
                <a:solidFill>
                  <a:schemeClr val="bg1"/>
                </a:solidFill>
              </a:rPr>
              <a:t>Mindwave</a:t>
            </a:r>
            <a:endParaRPr lang="en-GB" dirty="0">
              <a:solidFill>
                <a:schemeClr val="bg1"/>
              </a:solidFill>
            </a:endParaRPr>
          </a:p>
        </p:txBody>
      </p:sp>
      <p:sp>
        <p:nvSpPr>
          <p:cNvPr id="2" name="Rectangle 1">
            <a:extLst>
              <a:ext uri="{FF2B5EF4-FFF2-40B4-BE49-F238E27FC236}">
                <a16:creationId xmlns:a16="http://schemas.microsoft.com/office/drawing/2014/main" id="{B8C43F88-29A7-D847-C27A-75E036C6BB09}"/>
              </a:ext>
            </a:extLst>
          </p:cNvPr>
          <p:cNvSpPr/>
          <p:nvPr/>
        </p:nvSpPr>
        <p:spPr bwMode="auto">
          <a:xfrm>
            <a:off x="4657306" y="0"/>
            <a:ext cx="4421712" cy="6858000"/>
          </a:xfrm>
          <a:prstGeom prst="rect">
            <a:avLst/>
          </a:prstGeom>
          <a:solidFill>
            <a:schemeClr val="bg1"/>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Tahoma" pitchFamily="34" charset="0"/>
            </a:endParaRPr>
          </a:p>
        </p:txBody>
      </p:sp>
      <p:pic>
        <p:nvPicPr>
          <p:cNvPr id="3" name="Picture 2">
            <a:extLst>
              <a:ext uri="{FF2B5EF4-FFF2-40B4-BE49-F238E27FC236}">
                <a16:creationId xmlns:a16="http://schemas.microsoft.com/office/drawing/2014/main" id="{E2011723-4022-2BDB-5AB3-1B9653252F2E}"/>
              </a:ext>
            </a:extLst>
          </p:cNvPr>
          <p:cNvPicPr>
            <a:picLocks noChangeAspect="1"/>
          </p:cNvPicPr>
          <p:nvPr/>
        </p:nvPicPr>
        <p:blipFill>
          <a:blip r:embed="rId5"/>
          <a:stretch>
            <a:fillRect/>
          </a:stretch>
        </p:blipFill>
        <p:spPr>
          <a:xfrm>
            <a:off x="4572000" y="0"/>
            <a:ext cx="4421712" cy="6858000"/>
          </a:xfrm>
          <a:prstGeom prst="rect">
            <a:avLst/>
          </a:prstGeom>
        </p:spPr>
      </p:pic>
    </p:spTree>
    <p:extLst>
      <p:ext uri="{BB962C8B-B14F-4D97-AF65-F5344CB8AC3E}">
        <p14:creationId xmlns:p14="http://schemas.microsoft.com/office/powerpoint/2010/main" val="1091386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468313" y="2276475"/>
            <a:ext cx="8229600" cy="1143000"/>
          </a:xfrm>
        </p:spPr>
        <p:txBody>
          <a:bodyPr>
            <a:normAutofit fontScale="90000"/>
          </a:bodyPr>
          <a:lstStyle/>
          <a:p>
            <a:pPr eaLnBrk="1" hangingPunct="1">
              <a:defRPr/>
            </a:pPr>
            <a:br>
              <a:rPr lang="en-GB" altLang="zh-CN" dirty="0">
                <a:ea typeface="SimSun" pitchFamily="2" charset="-122"/>
              </a:rPr>
            </a:br>
            <a:r>
              <a:rPr lang="en-GB" altLang="zh-CN" sz="5400" b="1" dirty="0">
                <a:ea typeface="SimSun" pitchFamily="2" charset="-122"/>
              </a:rPr>
              <a:t>SENSORY WORLD</a:t>
            </a:r>
            <a:br>
              <a:rPr lang="en-GB" altLang="zh-CN" dirty="0">
                <a:ea typeface="SimSun" pitchFamily="2" charset="-122"/>
              </a:rPr>
            </a:br>
            <a:br>
              <a:rPr lang="en-GB" altLang="zh-CN" dirty="0">
                <a:ea typeface="SimSun" pitchFamily="2" charset="-122"/>
              </a:rPr>
            </a:br>
            <a:r>
              <a:rPr lang="en-GB" altLang="zh-CN" b="1" dirty="0">
                <a:ea typeface="SimSun" pitchFamily="2" charset="-122"/>
              </a:rPr>
              <a:t>Embedded Sensors in Buildings, Equipment, Clothing and the Body</a:t>
            </a:r>
            <a:br>
              <a:rPr lang="en-GB" altLang="zh-CN" dirty="0">
                <a:ea typeface="SimSun" pitchFamily="2" charset="-122"/>
              </a:rPr>
            </a:br>
            <a:endParaRPr lang="en-GB" altLang="zh-CN" sz="3800" dirty="0">
              <a:ea typeface="SimSun"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b="1" dirty="0"/>
              <a:t>CARBON POSITIVE BUILDINGS</a:t>
            </a:r>
          </a:p>
        </p:txBody>
      </p:sp>
      <p:sp>
        <p:nvSpPr>
          <p:cNvPr id="3" name="Content Placeholder 2"/>
          <p:cNvSpPr>
            <a:spLocks noGrp="1"/>
          </p:cNvSpPr>
          <p:nvPr>
            <p:ph idx="1"/>
          </p:nvPr>
        </p:nvSpPr>
        <p:spPr>
          <a:xfrm>
            <a:off x="457200" y="2286000"/>
            <a:ext cx="8229600" cy="3810000"/>
          </a:xfrm>
        </p:spPr>
        <p:txBody>
          <a:bodyPr/>
          <a:lstStyle/>
          <a:p>
            <a:r>
              <a:rPr lang="en-GB" sz="4400" b="1" dirty="0"/>
              <a:t>Artificial Leaf can generate hydrogen</a:t>
            </a:r>
          </a:p>
        </p:txBody>
      </p:sp>
    </p:spTree>
    <p:extLst>
      <p:ext uri="{BB962C8B-B14F-4D97-AF65-F5344CB8AC3E}">
        <p14:creationId xmlns:p14="http://schemas.microsoft.com/office/powerpoint/2010/main" val="666971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lstStyle/>
          <a:p>
            <a:r>
              <a:rPr lang="en-GB" b="1" dirty="0"/>
              <a:t>H</a:t>
            </a:r>
            <a:r>
              <a:rPr lang="tr-TR" b="1" dirty="0" err="1"/>
              <a:t>ydrogen</a:t>
            </a:r>
            <a:r>
              <a:rPr lang="en-GB" b="1" dirty="0"/>
              <a:t> P</a:t>
            </a:r>
            <a:r>
              <a:rPr lang="tr-TR" b="1" dirty="0" err="1"/>
              <a:t>roduction</a:t>
            </a:r>
            <a:r>
              <a:rPr lang="en-GB" b="1" dirty="0"/>
              <a:t> </a:t>
            </a:r>
            <a:r>
              <a:rPr lang="tr-TR" b="1" dirty="0"/>
              <a:t>in</a:t>
            </a:r>
            <a:r>
              <a:rPr lang="en-GB" b="1" dirty="0"/>
              <a:t> L</a:t>
            </a:r>
            <a:r>
              <a:rPr lang="tr-TR" b="1" dirty="0" err="1"/>
              <a:t>eaves</a:t>
            </a:r>
            <a:endParaRPr lang="tr-TR" b="1" dirty="0"/>
          </a:p>
        </p:txBody>
      </p:sp>
      <p:pic>
        <p:nvPicPr>
          <p:cNvPr id="4" name="Picture 2" descr="C:\Users\kcscroom\AppData\Local\Microsoft\Windows\Temporary Internet Files\Content.Outlook\HENS40O4\images.jpg"/>
          <p:cNvPicPr>
            <a:picLocks noGrp="1" noChangeAspect="1" noChangeArrowheads="1"/>
          </p:cNvPicPr>
          <p:nvPr>
            <p:ph idx="1"/>
          </p:nvPr>
        </p:nvPicPr>
        <p:blipFill>
          <a:blip r:embed="rId2" cstate="email"/>
          <a:srcRect/>
          <a:stretch>
            <a:fillRect/>
          </a:stretch>
        </p:blipFill>
        <p:spPr bwMode="auto">
          <a:xfrm>
            <a:off x="914400" y="1371600"/>
            <a:ext cx="7409511" cy="5186656"/>
          </a:xfrm>
          <a:prstGeom prst="rect">
            <a:avLst/>
          </a:prstGeom>
          <a:noFill/>
        </p:spPr>
      </p:pic>
    </p:spTree>
    <p:extLst>
      <p:ext uri="{BB962C8B-B14F-4D97-AF65-F5344CB8AC3E}">
        <p14:creationId xmlns:p14="http://schemas.microsoft.com/office/powerpoint/2010/main" val="58330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GB" b="1" dirty="0"/>
              <a:t>H</a:t>
            </a:r>
            <a:r>
              <a:rPr lang="tr-TR" b="1" dirty="0" err="1"/>
              <a:t>ydrogen</a:t>
            </a:r>
            <a:r>
              <a:rPr lang="en-GB" b="1" dirty="0"/>
              <a:t>  P</a:t>
            </a:r>
            <a:r>
              <a:rPr lang="tr-TR" b="1" dirty="0" err="1"/>
              <a:t>roducing</a:t>
            </a:r>
            <a:r>
              <a:rPr lang="en-GB" b="1" dirty="0"/>
              <a:t> F</a:t>
            </a:r>
            <a:r>
              <a:rPr lang="tr-TR" b="1" dirty="0" err="1"/>
              <a:t>açade</a:t>
            </a:r>
            <a:endParaRPr lang="tr-TR" b="1" dirty="0"/>
          </a:p>
        </p:txBody>
      </p:sp>
      <p:sp>
        <p:nvSpPr>
          <p:cNvPr id="3" name="2 İçerik Yer Tutucusu"/>
          <p:cNvSpPr>
            <a:spLocks noGrp="1"/>
          </p:cNvSpPr>
          <p:nvPr>
            <p:ph idx="1"/>
          </p:nvPr>
        </p:nvSpPr>
        <p:spPr/>
        <p:txBody>
          <a:bodyPr/>
          <a:lstStyle/>
          <a:p>
            <a:r>
              <a:rPr lang="en-GB" b="1" dirty="0"/>
              <a:t>A W</a:t>
            </a:r>
            <a:r>
              <a:rPr lang="tr-TR" b="1" dirty="0" err="1"/>
              <a:t>ater</a:t>
            </a:r>
            <a:r>
              <a:rPr lang="en-GB" b="1" dirty="0"/>
              <a:t> W</a:t>
            </a:r>
            <a:r>
              <a:rPr lang="tr-TR" b="1" dirty="0" err="1"/>
              <a:t>all</a:t>
            </a:r>
            <a:r>
              <a:rPr lang="en-GB" b="1" dirty="0"/>
              <a:t> </a:t>
            </a:r>
            <a:r>
              <a:rPr lang="tr-TR" b="1" dirty="0" err="1"/>
              <a:t>with</a:t>
            </a:r>
            <a:r>
              <a:rPr lang="en-GB" b="1" dirty="0"/>
              <a:t> A</a:t>
            </a:r>
            <a:r>
              <a:rPr lang="tr-TR" b="1" dirty="0" err="1"/>
              <a:t>rtificial</a:t>
            </a:r>
            <a:r>
              <a:rPr lang="en-GB" b="1" dirty="0"/>
              <a:t> L</a:t>
            </a:r>
            <a:r>
              <a:rPr lang="tr-TR" b="1" dirty="0" err="1"/>
              <a:t>eaves</a:t>
            </a:r>
            <a:r>
              <a:rPr lang="en-GB" b="1" dirty="0"/>
              <a:t> I</a:t>
            </a:r>
            <a:r>
              <a:rPr lang="tr-TR" b="1" dirty="0" err="1"/>
              <a:t>mmersed</a:t>
            </a:r>
            <a:r>
              <a:rPr lang="en-GB" b="1" dirty="0"/>
              <a:t> W</a:t>
            </a:r>
            <a:r>
              <a:rPr lang="tr-TR" b="1" dirty="0" err="1"/>
              <a:t>ithin</a:t>
            </a:r>
            <a:endParaRPr lang="en-GB" b="1" dirty="0"/>
          </a:p>
          <a:p>
            <a:endParaRPr lang="en-GB" b="1" dirty="0"/>
          </a:p>
          <a:p>
            <a:r>
              <a:rPr lang="en-GB" b="1" dirty="0"/>
              <a:t>S</a:t>
            </a:r>
            <a:r>
              <a:rPr lang="tr-TR" b="1" dirty="0" err="1"/>
              <a:t>unlight</a:t>
            </a:r>
            <a:r>
              <a:rPr lang="en-GB" b="1" dirty="0"/>
              <a:t> R</a:t>
            </a:r>
            <a:r>
              <a:rPr lang="tr-TR" b="1" dirty="0" err="1"/>
              <a:t>adiates</a:t>
            </a:r>
            <a:r>
              <a:rPr lang="en-GB" b="1" dirty="0"/>
              <a:t> C</a:t>
            </a:r>
            <a:r>
              <a:rPr lang="tr-TR" b="1" dirty="0" err="1"/>
              <a:t>ausing</a:t>
            </a:r>
            <a:r>
              <a:rPr lang="en-GB" b="1" dirty="0"/>
              <a:t> R</a:t>
            </a:r>
            <a:r>
              <a:rPr lang="tr-TR" b="1" dirty="0" err="1"/>
              <a:t>eaction</a:t>
            </a:r>
            <a:endParaRPr lang="en-GB" b="1" dirty="0"/>
          </a:p>
          <a:p>
            <a:endParaRPr lang="en-GB" b="1" dirty="0"/>
          </a:p>
          <a:p>
            <a:r>
              <a:rPr lang="en-GB" b="1" dirty="0"/>
              <a:t>H</a:t>
            </a:r>
            <a:r>
              <a:rPr lang="tr-TR" b="1" dirty="0" err="1"/>
              <a:t>ydrogen</a:t>
            </a:r>
            <a:r>
              <a:rPr lang="en-GB" b="1" dirty="0"/>
              <a:t> P</a:t>
            </a:r>
            <a:r>
              <a:rPr lang="tr-TR" b="1" dirty="0" err="1"/>
              <a:t>roduced</a:t>
            </a:r>
            <a:endParaRPr lang="tr-TR" dirty="0"/>
          </a:p>
        </p:txBody>
      </p:sp>
    </p:spTree>
    <p:extLst>
      <p:ext uri="{BB962C8B-B14F-4D97-AF65-F5344CB8AC3E}">
        <p14:creationId xmlns:p14="http://schemas.microsoft.com/office/powerpoint/2010/main" val="1327911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3611562"/>
          </a:xfrm>
        </p:spPr>
        <p:txBody>
          <a:bodyPr/>
          <a:lstStyle/>
          <a:p>
            <a:pPr>
              <a:defRPr/>
            </a:pPr>
            <a:r>
              <a:rPr lang="en-GB" sz="5400" b="1" dirty="0"/>
              <a:t>Case Studies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xfrm>
            <a:off x="0" y="0"/>
            <a:ext cx="9144000" cy="1196752"/>
          </a:xfrm>
        </p:spPr>
        <p:txBody>
          <a:bodyPr/>
          <a:lstStyle/>
          <a:p>
            <a:pPr eaLnBrk="1" hangingPunct="1">
              <a:defRPr/>
            </a:pPr>
            <a:r>
              <a:rPr lang="en-GB" sz="3600" b="1" dirty="0"/>
              <a:t>Green Mega City: </a:t>
            </a:r>
            <a:r>
              <a:rPr lang="en-GB" sz="3600" b="1" dirty="0" err="1"/>
              <a:t>Lilypads</a:t>
            </a:r>
            <a:r>
              <a:rPr lang="en-GB" sz="3600" b="1" dirty="0"/>
              <a:t> by Vincent </a:t>
            </a:r>
            <a:r>
              <a:rPr lang="en-GB" sz="3600" b="1" dirty="0" err="1"/>
              <a:t>Callebaut</a:t>
            </a:r>
            <a:endParaRPr lang="en-GB" sz="3600" b="1" dirty="0">
              <a:ea typeface="SimSun" pitchFamily="2" charset="-122"/>
            </a:endParaRPr>
          </a:p>
        </p:txBody>
      </p:sp>
      <p:sp>
        <p:nvSpPr>
          <p:cNvPr id="134147" name="Rectangle 4"/>
          <p:cNvSpPr>
            <a:spLocks noChangeArrowheads="1"/>
          </p:cNvSpPr>
          <p:nvPr/>
        </p:nvSpPr>
        <p:spPr bwMode="auto">
          <a:xfrm>
            <a:off x="4692650" y="6491288"/>
            <a:ext cx="4451350" cy="366712"/>
          </a:xfrm>
          <a:prstGeom prst="rect">
            <a:avLst/>
          </a:prstGeom>
          <a:noFill/>
          <a:ln w="9525">
            <a:noFill/>
            <a:miter lim="800000"/>
            <a:headEnd/>
            <a:tailEnd/>
          </a:ln>
        </p:spPr>
        <p:txBody>
          <a:bodyPr wrap="none">
            <a:spAutoFit/>
          </a:bodyPr>
          <a:lstStyle/>
          <a:p>
            <a:r>
              <a:rPr lang="en-GB">
                <a:latin typeface="Arial" pitchFamily="34" charset="0"/>
              </a:rPr>
              <a:t>http://www.popsci.com/futurecity/plan.html</a:t>
            </a:r>
          </a:p>
        </p:txBody>
      </p:sp>
      <p:pic>
        <p:nvPicPr>
          <p:cNvPr id="134148" name="Picture 6" descr="download21gk2.jpg"/>
          <p:cNvPicPr>
            <a:picLocks noChangeAspect="1" noChangeArrowheads="1"/>
          </p:cNvPicPr>
          <p:nvPr/>
        </p:nvPicPr>
        <p:blipFill>
          <a:blip r:embed="rId2" cstate="email"/>
          <a:srcRect/>
          <a:stretch>
            <a:fillRect/>
          </a:stretch>
        </p:blipFill>
        <p:spPr bwMode="auto">
          <a:xfrm>
            <a:off x="304800" y="1371600"/>
            <a:ext cx="8369300" cy="504063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xfrm>
            <a:off x="0" y="274638"/>
            <a:ext cx="9144000" cy="778098"/>
          </a:xfrm>
        </p:spPr>
        <p:txBody>
          <a:bodyPr/>
          <a:lstStyle/>
          <a:p>
            <a:pPr eaLnBrk="1" hangingPunct="1">
              <a:defRPr/>
            </a:pPr>
            <a:r>
              <a:rPr lang="en-GB" sz="3600" b="1" dirty="0"/>
              <a:t>Green Mega City: </a:t>
            </a:r>
            <a:r>
              <a:rPr lang="en-GB" sz="3600" b="1" dirty="0" err="1"/>
              <a:t>Lilypads</a:t>
            </a:r>
            <a:r>
              <a:rPr lang="en-GB" sz="3600" b="1" dirty="0"/>
              <a:t> by Vincent </a:t>
            </a:r>
            <a:r>
              <a:rPr lang="en-GB" sz="3600" b="1" dirty="0" err="1"/>
              <a:t>Callebaut</a:t>
            </a:r>
            <a:endParaRPr lang="en-GB" sz="3600" b="1" dirty="0">
              <a:ea typeface="SimSun" pitchFamily="2" charset="-122"/>
            </a:endParaRPr>
          </a:p>
        </p:txBody>
      </p:sp>
      <p:sp>
        <p:nvSpPr>
          <p:cNvPr id="136195" name="Rectangle 4"/>
          <p:cNvSpPr>
            <a:spLocks noChangeArrowheads="1"/>
          </p:cNvSpPr>
          <p:nvPr/>
        </p:nvSpPr>
        <p:spPr bwMode="auto">
          <a:xfrm>
            <a:off x="323528" y="6519446"/>
            <a:ext cx="8820472" cy="338554"/>
          </a:xfrm>
          <a:prstGeom prst="rect">
            <a:avLst/>
          </a:prstGeom>
          <a:noFill/>
          <a:ln w="9525">
            <a:noFill/>
            <a:miter lim="800000"/>
            <a:headEnd/>
            <a:tailEnd/>
          </a:ln>
        </p:spPr>
        <p:txBody>
          <a:bodyPr wrap="square">
            <a:spAutoFit/>
          </a:bodyPr>
          <a:lstStyle/>
          <a:p>
            <a:pPr algn="r"/>
            <a:r>
              <a:rPr lang="en-GB" sz="1400" dirty="0">
                <a:latin typeface="Arial" pitchFamily="34" charset="0"/>
              </a:rPr>
              <a:t>http://</a:t>
            </a:r>
            <a:r>
              <a:rPr lang="en-GB" sz="1600" dirty="0">
                <a:latin typeface="Arial" pitchFamily="34" charset="0"/>
              </a:rPr>
              <a:t>www.popsci.com/futurecity/plan.html</a:t>
            </a:r>
          </a:p>
        </p:txBody>
      </p:sp>
      <p:sp>
        <p:nvSpPr>
          <p:cNvPr id="588803" name="Rectangle 3"/>
          <p:cNvSpPr>
            <a:spLocks noChangeArrowheads="1"/>
          </p:cNvSpPr>
          <p:nvPr/>
        </p:nvSpPr>
        <p:spPr bwMode="auto">
          <a:xfrm>
            <a:off x="304800" y="1600200"/>
            <a:ext cx="8839200" cy="3760440"/>
          </a:xfrm>
          <a:prstGeom prst="rect">
            <a:avLst/>
          </a:prstGeom>
          <a:noFill/>
          <a:ln w="9525">
            <a:noFill/>
            <a:miter lim="800000"/>
            <a:headEnd/>
            <a:tailEnd/>
          </a:ln>
        </p:spPr>
        <p:txBody>
          <a:bodyPr/>
          <a:lstStyle/>
          <a:p>
            <a:pPr marL="342900" indent="-342900">
              <a:lnSpc>
                <a:spcPct val="80000"/>
              </a:lnSpc>
              <a:spcBef>
                <a:spcPct val="20000"/>
              </a:spcBef>
              <a:buClr>
                <a:schemeClr val="hlink"/>
              </a:buClr>
              <a:buSzPct val="80000"/>
              <a:buFont typeface="Wingdings" pitchFamily="2" charset="2"/>
              <a:buChar char="n"/>
              <a:defRPr/>
            </a:pPr>
            <a:r>
              <a:rPr lang="en-GB" sz="3200" dirty="0">
                <a:effectLst>
                  <a:outerShdw blurRad="38100" dist="38100" dir="2700000" algn="tl">
                    <a:srgbClr val="000000"/>
                  </a:outerShdw>
                </a:effectLst>
              </a:rPr>
              <a:t>Titanium Dioxide skin to absorb CO</a:t>
            </a:r>
            <a:r>
              <a:rPr lang="en-GB" sz="2400" dirty="0">
                <a:effectLst>
                  <a:outerShdw blurRad="38100" dist="38100" dir="2700000" algn="tl">
                    <a:srgbClr val="000000"/>
                  </a:outerShdw>
                </a:effectLst>
              </a:rPr>
              <a:t>2</a:t>
            </a:r>
          </a:p>
          <a:p>
            <a:pPr marL="342900" indent="-342900">
              <a:lnSpc>
                <a:spcPct val="80000"/>
              </a:lnSpc>
              <a:spcBef>
                <a:spcPct val="20000"/>
              </a:spcBef>
              <a:buClr>
                <a:schemeClr val="hlink"/>
              </a:buClr>
              <a:buSzPct val="80000"/>
              <a:buFont typeface="Wingdings" pitchFamily="2" charset="2"/>
              <a:buChar char="n"/>
              <a:defRPr/>
            </a:pPr>
            <a:r>
              <a:rPr lang="en-GB" sz="3200" dirty="0">
                <a:effectLst>
                  <a:outerShdw blurRad="38100" dist="38100" dir="2700000" algn="tl">
                    <a:srgbClr val="000000"/>
                  </a:outerShdw>
                </a:effectLst>
              </a:rPr>
              <a:t>2 </a:t>
            </a:r>
            <a:r>
              <a:rPr lang="en-GB" sz="3200" dirty="0" err="1">
                <a:effectLst>
                  <a:outerShdw blurRad="38100" dist="38100" dir="2700000" algn="tl">
                    <a:srgbClr val="000000"/>
                  </a:outerShdw>
                </a:effectLst>
              </a:rPr>
              <a:t>seater</a:t>
            </a:r>
            <a:r>
              <a:rPr lang="en-GB" sz="3200" dirty="0">
                <a:effectLst>
                  <a:outerShdw blurRad="38100" dist="38100" dir="2700000" algn="tl">
                    <a:srgbClr val="000000"/>
                  </a:outerShdw>
                </a:effectLst>
              </a:rPr>
              <a:t> electric  pod cars</a:t>
            </a:r>
          </a:p>
          <a:p>
            <a:pPr marL="342900" indent="-342900">
              <a:lnSpc>
                <a:spcPct val="80000"/>
              </a:lnSpc>
              <a:spcBef>
                <a:spcPct val="20000"/>
              </a:spcBef>
              <a:buClr>
                <a:schemeClr val="hlink"/>
              </a:buClr>
              <a:buSzPct val="80000"/>
              <a:buFont typeface="Wingdings" pitchFamily="2" charset="2"/>
              <a:buChar char="n"/>
              <a:defRPr/>
            </a:pPr>
            <a:r>
              <a:rPr lang="en-GB" sz="3200" dirty="0">
                <a:effectLst>
                  <a:outerShdw blurRad="38100" dist="38100" dir="2700000" algn="tl">
                    <a:srgbClr val="000000"/>
                  </a:outerShdw>
                </a:effectLst>
              </a:rPr>
              <a:t>Biodiesel/electric buses guided by embedded road magnets</a:t>
            </a:r>
          </a:p>
          <a:p>
            <a:pPr marL="342900" indent="-342900">
              <a:lnSpc>
                <a:spcPct val="80000"/>
              </a:lnSpc>
              <a:spcBef>
                <a:spcPct val="20000"/>
              </a:spcBef>
              <a:buClr>
                <a:schemeClr val="hlink"/>
              </a:buClr>
              <a:buSzPct val="80000"/>
              <a:buFont typeface="Wingdings" pitchFamily="2" charset="2"/>
              <a:buChar char="n"/>
              <a:defRPr/>
            </a:pPr>
            <a:r>
              <a:rPr lang="en-GB" sz="3200" dirty="0">
                <a:effectLst>
                  <a:outerShdw blurRad="38100" dist="38100" dir="2700000" algn="tl">
                    <a:srgbClr val="000000"/>
                  </a:outerShdw>
                </a:effectLst>
              </a:rPr>
              <a:t>Footstep energy</a:t>
            </a:r>
          </a:p>
          <a:p>
            <a:pPr marL="342900" indent="-342900">
              <a:lnSpc>
                <a:spcPct val="80000"/>
              </a:lnSpc>
              <a:spcBef>
                <a:spcPct val="20000"/>
              </a:spcBef>
              <a:buClr>
                <a:schemeClr val="hlink"/>
              </a:buClr>
              <a:buSzPct val="80000"/>
              <a:buFont typeface="Wingdings" pitchFamily="2" charset="2"/>
              <a:buChar char="n"/>
              <a:defRPr/>
            </a:pPr>
            <a:r>
              <a:rPr lang="en-GB" sz="3200" dirty="0">
                <a:effectLst>
                  <a:outerShdw blurRad="38100" dist="38100" dir="2700000" algn="tl">
                    <a:srgbClr val="000000"/>
                  </a:outerShdw>
                </a:effectLst>
              </a:rPr>
              <a:t>Wind turbines using air movement</a:t>
            </a:r>
          </a:p>
          <a:p>
            <a:pPr marL="342900" indent="-342900">
              <a:lnSpc>
                <a:spcPct val="80000"/>
              </a:lnSpc>
              <a:spcBef>
                <a:spcPct val="20000"/>
              </a:spcBef>
              <a:buClr>
                <a:schemeClr val="hlink"/>
              </a:buClr>
              <a:buSzPct val="80000"/>
              <a:buFont typeface="Wingdings" pitchFamily="2" charset="2"/>
              <a:buChar char="n"/>
              <a:defRPr/>
            </a:pPr>
            <a:r>
              <a:rPr lang="en-GB" sz="3200" dirty="0">
                <a:effectLst>
                  <a:outerShdw blurRad="38100" dist="38100" dir="2700000" algn="tl">
                    <a:srgbClr val="000000"/>
                  </a:outerShdw>
                </a:effectLst>
              </a:rPr>
              <a:t>Hydrogen from an Algae Park</a:t>
            </a:r>
          </a:p>
          <a:p>
            <a:pPr marL="342900" indent="-342900">
              <a:lnSpc>
                <a:spcPct val="80000"/>
              </a:lnSpc>
              <a:spcBef>
                <a:spcPct val="20000"/>
              </a:spcBef>
              <a:buClr>
                <a:schemeClr val="hlink"/>
              </a:buClr>
              <a:buSzPct val="80000"/>
              <a:buFont typeface="Wingdings" pitchFamily="2" charset="2"/>
              <a:buChar char="n"/>
              <a:defRPr/>
            </a:pPr>
            <a:r>
              <a:rPr lang="en-GB" sz="3200" dirty="0">
                <a:effectLst>
                  <a:outerShdw blurRad="38100" dist="38100" dir="2700000" algn="tl">
                    <a:srgbClr val="000000"/>
                  </a:outerShdw>
                </a:effectLst>
              </a:rPr>
              <a:t>Tidal power from wind from passing car</a:t>
            </a:r>
          </a:p>
          <a:p>
            <a:pPr marL="342900" indent="-342900">
              <a:lnSpc>
                <a:spcPct val="80000"/>
              </a:lnSpc>
              <a:spcBef>
                <a:spcPct val="20000"/>
              </a:spcBef>
              <a:buClr>
                <a:schemeClr val="hlink"/>
              </a:buClr>
              <a:buSzPct val="80000"/>
              <a:buFont typeface="Wingdings" pitchFamily="2" charset="2"/>
              <a:buChar char="n"/>
              <a:defRPr/>
            </a:pPr>
            <a:r>
              <a:rPr lang="en-GB" sz="3200" dirty="0">
                <a:effectLst>
                  <a:outerShdw blurRad="38100" dist="38100" dir="2700000" algn="tl">
                    <a:srgbClr val="000000"/>
                  </a:outerShdw>
                </a:effectLst>
              </a:rPr>
              <a:t>Solar energy from paint containing  solar </a:t>
            </a:r>
            <a:r>
              <a:rPr lang="en-GB" sz="3200" dirty="0" err="1">
                <a:effectLst>
                  <a:outerShdw blurRad="38100" dist="38100" dir="2700000" algn="tl">
                    <a:srgbClr val="000000"/>
                  </a:outerShdw>
                </a:effectLst>
              </a:rPr>
              <a:t>nanoparticles</a:t>
            </a:r>
            <a:endParaRPr lang="tr-TR" sz="3200" dirty="0">
              <a:effectLst>
                <a:outerShdw blurRad="38100" dist="38100" dir="2700000" algn="tl">
                  <a:srgbClr val="000000"/>
                </a:outerShdw>
              </a:effectLst>
            </a:endParaRPr>
          </a:p>
          <a:p>
            <a:pPr marL="342900" indent="-342900">
              <a:lnSpc>
                <a:spcPct val="80000"/>
              </a:lnSpc>
              <a:spcBef>
                <a:spcPct val="20000"/>
              </a:spcBef>
              <a:buClr>
                <a:schemeClr val="hlink"/>
              </a:buClr>
              <a:buSzPct val="80000"/>
              <a:buFont typeface="Wingdings" pitchFamily="2" charset="2"/>
              <a:buChar char="n"/>
              <a:defRPr/>
            </a:pPr>
            <a:endParaRPr lang="tr-TR" sz="3200" dirty="0">
              <a:effectLst>
                <a:outerShdw blurRad="38100" dist="38100" dir="2700000" algn="tl">
                  <a:srgbClr val="000000"/>
                </a:outerShdw>
              </a:effectLst>
            </a:endParaRPr>
          </a:p>
          <a:p>
            <a:pPr marL="342900" indent="-342900">
              <a:lnSpc>
                <a:spcPct val="80000"/>
              </a:lnSpc>
              <a:spcBef>
                <a:spcPct val="20000"/>
              </a:spcBef>
              <a:buClr>
                <a:schemeClr val="hlink"/>
              </a:buClr>
              <a:buSzPct val="80000"/>
              <a:buFont typeface="Wingdings" pitchFamily="2" charset="2"/>
              <a:buChar char="n"/>
              <a:defRPr/>
            </a:pPr>
            <a:endParaRPr lang="en-GB" sz="3200" dirty="0">
              <a:effectLst>
                <a:outerShdw blurRad="38100" dist="38100" dir="2700000" algn="tl">
                  <a:srgbClr val="000000"/>
                </a:outerShdw>
              </a:effectLst>
            </a:endParaRPr>
          </a:p>
          <a:p>
            <a:pPr marL="4000500" lvl="8" indent="-342900">
              <a:lnSpc>
                <a:spcPct val="80000"/>
              </a:lnSpc>
              <a:spcBef>
                <a:spcPct val="20000"/>
              </a:spcBef>
              <a:buClr>
                <a:schemeClr val="hlink"/>
              </a:buClr>
              <a:buSzPct val="80000"/>
              <a:buFont typeface="Wingdings" pitchFamily="2" charset="2"/>
              <a:buChar char="n"/>
              <a:defRPr/>
            </a:pPr>
            <a:endParaRPr lang="en-GB" sz="3200" dirty="0">
              <a:effectLst>
                <a:outerShdw blurRad="38100" dist="38100" dir="2700000" algn="tl">
                  <a:srgbClr val="000000"/>
                </a:outerShdw>
              </a:effectLst>
            </a:endParaRPr>
          </a:p>
          <a:p>
            <a:pPr marL="342900" indent="-342900">
              <a:lnSpc>
                <a:spcPct val="80000"/>
              </a:lnSpc>
              <a:spcBef>
                <a:spcPct val="20000"/>
              </a:spcBef>
              <a:buClr>
                <a:schemeClr val="hlink"/>
              </a:buClr>
              <a:buSzPct val="80000"/>
              <a:buFont typeface="Wingdings" pitchFamily="2" charset="2"/>
              <a:buChar char="n"/>
              <a:defRPr/>
            </a:pPr>
            <a:endParaRPr lang="en-GB" sz="3200" dirty="0">
              <a:effectLst>
                <a:outerShdw blurRad="38100" dist="38100" dir="2700000" algn="tl">
                  <a:srgbClr val="000000"/>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GB" b="1" dirty="0"/>
              <a:t>Green Mega City: </a:t>
            </a:r>
            <a:r>
              <a:rPr lang="en-GB" b="1" dirty="0" err="1"/>
              <a:t>Lilypads</a:t>
            </a:r>
            <a:r>
              <a:rPr lang="en-GB" b="1" dirty="0"/>
              <a:t> by Vincent </a:t>
            </a:r>
            <a:r>
              <a:rPr lang="en-GB" b="1" dirty="0" err="1"/>
              <a:t>Callebaut</a:t>
            </a:r>
            <a:endParaRPr lang="tr-TR" dirty="0"/>
          </a:p>
        </p:txBody>
      </p:sp>
      <p:sp>
        <p:nvSpPr>
          <p:cNvPr id="3" name="2 İçerik Yer Tutucusu"/>
          <p:cNvSpPr>
            <a:spLocks noGrp="1"/>
          </p:cNvSpPr>
          <p:nvPr>
            <p:ph idx="1"/>
          </p:nvPr>
        </p:nvSpPr>
        <p:spPr>
          <a:xfrm>
            <a:off x="152400" y="1752600"/>
            <a:ext cx="8991600" cy="4495800"/>
          </a:xfrm>
        </p:spPr>
        <p:txBody>
          <a:bodyPr/>
          <a:lstStyle/>
          <a:p>
            <a:pPr>
              <a:lnSpc>
                <a:spcPct val="80000"/>
              </a:lnSpc>
              <a:defRPr/>
            </a:pPr>
            <a:r>
              <a:rPr lang="en-GB" sz="2800" dirty="0"/>
              <a:t>Solar energy from paint containing  solar </a:t>
            </a:r>
            <a:r>
              <a:rPr lang="en-GB" sz="2800" dirty="0" err="1"/>
              <a:t>nanoparticles</a:t>
            </a:r>
            <a:endParaRPr lang="en-GB" sz="2800" dirty="0"/>
          </a:p>
          <a:p>
            <a:pPr>
              <a:lnSpc>
                <a:spcPct val="80000"/>
              </a:lnSpc>
              <a:defRPr/>
            </a:pPr>
            <a:r>
              <a:rPr lang="en-GB" sz="2800" dirty="0"/>
              <a:t>Clear water from desalination</a:t>
            </a:r>
          </a:p>
          <a:p>
            <a:pPr>
              <a:lnSpc>
                <a:spcPct val="80000"/>
              </a:lnSpc>
              <a:defRPr/>
            </a:pPr>
            <a:r>
              <a:rPr lang="en-GB" sz="2800" dirty="0"/>
              <a:t>Robotic maintenance</a:t>
            </a:r>
          </a:p>
          <a:p>
            <a:pPr>
              <a:lnSpc>
                <a:spcPct val="80000"/>
              </a:lnSpc>
              <a:defRPr/>
            </a:pPr>
            <a:r>
              <a:rPr lang="en-GB" sz="2800" dirty="0"/>
              <a:t>Bubble Houses</a:t>
            </a:r>
          </a:p>
          <a:p>
            <a:pPr>
              <a:lnSpc>
                <a:spcPct val="80000"/>
              </a:lnSpc>
              <a:defRPr/>
            </a:pPr>
            <a:r>
              <a:rPr lang="en-GB" sz="2800" dirty="0"/>
              <a:t>Phase change materials give temperature regulation</a:t>
            </a:r>
          </a:p>
          <a:p>
            <a:pPr>
              <a:lnSpc>
                <a:spcPct val="80000"/>
              </a:lnSpc>
              <a:defRPr/>
            </a:pPr>
            <a:r>
              <a:rPr lang="en-GB" sz="2800" dirty="0"/>
              <a:t>Hydroponic farms</a:t>
            </a:r>
          </a:p>
          <a:p>
            <a:pPr>
              <a:lnSpc>
                <a:spcPct val="80000"/>
              </a:lnSpc>
              <a:defRPr/>
            </a:pPr>
            <a:r>
              <a:rPr lang="en-GB" sz="2800" dirty="0"/>
              <a:t>Plant water from sewage filtered via zebra mussels</a:t>
            </a:r>
          </a:p>
          <a:p>
            <a:pPr>
              <a:lnSpc>
                <a:spcPct val="80000"/>
              </a:lnSpc>
              <a:defRPr/>
            </a:pPr>
            <a:r>
              <a:rPr lang="en-GB" sz="2800" dirty="0"/>
              <a:t>10 storey concrete tower with embedded </a:t>
            </a:r>
            <a:r>
              <a:rPr lang="en-GB" sz="2800" dirty="0" err="1"/>
              <a:t>photovoltaics</a:t>
            </a:r>
            <a:endParaRPr lang="en-GB" sz="2800" dirty="0"/>
          </a:p>
          <a:p>
            <a:pPr>
              <a:lnSpc>
                <a:spcPct val="80000"/>
              </a:lnSpc>
              <a:defRPr/>
            </a:pPr>
            <a:r>
              <a:rPr lang="en-GB" sz="2800" dirty="0"/>
              <a:t>Geothermal wells for heating/cooling</a:t>
            </a:r>
          </a:p>
          <a:p>
            <a:endParaRPr lang="tr-TR" sz="2800" dirty="0"/>
          </a:p>
        </p:txBody>
      </p:sp>
      <p:sp>
        <p:nvSpPr>
          <p:cNvPr id="4" name="Rectangle 4"/>
          <p:cNvSpPr>
            <a:spLocks noChangeArrowheads="1"/>
          </p:cNvSpPr>
          <p:nvPr/>
        </p:nvSpPr>
        <p:spPr bwMode="auto">
          <a:xfrm>
            <a:off x="0" y="6457890"/>
            <a:ext cx="9144000" cy="400110"/>
          </a:xfrm>
          <a:prstGeom prst="rect">
            <a:avLst/>
          </a:prstGeom>
          <a:noFill/>
          <a:ln w="9525">
            <a:noFill/>
            <a:miter lim="800000"/>
            <a:headEnd/>
            <a:tailEnd/>
          </a:ln>
        </p:spPr>
        <p:txBody>
          <a:bodyPr wrap="square">
            <a:spAutoFit/>
          </a:bodyPr>
          <a:lstStyle/>
          <a:p>
            <a:pPr algn="r"/>
            <a:r>
              <a:rPr lang="en-GB" sz="2000" dirty="0">
                <a:latin typeface="Arial" pitchFamily="34" charset="0"/>
              </a:rPr>
              <a:t>http://www.popsci.com/futurecity/plan.html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b="1" dirty="0"/>
              <a:t>Terminology</a:t>
            </a:r>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0" y="1060764"/>
            <a:ext cx="8991600" cy="5797236"/>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304800"/>
            <a:ext cx="8229600" cy="1143000"/>
          </a:xfrm>
        </p:spPr>
        <p:txBody>
          <a:bodyPr/>
          <a:lstStyle/>
          <a:p>
            <a:pPr algn="l"/>
            <a:r>
              <a:rPr lang="en-US" b="1" dirty="0"/>
              <a:t>UV PCO</a:t>
            </a:r>
          </a:p>
        </p:txBody>
      </p:sp>
      <p:pic>
        <p:nvPicPr>
          <p:cNvPr id="5" name="Picture 2" descr="http://www.bioecotech.com/Photo/Product%20-%20Mozztech/photocatalyti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2286000"/>
            <a:ext cx="4191000" cy="41612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8"/>
          <p:cNvSpPr txBox="1"/>
          <p:nvPr/>
        </p:nvSpPr>
        <p:spPr>
          <a:xfrm>
            <a:off x="275357" y="1626794"/>
            <a:ext cx="8726449" cy="1281277"/>
          </a:xfrm>
          <a:prstGeom prst="rect">
            <a:avLst/>
          </a:prstGeom>
          <a:noFill/>
        </p:spPr>
        <p:txBody>
          <a:bodyPr wrap="square" lIns="80165" tIns="40083" rIns="80165" bIns="40083" rtlCol="0">
            <a:spAutoFit/>
          </a:bodyPr>
          <a:lstStyle>
            <a:defPPr>
              <a:defRPr lang="en-US"/>
            </a:defPPr>
            <a:lvl1pPr marL="0" algn="l" defTabSz="492039" rtl="0" eaLnBrk="1" latinLnBrk="0" hangingPunct="1">
              <a:defRPr sz="1900" kern="1200">
                <a:solidFill>
                  <a:schemeClr val="tx1"/>
                </a:solidFill>
                <a:latin typeface="+mn-lt"/>
                <a:ea typeface="+mn-ea"/>
                <a:cs typeface="+mn-cs"/>
              </a:defRPr>
            </a:lvl1pPr>
            <a:lvl2pPr marL="492039" algn="l" defTabSz="492039" rtl="0" eaLnBrk="1" latinLnBrk="0" hangingPunct="1">
              <a:defRPr sz="1900" kern="1200">
                <a:solidFill>
                  <a:schemeClr val="tx1"/>
                </a:solidFill>
                <a:latin typeface="+mn-lt"/>
                <a:ea typeface="+mn-ea"/>
                <a:cs typeface="+mn-cs"/>
              </a:defRPr>
            </a:lvl2pPr>
            <a:lvl3pPr marL="984077" algn="l" defTabSz="492039" rtl="0" eaLnBrk="1" latinLnBrk="0" hangingPunct="1">
              <a:defRPr sz="1900" kern="1200">
                <a:solidFill>
                  <a:schemeClr val="tx1"/>
                </a:solidFill>
                <a:latin typeface="+mn-lt"/>
                <a:ea typeface="+mn-ea"/>
                <a:cs typeface="+mn-cs"/>
              </a:defRPr>
            </a:lvl3pPr>
            <a:lvl4pPr marL="1476116" algn="l" defTabSz="492039" rtl="0" eaLnBrk="1" latinLnBrk="0" hangingPunct="1">
              <a:defRPr sz="1900" kern="1200">
                <a:solidFill>
                  <a:schemeClr val="tx1"/>
                </a:solidFill>
                <a:latin typeface="+mn-lt"/>
                <a:ea typeface="+mn-ea"/>
                <a:cs typeface="+mn-cs"/>
              </a:defRPr>
            </a:lvl4pPr>
            <a:lvl5pPr marL="1968155" algn="l" defTabSz="492039" rtl="0" eaLnBrk="1" latinLnBrk="0" hangingPunct="1">
              <a:defRPr sz="1900" kern="1200">
                <a:solidFill>
                  <a:schemeClr val="tx1"/>
                </a:solidFill>
                <a:latin typeface="+mn-lt"/>
                <a:ea typeface="+mn-ea"/>
                <a:cs typeface="+mn-cs"/>
              </a:defRPr>
            </a:lvl5pPr>
            <a:lvl6pPr marL="2460193" algn="l" defTabSz="492039" rtl="0" eaLnBrk="1" latinLnBrk="0" hangingPunct="1">
              <a:defRPr sz="1900" kern="1200">
                <a:solidFill>
                  <a:schemeClr val="tx1"/>
                </a:solidFill>
                <a:latin typeface="+mn-lt"/>
                <a:ea typeface="+mn-ea"/>
                <a:cs typeface="+mn-cs"/>
              </a:defRPr>
            </a:lvl6pPr>
            <a:lvl7pPr marL="2952232" algn="l" defTabSz="492039" rtl="0" eaLnBrk="1" latinLnBrk="0" hangingPunct="1">
              <a:defRPr sz="1900" kern="1200">
                <a:solidFill>
                  <a:schemeClr val="tx1"/>
                </a:solidFill>
                <a:latin typeface="+mn-lt"/>
                <a:ea typeface="+mn-ea"/>
                <a:cs typeface="+mn-cs"/>
              </a:defRPr>
            </a:lvl7pPr>
            <a:lvl8pPr marL="3444270" algn="l" defTabSz="492039" rtl="0" eaLnBrk="1" latinLnBrk="0" hangingPunct="1">
              <a:defRPr sz="1900" kern="1200">
                <a:solidFill>
                  <a:schemeClr val="tx1"/>
                </a:solidFill>
                <a:latin typeface="+mn-lt"/>
                <a:ea typeface="+mn-ea"/>
                <a:cs typeface="+mn-cs"/>
              </a:defRPr>
            </a:lvl8pPr>
            <a:lvl9pPr marL="3936309" algn="l" defTabSz="492039" rtl="0" eaLnBrk="1" latinLnBrk="0" hangingPunct="1">
              <a:defRPr sz="1900" kern="1200">
                <a:solidFill>
                  <a:schemeClr val="tx1"/>
                </a:solidFill>
                <a:latin typeface="+mn-lt"/>
                <a:ea typeface="+mn-ea"/>
                <a:cs typeface="+mn-cs"/>
              </a:defRPr>
            </a:lvl9pPr>
          </a:lstStyle>
          <a:p>
            <a:pPr>
              <a:spcAft>
                <a:spcPts val="526"/>
              </a:spcAft>
              <a:defRPr/>
            </a:pPr>
            <a:r>
              <a:rPr lang="en-GB" sz="2500" b="1" dirty="0" err="1">
                <a:solidFill>
                  <a:srgbClr val="FFC000"/>
                </a:solidFill>
              </a:rPr>
              <a:t>Photocatalytic</a:t>
            </a:r>
            <a:r>
              <a:rPr lang="en-GB" sz="2500" b="1" dirty="0">
                <a:solidFill>
                  <a:srgbClr val="FFC000"/>
                </a:solidFill>
              </a:rPr>
              <a:t> Oxidation (PCO) or </a:t>
            </a:r>
            <a:r>
              <a:rPr lang="en-GB" sz="2500" b="1" dirty="0" err="1">
                <a:solidFill>
                  <a:srgbClr val="FFC000"/>
                </a:solidFill>
              </a:rPr>
              <a:t>Photocatylisis</a:t>
            </a:r>
            <a:r>
              <a:rPr lang="en-GB" sz="2500" b="1" dirty="0">
                <a:solidFill>
                  <a:srgbClr val="FFC000"/>
                </a:solidFill>
              </a:rPr>
              <a:t> is the opposite </a:t>
            </a:r>
            <a:br>
              <a:rPr lang="en-GB" sz="2500" b="1" dirty="0">
                <a:solidFill>
                  <a:srgbClr val="FFC000"/>
                </a:solidFill>
              </a:rPr>
            </a:br>
            <a:r>
              <a:rPr lang="en-GB" sz="2500" b="1" dirty="0">
                <a:solidFill>
                  <a:srgbClr val="FFC000"/>
                </a:solidFill>
              </a:rPr>
              <a:t>of photosynthesis.</a:t>
            </a:r>
          </a:p>
        </p:txBody>
      </p:sp>
      <p:sp>
        <p:nvSpPr>
          <p:cNvPr id="8" name="Rectangle 12"/>
          <p:cNvSpPr/>
          <p:nvPr/>
        </p:nvSpPr>
        <p:spPr>
          <a:xfrm>
            <a:off x="228600" y="3124200"/>
            <a:ext cx="4281463" cy="2450828"/>
          </a:xfrm>
          <a:prstGeom prst="rect">
            <a:avLst/>
          </a:prstGeom>
        </p:spPr>
        <p:txBody>
          <a:bodyPr wrap="square" lIns="80165" tIns="40083" rIns="80165" bIns="40083">
            <a:spAutoFit/>
          </a:bodyPr>
          <a:lstStyle/>
          <a:p>
            <a:pPr>
              <a:spcAft>
                <a:spcPts val="1052"/>
              </a:spcAft>
              <a:defRPr/>
            </a:pPr>
            <a:r>
              <a:rPr lang="en-GB" sz="1800" dirty="0"/>
              <a:t>PCO is a natural process  whereby Ultra Violet light energy reacts with the mineral Titanium Dioxide (TiO2),  triggering a chemical process that safely and instantly oxidizes or breaks up organic matter at a molecular level. </a:t>
            </a:r>
          </a:p>
          <a:p>
            <a:pPr>
              <a:spcAft>
                <a:spcPts val="1052"/>
              </a:spcAft>
              <a:defRPr/>
            </a:pPr>
            <a:r>
              <a:rPr lang="en-GB" sz="1800" dirty="0"/>
              <a:t>As a catalyst, TiO2 continues to work and is not consumed in the process.</a:t>
            </a:r>
          </a:p>
        </p:txBody>
      </p:sp>
      <p:sp>
        <p:nvSpPr>
          <p:cNvPr id="9" name="8 Metin kutusu"/>
          <p:cNvSpPr txBox="1"/>
          <p:nvPr/>
        </p:nvSpPr>
        <p:spPr>
          <a:xfrm>
            <a:off x="7178077" y="6477000"/>
            <a:ext cx="1965923" cy="369332"/>
          </a:xfrm>
          <a:prstGeom prst="rect">
            <a:avLst/>
          </a:prstGeom>
          <a:noFill/>
        </p:spPr>
        <p:txBody>
          <a:bodyPr wrap="none" rtlCol="0">
            <a:spAutoFit/>
          </a:bodyPr>
          <a:lstStyle/>
          <a:p>
            <a:r>
              <a:rPr lang="tr-TR" dirty="0"/>
              <a:t>www.</a:t>
            </a:r>
            <a:r>
              <a:rPr lang="tr-TR" dirty="0" err="1"/>
              <a:t>pureti</a:t>
            </a:r>
            <a:r>
              <a:rPr lang="tr-TR" dirty="0"/>
              <a:t>.</a:t>
            </a:r>
            <a:r>
              <a:rPr lang="tr-TR" dirty="0" err="1"/>
              <a:t>co</a:t>
            </a:r>
            <a:r>
              <a:rPr lang="tr-TR" dirty="0"/>
              <a:t>.</a:t>
            </a:r>
            <a:r>
              <a:rPr lang="tr-TR" dirty="0" err="1"/>
              <a:t>uk</a:t>
            </a:r>
            <a:endParaRPr lang="tr-TR" dirty="0"/>
          </a:p>
        </p:txBody>
      </p:sp>
    </p:spTree>
    <p:extLst>
      <p:ext uri="{BB962C8B-B14F-4D97-AF65-F5344CB8AC3E}">
        <p14:creationId xmlns:p14="http://schemas.microsoft.com/office/powerpoint/2010/main" val="2531642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28600" y="1752600"/>
            <a:ext cx="2971800" cy="3507528"/>
          </a:xfrm>
          <a:prstGeom prst="rect">
            <a:avLst/>
          </a:prstGeom>
          <a:noFill/>
        </p:spPr>
        <p:txBody>
          <a:bodyPr wrap="square" lIns="80165" tIns="40083" rIns="80165" bIns="40083" rtlCol="0">
            <a:spAutoFit/>
          </a:bodyPr>
          <a:lstStyle/>
          <a:p>
            <a:pPr>
              <a:spcAft>
                <a:spcPts val="526"/>
              </a:spcAft>
            </a:pPr>
            <a:r>
              <a:rPr lang="en-GB" sz="1800" b="1" dirty="0"/>
              <a:t>PURETi</a:t>
            </a:r>
            <a:r>
              <a:rPr lang="en-GB" sz="1600" b="1" dirty="0"/>
              <a:t> </a:t>
            </a:r>
            <a:r>
              <a:rPr lang="en-GB" sz="1600" dirty="0"/>
              <a:t>treated surfaces work with nature to purify air quality including:</a:t>
            </a:r>
          </a:p>
          <a:p>
            <a:pPr>
              <a:spcAft>
                <a:spcPts val="526"/>
              </a:spcAft>
            </a:pPr>
            <a:r>
              <a:rPr lang="en-GB" sz="1800" b="1" dirty="0"/>
              <a:t>Volatile Organic Compounds (VOCs) </a:t>
            </a:r>
            <a:endParaRPr lang="en-GB" sz="1800" dirty="0"/>
          </a:p>
          <a:p>
            <a:pPr>
              <a:spcAft>
                <a:spcPts val="526"/>
              </a:spcAft>
            </a:pPr>
            <a:r>
              <a:rPr lang="en-GB" sz="1800" b="1" dirty="0"/>
              <a:t>Smog</a:t>
            </a:r>
            <a:r>
              <a:rPr lang="en-GB" sz="1600" dirty="0"/>
              <a:t> incorporating </a:t>
            </a:r>
            <a:r>
              <a:rPr lang="en-GB" sz="1600" dirty="0" err="1"/>
              <a:t>NOx</a:t>
            </a:r>
            <a:r>
              <a:rPr lang="en-GB" sz="1600" dirty="0"/>
              <a:t> and organic Particulate Matter.</a:t>
            </a:r>
          </a:p>
          <a:p>
            <a:pPr>
              <a:spcAft>
                <a:spcPts val="526"/>
              </a:spcAft>
            </a:pPr>
            <a:r>
              <a:rPr lang="en-GB" sz="1800" b="1" dirty="0"/>
              <a:t>Odours</a:t>
            </a:r>
            <a:r>
              <a:rPr lang="en-GB" sz="1600" dirty="0"/>
              <a:t> from methane – such as tobacco smoke, human and agricultural waste.</a:t>
            </a:r>
          </a:p>
          <a:p>
            <a:pPr>
              <a:spcAft>
                <a:spcPts val="526"/>
              </a:spcAft>
            </a:pPr>
            <a:r>
              <a:rPr lang="en-GB" sz="1800" b="1" dirty="0"/>
              <a:t>Methane / Formaldehyde </a:t>
            </a:r>
          </a:p>
        </p:txBody>
      </p:sp>
      <p:pic>
        <p:nvPicPr>
          <p:cNvPr id="5" name="Picture 3" descr="City.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7012" y="990600"/>
            <a:ext cx="5866988" cy="5867400"/>
          </a:xfrm>
          <a:prstGeom prst="rect">
            <a:avLst/>
          </a:prstGeom>
        </p:spPr>
      </p:pic>
      <p:sp>
        <p:nvSpPr>
          <p:cNvPr id="8" name="Rectangle 5"/>
          <p:cNvSpPr/>
          <p:nvPr/>
        </p:nvSpPr>
        <p:spPr>
          <a:xfrm>
            <a:off x="6210505" y="1295400"/>
            <a:ext cx="2933495" cy="1622396"/>
          </a:xfrm>
          <a:prstGeom prst="rect">
            <a:avLst/>
          </a:prstGeom>
          <a:solidFill>
            <a:srgbClr val="FFFFFF">
              <a:alpha val="95000"/>
            </a:srgbClr>
          </a:solidFill>
        </p:spPr>
        <p:txBody>
          <a:bodyPr wrap="square" lIns="80165" tIns="40083" rIns="80165" bIns="40083" rtlCol="0">
            <a:spAutoFit/>
          </a:bodyPr>
          <a:lstStyle/>
          <a:p>
            <a:pPr>
              <a:spcAft>
                <a:spcPts val="526"/>
              </a:spcAft>
            </a:pPr>
            <a:r>
              <a:rPr lang="en-GB" sz="1600" b="1" dirty="0">
                <a:solidFill>
                  <a:schemeClr val="bg1"/>
                </a:solidFill>
              </a:rPr>
              <a:t>Indoors </a:t>
            </a:r>
            <a:r>
              <a:rPr lang="en-GB" sz="1600" dirty="0">
                <a:solidFill>
                  <a:schemeClr val="bg1"/>
                </a:solidFill>
              </a:rPr>
              <a:t>on windows and lighting </a:t>
            </a:r>
          </a:p>
          <a:p>
            <a:r>
              <a:rPr lang="en-GB" sz="1600" b="1" dirty="0">
                <a:solidFill>
                  <a:schemeClr val="bg1"/>
                </a:solidFill>
              </a:rPr>
              <a:t>Outdoors </a:t>
            </a:r>
            <a:r>
              <a:rPr lang="en-GB" sz="1600" dirty="0">
                <a:solidFill>
                  <a:schemeClr val="bg1"/>
                </a:solidFill>
              </a:rPr>
              <a:t>on building exteriors, </a:t>
            </a:r>
          </a:p>
          <a:p>
            <a:r>
              <a:rPr lang="en-GB" sz="1600" dirty="0">
                <a:solidFill>
                  <a:schemeClr val="bg1"/>
                </a:solidFill>
              </a:rPr>
              <a:t>hardscapes, asphalt and concrete</a:t>
            </a:r>
            <a:r>
              <a:rPr lang="en-GB" sz="1600" b="1" dirty="0">
                <a:solidFill>
                  <a:schemeClr val="bg1"/>
                </a:solidFill>
              </a:rPr>
              <a:t>. </a:t>
            </a:r>
          </a:p>
        </p:txBody>
      </p:sp>
      <p:sp>
        <p:nvSpPr>
          <p:cNvPr id="10" name="1 Başlık"/>
          <p:cNvSpPr>
            <a:spLocks noGrp="1"/>
          </p:cNvSpPr>
          <p:nvPr>
            <p:ph type="title"/>
          </p:nvPr>
        </p:nvSpPr>
        <p:spPr>
          <a:xfrm>
            <a:off x="457200" y="0"/>
            <a:ext cx="8229600" cy="1143000"/>
          </a:xfrm>
        </p:spPr>
        <p:txBody>
          <a:bodyPr/>
          <a:lstStyle/>
          <a:p>
            <a:r>
              <a:rPr lang="tr-TR" b="1" dirty="0" err="1"/>
              <a:t>Improving</a:t>
            </a:r>
            <a:r>
              <a:rPr lang="tr-TR" b="1" dirty="0"/>
              <a:t> </a:t>
            </a:r>
            <a:r>
              <a:rPr lang="tr-TR" b="1" dirty="0" err="1"/>
              <a:t>Air</a:t>
            </a:r>
            <a:r>
              <a:rPr lang="tr-TR" b="1" dirty="0"/>
              <a:t> </a:t>
            </a:r>
            <a:r>
              <a:rPr lang="tr-TR" b="1" dirty="0" err="1"/>
              <a:t>Quality</a:t>
            </a:r>
            <a:endParaRPr lang="tr-TR" b="1" dirty="0"/>
          </a:p>
        </p:txBody>
      </p:sp>
      <p:sp>
        <p:nvSpPr>
          <p:cNvPr id="11" name="10 Metin kutusu"/>
          <p:cNvSpPr txBox="1"/>
          <p:nvPr/>
        </p:nvSpPr>
        <p:spPr>
          <a:xfrm>
            <a:off x="7178077" y="6477000"/>
            <a:ext cx="1965923" cy="369332"/>
          </a:xfrm>
          <a:prstGeom prst="rect">
            <a:avLst/>
          </a:prstGeom>
          <a:noFill/>
        </p:spPr>
        <p:txBody>
          <a:bodyPr wrap="none" rtlCol="0">
            <a:spAutoFit/>
          </a:bodyPr>
          <a:lstStyle/>
          <a:p>
            <a:r>
              <a:rPr lang="tr-TR" dirty="0">
                <a:solidFill>
                  <a:srgbClr val="C00000"/>
                </a:solidFill>
              </a:rPr>
              <a:t>www.</a:t>
            </a:r>
            <a:r>
              <a:rPr lang="tr-TR" dirty="0" err="1">
                <a:solidFill>
                  <a:srgbClr val="C00000"/>
                </a:solidFill>
              </a:rPr>
              <a:t>pureti</a:t>
            </a:r>
            <a:r>
              <a:rPr lang="tr-TR" dirty="0">
                <a:solidFill>
                  <a:srgbClr val="C00000"/>
                </a:solidFill>
              </a:rPr>
              <a:t>.</a:t>
            </a:r>
            <a:r>
              <a:rPr lang="tr-TR" dirty="0" err="1">
                <a:solidFill>
                  <a:srgbClr val="C00000"/>
                </a:solidFill>
              </a:rPr>
              <a:t>co</a:t>
            </a:r>
            <a:r>
              <a:rPr lang="tr-TR" dirty="0">
                <a:solidFill>
                  <a:srgbClr val="C00000"/>
                </a:solidFill>
              </a:rPr>
              <a:t>.</a:t>
            </a:r>
            <a:r>
              <a:rPr lang="tr-TR" dirty="0" err="1">
                <a:solidFill>
                  <a:srgbClr val="C00000"/>
                </a:solidFill>
              </a:rPr>
              <a:t>uk</a:t>
            </a:r>
            <a:endParaRPr lang="tr-TR" dirty="0">
              <a:solidFill>
                <a:srgbClr val="C00000"/>
              </a:solidFill>
            </a:endParaRPr>
          </a:p>
        </p:txBody>
      </p:sp>
    </p:spTree>
    <p:extLst>
      <p:ext uri="{BB962C8B-B14F-4D97-AF65-F5344CB8AC3E}">
        <p14:creationId xmlns:p14="http://schemas.microsoft.com/office/powerpoint/2010/main" val="28392123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GB" b="1" dirty="0"/>
              <a:t>Phase Change Materials</a:t>
            </a:r>
            <a:endParaRPr lang="tr-TR" b="1" dirty="0"/>
          </a:p>
        </p:txBody>
      </p:sp>
      <p:sp>
        <p:nvSpPr>
          <p:cNvPr id="3" name="2 İçerik Yer Tutucusu"/>
          <p:cNvSpPr>
            <a:spLocks noGrp="1"/>
          </p:cNvSpPr>
          <p:nvPr>
            <p:ph idx="1"/>
          </p:nvPr>
        </p:nvSpPr>
        <p:spPr/>
        <p:txBody>
          <a:bodyPr/>
          <a:lstStyle/>
          <a:p>
            <a:pPr>
              <a:buNone/>
            </a:pPr>
            <a:r>
              <a:rPr lang="tr-TR" sz="2400" i="1" dirty="0"/>
              <a:t>	</a:t>
            </a:r>
            <a:r>
              <a:rPr lang="en-GB" sz="2400" dirty="0"/>
              <a:t>The RACUS® ceiling tile incorporates a bio-based phase change material which captures and stores excess heat gains from within the building which reduces the need for air conditioning. </a:t>
            </a:r>
          </a:p>
          <a:p>
            <a:endParaRPr lang="en-GB" sz="2400" dirty="0"/>
          </a:p>
          <a:p>
            <a:pPr>
              <a:buNone/>
            </a:pPr>
            <a:r>
              <a:rPr lang="tr-TR" sz="2400" dirty="0"/>
              <a:t>	</a:t>
            </a:r>
            <a:r>
              <a:rPr lang="en-GB" sz="2400" dirty="0"/>
              <a:t>The phase change material is a composition of vegetable oils and fatty acids which are microencapsulated within an acrylic polymer shell that are embedded within the ceiling tile.“</a:t>
            </a:r>
          </a:p>
          <a:p>
            <a:endParaRPr lang="en-GB" sz="2400" i="1" dirty="0"/>
          </a:p>
          <a:p>
            <a:pPr>
              <a:buNone/>
            </a:pPr>
            <a:r>
              <a:rPr lang="tr-TR" sz="2400" i="1" dirty="0"/>
              <a:t>   </a:t>
            </a:r>
            <a:r>
              <a:rPr lang="en-GB" sz="2400" i="1" dirty="0"/>
              <a:t>"RACUS</a:t>
            </a:r>
            <a:r>
              <a:rPr lang="en-GB" sz="2400" dirty="0"/>
              <a:t>®</a:t>
            </a:r>
            <a:r>
              <a:rPr lang="en-GB" sz="2400" i="1" dirty="0"/>
              <a:t> stands for Reducing Air Conditioning Units and Systems. </a:t>
            </a:r>
            <a:endParaRPr lang="en-GB" sz="2400" dirty="0"/>
          </a:p>
          <a:p>
            <a:pPr>
              <a:buNone/>
            </a:pPr>
            <a:endParaRPr lang="tr-TR" sz="2400" dirty="0"/>
          </a:p>
        </p:txBody>
      </p:sp>
    </p:spTree>
    <p:extLst>
      <p:ext uri="{BB962C8B-B14F-4D97-AF65-F5344CB8AC3E}">
        <p14:creationId xmlns:p14="http://schemas.microsoft.com/office/powerpoint/2010/main" val="2345922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7040" y="360512"/>
            <a:ext cx="9361040" cy="6497488"/>
          </a:xfrm>
          <a:prstGeom prst="rect">
            <a:avLst/>
          </a:prstGeom>
          <a:ln w="25400">
            <a:noFill/>
          </a:ln>
          <a:effectLst>
            <a:softEdge rad="368300"/>
          </a:effectLst>
        </p:spPr>
      </p:pic>
      <p:sp>
        <p:nvSpPr>
          <p:cNvPr id="5" name="TextBox 45"/>
          <p:cNvSpPr txBox="1"/>
          <p:nvPr/>
        </p:nvSpPr>
        <p:spPr>
          <a:xfrm>
            <a:off x="181803" y="256292"/>
            <a:ext cx="6478429" cy="1077218"/>
          </a:xfrm>
          <a:prstGeom prst="rect">
            <a:avLst/>
          </a:prstGeom>
          <a:noFill/>
        </p:spPr>
        <p:txBody>
          <a:bodyPr wrap="square" rtlCol="0">
            <a:spAutoFit/>
          </a:bodyPr>
          <a:lstStyle/>
          <a:p>
            <a:r>
              <a:rPr lang="en-GB" sz="3200" b="1" dirty="0">
                <a:solidFill>
                  <a:schemeClr val="tx2"/>
                </a:solidFill>
              </a:rPr>
              <a:t>Microencapsulated Bio-based PCM</a:t>
            </a:r>
          </a:p>
        </p:txBody>
      </p:sp>
      <p:grpSp>
        <p:nvGrpSpPr>
          <p:cNvPr id="7" name="Group 30"/>
          <p:cNvGrpSpPr/>
          <p:nvPr/>
        </p:nvGrpSpPr>
        <p:grpSpPr>
          <a:xfrm>
            <a:off x="4860033" y="2180548"/>
            <a:ext cx="4283968" cy="4677452"/>
            <a:chOff x="0" y="20674"/>
            <a:chExt cx="2861738" cy="2993559"/>
          </a:xfrm>
          <a:effectLst>
            <a:outerShdw blurRad="76200" dir="13500000" sy="23000" kx="1200000" algn="br" rotWithShape="0">
              <a:prstClr val="black">
                <a:alpha val="20000"/>
              </a:prstClr>
            </a:outerShdw>
          </a:effectLst>
        </p:grpSpPr>
        <p:sp>
          <p:nvSpPr>
            <p:cNvPr id="8" name="Oval 31"/>
            <p:cNvSpPr/>
            <p:nvPr/>
          </p:nvSpPr>
          <p:spPr>
            <a:xfrm>
              <a:off x="0" y="414670"/>
              <a:ext cx="2402958" cy="2402958"/>
            </a:xfrm>
            <a:prstGeom prst="ellipse">
              <a:avLst/>
            </a:prstGeom>
            <a:gradFill flip="none" rotWithShape="1">
              <a:gsLst>
                <a:gs pos="17000">
                  <a:schemeClr val="accent6">
                    <a:lumMod val="75000"/>
                  </a:schemeClr>
                </a:gs>
                <a:gs pos="69000">
                  <a:schemeClr val="accent6">
                    <a:lumMod val="60000"/>
                    <a:lumOff val="40000"/>
                  </a:schemeClr>
                </a:gs>
                <a:gs pos="82000">
                  <a:sysClr val="window" lastClr="FFFFFF">
                    <a:lumMod val="85000"/>
                  </a:sysClr>
                </a:gs>
              </a:gsLst>
              <a:lin ang="2700000" scaled="1"/>
              <a:tileRect/>
            </a:gradFill>
            <a:ln w="25400" cap="flat" cmpd="sng" algn="ctr">
              <a:noFill/>
              <a:prstDash val="solid"/>
            </a:ln>
            <a:effectLst>
              <a:innerShdw blurRad="469900" dist="50800" dir="8100000">
                <a:prstClr val="black">
                  <a:alpha val="34000"/>
                </a:prstClr>
              </a:inn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C00000"/>
                </a:solidFill>
              </a:endParaRPr>
            </a:p>
          </p:txBody>
        </p:sp>
        <p:grpSp>
          <p:nvGrpSpPr>
            <p:cNvPr id="9" name="Group 32"/>
            <p:cNvGrpSpPr/>
            <p:nvPr/>
          </p:nvGrpSpPr>
          <p:grpSpPr>
            <a:xfrm>
              <a:off x="499730" y="627321"/>
              <a:ext cx="1703070" cy="2144395"/>
              <a:chOff x="0" y="0"/>
              <a:chExt cx="1703460" cy="2072888"/>
            </a:xfrm>
          </p:grpSpPr>
          <p:sp>
            <p:nvSpPr>
              <p:cNvPr id="15" name="Arc 56"/>
              <p:cNvSpPr/>
              <p:nvPr/>
            </p:nvSpPr>
            <p:spPr>
              <a:xfrm rot="7027363" flipV="1">
                <a:off x="-211295" y="604699"/>
                <a:ext cx="2062480" cy="855345"/>
              </a:xfrm>
              <a:prstGeom prst="arc">
                <a:avLst>
                  <a:gd name="adj1" fmla="val 10587282"/>
                  <a:gd name="adj2" fmla="val 0"/>
                </a:avLst>
              </a:prstGeom>
              <a:noFill/>
              <a:ln w="381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C00000"/>
                  </a:solidFill>
                </a:endParaRPr>
              </a:p>
            </p:txBody>
          </p:sp>
          <p:sp>
            <p:nvSpPr>
              <p:cNvPr id="16" name="Arc 57"/>
              <p:cNvSpPr/>
              <p:nvPr/>
            </p:nvSpPr>
            <p:spPr>
              <a:xfrm rot="17720449" flipV="1">
                <a:off x="-184714" y="184714"/>
                <a:ext cx="2072888" cy="1703460"/>
              </a:xfrm>
              <a:prstGeom prst="arc">
                <a:avLst>
                  <a:gd name="adj1" fmla="val 10587282"/>
                  <a:gd name="adj2" fmla="val 0"/>
                </a:avLst>
              </a:prstGeom>
              <a:noFill/>
              <a:ln w="381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C00000"/>
                  </a:solidFill>
                </a:endParaRPr>
              </a:p>
            </p:txBody>
          </p:sp>
        </p:grpSp>
        <p:grpSp>
          <p:nvGrpSpPr>
            <p:cNvPr id="10" name="Group 34"/>
            <p:cNvGrpSpPr/>
            <p:nvPr/>
          </p:nvGrpSpPr>
          <p:grpSpPr>
            <a:xfrm>
              <a:off x="99606" y="20674"/>
              <a:ext cx="2762132" cy="2993559"/>
              <a:chOff x="-1289606" y="20166"/>
              <a:chExt cx="2714474" cy="2919953"/>
            </a:xfrm>
          </p:grpSpPr>
          <p:pic>
            <p:nvPicPr>
              <p:cNvPr id="11" name="Picture 39"/>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40625" b="74219" l="44766" r="60078">
                            <a14:foregroundMark x1="54297" y1="49740" x2="54297" y2="49740"/>
                            <a14:foregroundMark x1="55391" y1="49089" x2="51875" y2="52474"/>
                            <a14:foregroundMark x1="48047" y1="64714" x2="48281" y2="69141"/>
                            <a14:foregroundMark x1="51016" y1="72135" x2="50625" y2="71875"/>
                            <a14:foregroundMark x1="55313" y1="69922" x2="53984" y2="71484"/>
                            <a14:foregroundMark x1="58125" y1="52474" x2="58828" y2="57031"/>
                            <a14:foregroundMark x1="48203" y1="70313" x2="48047" y2="69661"/>
                            <a14:foregroundMark x1="47891" y1="65104" x2="47734" y2="67969"/>
                            <a14:foregroundMark x1="51563" y1="52214" x2="50078" y2="55859"/>
                            <a14:foregroundMark x1="50000" y1="56120" x2="48672" y2="60156"/>
                            <a14:foregroundMark x1="48672" y1="60156" x2="48125" y2="63021"/>
                            <a14:foregroundMark x1="47969" y1="63932" x2="47813" y2="65755"/>
                            <a14:foregroundMark x1="58438" y1="63281" x2="57813" y2="65625"/>
                            <a14:backgroundMark x1="57109" y1="50130" x2="58828" y2="53255"/>
                            <a14:backgroundMark x1="56484" y1="49219" x2="55391" y2="48177"/>
                            <a14:backgroundMark x1="50781" y1="53516" x2="48203" y2="60807"/>
                            <a14:backgroundMark x1="47813" y1="63932" x2="47344" y2="69401"/>
                            <a14:backgroundMark x1="47656" y1="68620" x2="47734" y2="69792"/>
                            <a14:backgroundMark x1="58984" y1="56120" x2="59297" y2="62240"/>
                            <a14:backgroundMark x1="48281" y1="61068" x2="47813" y2="63802"/>
                            <a14:backgroundMark x1="58828" y1="61979" x2="57031" y2="70964"/>
                          </a14:backgroundRemoval>
                        </a14:imgEffect>
                      </a14:imgLayer>
                    </a14:imgProps>
                  </a:ext>
                  <a:ext uri="{28A0092B-C50C-407E-A947-70E740481C1C}">
                    <a14:useLocalDpi xmlns:a14="http://schemas.microsoft.com/office/drawing/2010/main"/>
                  </a:ext>
                </a:extLst>
              </a:blip>
              <a:srcRect/>
              <a:stretch/>
            </p:blipFill>
            <p:spPr bwMode="auto">
              <a:xfrm>
                <a:off x="-1289606" y="20166"/>
                <a:ext cx="2714474" cy="2919953"/>
              </a:xfrm>
              <a:prstGeom prst="rect">
                <a:avLst/>
              </a:prstGeom>
              <a:ln>
                <a:noFill/>
              </a:ln>
              <a:extLst>
                <a:ext uri="{53640926-AAD7-44D8-BBD7-CCE9431645EC}">
                  <a14:shadowObscured xmlns:a14="http://schemas.microsoft.com/office/drawing/2010/main"/>
                </a:ext>
              </a:extLst>
            </p:spPr>
          </p:pic>
          <p:grpSp>
            <p:nvGrpSpPr>
              <p:cNvPr id="12" name="Group 40"/>
              <p:cNvGrpSpPr/>
              <p:nvPr/>
            </p:nvGrpSpPr>
            <p:grpSpPr>
              <a:xfrm>
                <a:off x="-939344" y="624582"/>
                <a:ext cx="1777674" cy="2075001"/>
                <a:chOff x="-1300851" y="18526"/>
                <a:chExt cx="1777674" cy="2075001"/>
              </a:xfrm>
            </p:grpSpPr>
            <p:sp>
              <p:nvSpPr>
                <p:cNvPr id="13" name="Arc 54"/>
                <p:cNvSpPr/>
                <p:nvPr/>
              </p:nvSpPr>
              <p:spPr>
                <a:xfrm rot="7027363" flipV="1">
                  <a:off x="-1460557" y="622093"/>
                  <a:ext cx="2062480" cy="855345"/>
                </a:xfrm>
                <a:prstGeom prst="arc">
                  <a:avLst>
                    <a:gd name="adj1" fmla="val 10587282"/>
                    <a:gd name="adj2" fmla="val 0"/>
                  </a:avLst>
                </a:prstGeom>
                <a:noFill/>
                <a:ln w="9525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C00000"/>
                    </a:solidFill>
                  </a:endParaRPr>
                </a:p>
              </p:txBody>
            </p:sp>
            <p:sp>
              <p:nvSpPr>
                <p:cNvPr id="14" name="Arc 55"/>
                <p:cNvSpPr/>
                <p:nvPr/>
              </p:nvSpPr>
              <p:spPr>
                <a:xfrm rot="17720449" flipV="1">
                  <a:off x="-1438122" y="178583"/>
                  <a:ext cx="2052215" cy="1777674"/>
                </a:xfrm>
                <a:prstGeom prst="arc">
                  <a:avLst>
                    <a:gd name="adj1" fmla="val 10587282"/>
                    <a:gd name="adj2" fmla="val 0"/>
                  </a:avLst>
                </a:prstGeom>
                <a:noFill/>
                <a:ln w="9525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C00000"/>
                    </a:solidFill>
                  </a:endParaRPr>
                </a:p>
              </p:txBody>
            </p:sp>
          </p:grpSp>
        </p:grpSp>
      </p:grpSp>
      <p:grpSp>
        <p:nvGrpSpPr>
          <p:cNvPr id="18" name="Group 48"/>
          <p:cNvGrpSpPr/>
          <p:nvPr/>
        </p:nvGrpSpPr>
        <p:grpSpPr>
          <a:xfrm>
            <a:off x="899592" y="3068960"/>
            <a:ext cx="5904656" cy="2929272"/>
            <a:chOff x="782753" y="3307217"/>
            <a:chExt cx="6093503" cy="1780178"/>
          </a:xfrm>
        </p:grpSpPr>
        <p:sp>
          <p:nvSpPr>
            <p:cNvPr id="19" name="TextBox 49"/>
            <p:cNvSpPr txBox="1"/>
            <p:nvPr/>
          </p:nvSpPr>
          <p:spPr>
            <a:xfrm>
              <a:off x="1148920" y="4357931"/>
              <a:ext cx="3063040" cy="729464"/>
            </a:xfrm>
            <a:prstGeom prst="rect">
              <a:avLst/>
            </a:prstGeom>
            <a:noFill/>
          </p:spPr>
          <p:txBody>
            <a:bodyPr wrap="square" rtlCol="0">
              <a:spAutoFit/>
            </a:bodyPr>
            <a:lstStyle/>
            <a:p>
              <a:pPr algn="ctr"/>
              <a:r>
                <a:rPr lang="en-GB" sz="2400" b="1" dirty="0">
                  <a:solidFill>
                    <a:schemeClr val="accent5">
                      <a:lumMod val="10000"/>
                    </a:schemeClr>
                  </a:solidFill>
                </a:rPr>
                <a:t>VEGETABLE OIL &amp; FATTY ACID PCM CORE</a:t>
              </a:r>
            </a:p>
          </p:txBody>
        </p:sp>
        <p:grpSp>
          <p:nvGrpSpPr>
            <p:cNvPr id="20" name="Group 50"/>
            <p:cNvGrpSpPr/>
            <p:nvPr/>
          </p:nvGrpSpPr>
          <p:grpSpPr>
            <a:xfrm>
              <a:off x="782753" y="3307217"/>
              <a:ext cx="4947127" cy="505014"/>
              <a:chOff x="782753" y="3307217"/>
              <a:chExt cx="4947127" cy="505014"/>
            </a:xfrm>
          </p:grpSpPr>
          <p:sp>
            <p:nvSpPr>
              <p:cNvPr id="22" name="TextBox 52"/>
              <p:cNvSpPr txBox="1"/>
              <p:nvPr/>
            </p:nvSpPr>
            <p:spPr>
              <a:xfrm>
                <a:off x="782753" y="3307217"/>
                <a:ext cx="4012795" cy="505014"/>
              </a:xfrm>
              <a:prstGeom prst="rect">
                <a:avLst/>
              </a:prstGeom>
              <a:noFill/>
            </p:spPr>
            <p:txBody>
              <a:bodyPr wrap="square" rtlCol="0">
                <a:spAutoFit/>
              </a:bodyPr>
              <a:lstStyle/>
              <a:p>
                <a:r>
                  <a:rPr lang="en-GB" sz="2400" b="1" dirty="0">
                    <a:solidFill>
                      <a:schemeClr val="accent5">
                        <a:lumMod val="10000"/>
                      </a:schemeClr>
                    </a:solidFill>
                  </a:rPr>
                  <a:t>ACRYLIC POLYMER SHELL</a:t>
                </a:r>
              </a:p>
            </p:txBody>
          </p:sp>
          <p:cxnSp>
            <p:nvCxnSpPr>
              <p:cNvPr id="23" name="Straight Arrow Connector 53"/>
              <p:cNvCxnSpPr>
                <a:stCxn id="22" idx="3"/>
              </p:cNvCxnSpPr>
              <p:nvPr/>
            </p:nvCxnSpPr>
            <p:spPr>
              <a:xfrm flipV="1">
                <a:off x="4795548" y="3538051"/>
                <a:ext cx="934332" cy="21674"/>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51"/>
            <p:cNvCxnSpPr/>
            <p:nvPr/>
          </p:nvCxnSpPr>
          <p:spPr>
            <a:xfrm>
              <a:off x="4164513" y="4761102"/>
              <a:ext cx="2711743" cy="1232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050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95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9500"/>
                                  </p:stCondLst>
                                  <p:childTnLst>
                                    <p:set>
                                      <p:cBhvr>
                                        <p:cTn id="8" dur="1" fill="hold">
                                          <p:stCondLst>
                                            <p:cond delay="0"/>
                                          </p:stCondLst>
                                        </p:cTn>
                                        <p:tgtEl>
                                          <p:spTgt spid="5"/>
                                        </p:tgtEl>
                                        <p:attrNameLst>
                                          <p:attrName>style.visibility</p:attrName>
                                        </p:attrNameLst>
                                      </p:cBhvr>
                                      <p:to>
                                        <p:strVal val="visible"/>
                                      </p:to>
                                    </p:set>
                                  </p:childTnLst>
                                </p:cTn>
                              </p:par>
                              <p:par>
                                <p:cTn id="9" presetID="10" presetClass="entr" presetSubtype="0" fill="hold" nodeType="withEffect">
                                  <p:stCondLst>
                                    <p:cond delay="9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0"/>
                            </p:stCondLst>
                            <p:childTnLst>
                              <p:par>
                                <p:cTn id="13" presetID="1"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rapezoid 44"/>
          <p:cNvSpPr/>
          <p:nvPr/>
        </p:nvSpPr>
        <p:spPr>
          <a:xfrm rot="5400000">
            <a:off x="2620460" y="426650"/>
            <a:ext cx="3888434" cy="5343246"/>
          </a:xfrm>
          <a:prstGeom prst="trapezoid">
            <a:avLst/>
          </a:prstGeom>
          <a:solidFill>
            <a:schemeClr val="accent1">
              <a:lumMod val="20000"/>
              <a:lumOff val="80000"/>
            </a:schemeClr>
          </a:solidFill>
          <a:ln w="1047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6"/>
          <p:cNvGrpSpPr/>
          <p:nvPr/>
        </p:nvGrpSpPr>
        <p:grpSpPr>
          <a:xfrm>
            <a:off x="1461452" y="1048530"/>
            <a:ext cx="6206892" cy="4570928"/>
            <a:chOff x="0" y="0"/>
            <a:chExt cx="6221198" cy="4742121"/>
          </a:xfrm>
        </p:grpSpPr>
        <p:pic>
          <p:nvPicPr>
            <p:cNvPr id="8" name="Picture 7" descr="C:\Documents and Settings\Any Authorised User\Local Settings\Temporary Internet Files\Content.IE5\IYA172QP\MP900438871[1].jpg"/>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45810" b="95714" l="2664" r="98097">
                          <a14:foregroundMark x1="81827" y1="60667" x2="78497" y2="60667"/>
                          <a14:foregroundMark x1="76023" y1="56952" x2="68601" y2="56762"/>
                          <a14:foregroundMark x1="92578" y1="49333" x2="92769" y2="62190"/>
                          <a14:foregroundMark x1="84396" y1="49524" x2="83159" y2="55810"/>
                          <a14:foregroundMark x1="85538" y1="48952" x2="93720" y2="49333"/>
                          <a14:foregroundMark x1="57469" y1="55429" x2="57374" y2="61048"/>
                          <a14:foregroundMark x1="47479" y1="53619" x2="47479" y2="58286"/>
                          <a14:foregroundMark x1="45861" y1="54000" x2="45861" y2="54000"/>
                          <a14:foregroundMark x1="31494" y1="55429" x2="31494" y2="61238"/>
                          <a14:foregroundMark x1="30447" y1="54190" x2="30447" y2="59905"/>
                          <a14:foregroundMark x1="21123" y1="57905" x2="20932" y2="62571"/>
                          <a14:foregroundMark x1="18554" y1="54000" x2="18173" y2="61619"/>
                          <a14:foregroundMark x1="87726" y1="94476" x2="11323" y2="94095"/>
                          <a14:foregroundMark x1="18173" y1="84952" x2="9229" y2="84952"/>
                          <a14:foregroundMark x1="3330" y1="88095" x2="3520" y2="94476"/>
                          <a14:foregroundMark x1="20552" y1="94857" x2="96670" y2="94952"/>
                          <a14:foregroundMark x1="16175" y1="59524" x2="3711" y2="60095"/>
                          <a14:foregroundMark x1="4662" y1="58095" x2="4853" y2="62190"/>
                          <a14:backgroundMark x1="4282" y1="96286" x2="98002" y2="96286"/>
                        </a14:backgroundRemoval>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159488" y="0"/>
              <a:ext cx="5730949" cy="4253023"/>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5773479" y="1584251"/>
              <a:ext cx="447719" cy="3157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ectangle 9"/>
            <p:cNvSpPr/>
            <p:nvPr/>
          </p:nvSpPr>
          <p:spPr>
            <a:xfrm>
              <a:off x="0" y="1403497"/>
              <a:ext cx="447719" cy="315787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ight Triangle 10"/>
            <p:cNvSpPr/>
            <p:nvPr/>
          </p:nvSpPr>
          <p:spPr>
            <a:xfrm flipH="1">
              <a:off x="1244009" y="3168502"/>
              <a:ext cx="4646265" cy="83883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11"/>
            <p:cNvSpPr/>
            <p:nvPr/>
          </p:nvSpPr>
          <p:spPr>
            <a:xfrm rot="5400000">
              <a:off x="3801139" y="2184990"/>
              <a:ext cx="447719" cy="4092974"/>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46" name="Straight Connector 45"/>
          <p:cNvCxnSpPr/>
          <p:nvPr/>
        </p:nvCxnSpPr>
        <p:spPr>
          <a:xfrm>
            <a:off x="3435414" y="1479718"/>
            <a:ext cx="0" cy="3245426"/>
          </a:xfrm>
          <a:prstGeom prst="line">
            <a:avLst/>
          </a:prstGeom>
          <a:ln w="1047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60032" y="1657840"/>
            <a:ext cx="0" cy="2849083"/>
          </a:xfrm>
          <a:prstGeom prst="line">
            <a:avLst/>
          </a:prstGeom>
          <a:ln w="1047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124184" y="1869120"/>
            <a:ext cx="0" cy="2450805"/>
          </a:xfrm>
          <a:prstGeom prst="line">
            <a:avLst/>
          </a:prstGeom>
          <a:ln w="1047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ight Triangle 5"/>
          <p:cNvSpPr/>
          <p:nvPr/>
        </p:nvSpPr>
        <p:spPr>
          <a:xfrm flipH="1" flipV="1">
            <a:off x="-4140968" y="-6"/>
            <a:ext cx="13718841" cy="257559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apezoid 12"/>
          <p:cNvSpPr/>
          <p:nvPr/>
        </p:nvSpPr>
        <p:spPr>
          <a:xfrm rot="5400000">
            <a:off x="2594769" y="423029"/>
            <a:ext cx="3939816" cy="5343246"/>
          </a:xfrm>
          <a:prstGeom prst="trapezoid">
            <a:avLst/>
          </a:prstGeom>
          <a:noFill/>
          <a:ln w="1047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3"/>
          <p:cNvGrpSpPr/>
          <p:nvPr/>
        </p:nvGrpSpPr>
        <p:grpSpPr>
          <a:xfrm>
            <a:off x="-1848004" y="-1103742"/>
            <a:ext cx="12901904" cy="3110688"/>
            <a:chOff x="-1848004" y="-1103742"/>
            <a:chExt cx="12901904" cy="3110688"/>
          </a:xfrm>
        </p:grpSpPr>
        <p:cxnSp>
          <p:nvCxnSpPr>
            <p:cNvPr id="15" name="Straight Connector 14"/>
            <p:cNvCxnSpPr/>
            <p:nvPr/>
          </p:nvCxnSpPr>
          <p:spPr>
            <a:xfrm flipH="1" flipV="1">
              <a:off x="-1848004" y="90114"/>
              <a:ext cx="9571216" cy="191683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0" y="-6"/>
              <a:ext cx="8642140" cy="172312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966386" y="-243408"/>
              <a:ext cx="8642140" cy="172312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461452" y="-674596"/>
              <a:ext cx="8642140" cy="172312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2411760" y="-1103742"/>
              <a:ext cx="8642140" cy="172312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516216" y="1048530"/>
              <a:ext cx="3384376" cy="86830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532474" y="619384"/>
              <a:ext cx="4271740" cy="110378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479458" y="0"/>
              <a:ext cx="5129068" cy="151127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303556" y="-6"/>
              <a:ext cx="4271740" cy="131660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908141" y="-326984"/>
              <a:ext cx="4216043" cy="145172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11560" y="-292654"/>
              <a:ext cx="3177062" cy="116881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83118" y="-674596"/>
              <a:ext cx="3509870" cy="136677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7" name="Picture 26"/>
          <p:cNvPicPr/>
          <p:nvPr/>
        </p:nvPicPr>
        <p:blipFill rotWithShape="1">
          <a:blip r:embed="rId4" cstate="email">
            <a:extLst>
              <a:ext uri="{BEBA8EAE-BF5A-486C-A8C5-ECC9F3942E4B}">
                <a14:imgProps xmlns:a14="http://schemas.microsoft.com/office/drawing/2010/main">
                  <a14:imgLayer r:embed="rId5">
                    <a14:imgEffect>
                      <a14:backgroundRemoval t="33464" b="79688" l="21641" r="64375">
                        <a14:foregroundMark x1="25625" y1="36068" x2="28672" y2="35938"/>
                        <a14:foregroundMark x1="28828" y1="36068" x2="28906" y2="41667"/>
                        <a14:foregroundMark x1="25625" y1="36068" x2="23047" y2="36198"/>
                        <a14:foregroundMark x1="23047" y1="41667" x2="23438" y2="65885"/>
                        <a14:foregroundMark x1="22344" y1="52083" x2="23438" y2="52344"/>
                        <a14:foregroundMark x1="22344" y1="42578" x2="23359" y2="42578"/>
                        <a14:foregroundMark x1="29297" y1="41536" x2="31563" y2="41536"/>
                        <a14:foregroundMark x1="30156" y1="42057" x2="28750" y2="42578"/>
                        <a14:foregroundMark x1="34063" y1="50130" x2="34688" y2="53906"/>
                        <a14:foregroundMark x1="35078" y1="53646" x2="36328" y2="52865"/>
                        <a14:foregroundMark x1="36094" y1="50911" x2="36719" y2="52604"/>
                        <a14:foregroundMark x1="23750" y1="65755" x2="25781" y2="66927"/>
                        <a14:foregroundMark x1="40156" y1="63411" x2="40156" y2="78255"/>
                        <a14:foregroundMark x1="26406" y1="66276" x2="28750" y2="67839"/>
                        <a14:foregroundMark x1="28750" y1="68750" x2="28828" y2="74349"/>
                        <a14:foregroundMark x1="28203" y1="71354" x2="24844" y2="72786"/>
                        <a14:foregroundMark x1="24219" y1="73177" x2="24219" y2="74349"/>
                        <a14:foregroundMark x1="24922" y1="72786" x2="24297" y2="73047"/>
                        <a14:foregroundMark x1="26719" y1="75391" x2="26172" y2="77344"/>
                        <a14:foregroundMark x1="29766" y1="71745" x2="32109" y2="74219"/>
                        <a14:foregroundMark x1="29141" y1="70703" x2="32656" y2="71484"/>
                        <a14:foregroundMark x1="31875" y1="75911" x2="31875" y2="75911"/>
                        <a14:foregroundMark x1="32109" y1="74609" x2="32109" y2="74870"/>
                        <a14:foregroundMark x1="47891" y1="59896" x2="47813" y2="73828"/>
                        <a14:foregroundMark x1="48750" y1="69922" x2="48828" y2="72917"/>
                        <a14:foregroundMark x1="47500" y1="64974" x2="47578" y2="72917"/>
                        <a14:foregroundMark x1="53281" y1="63281" x2="53438" y2="67057"/>
                        <a14:foregroundMark x1="54531" y1="57292" x2="54531" y2="69792"/>
                        <a14:foregroundMark x1="54922" y1="64323" x2="56172" y2="64714"/>
                        <a14:foregroundMark x1="56719" y1="66016" x2="56719" y2="66016"/>
                        <a14:foregroundMark x1="56406" y1="68099" x2="56406" y2="68099"/>
                        <a14:foregroundMark x1="56328" y1="66927" x2="56328" y2="67578"/>
                        <a14:foregroundMark x1="52500" y1="65495" x2="51563" y2="67448"/>
                        <a14:foregroundMark x1="51719" y1="68490" x2="51719" y2="68490"/>
                        <a14:foregroundMark x1="39922" y1="52734" x2="44141" y2="53125"/>
                        <a14:foregroundMark x1="37656" y1="35417" x2="37656" y2="42318"/>
                        <a14:foregroundMark x1="38281" y1="35156" x2="41250" y2="34896"/>
                        <a14:foregroundMark x1="41641" y1="36198" x2="41641" y2="38932"/>
                        <a14:foregroundMark x1="40313" y1="36198" x2="40313" y2="38672"/>
                        <a14:foregroundMark x1="42188" y1="39714" x2="44063" y2="39714"/>
                        <a14:foregroundMark x1="36719" y1="40365" x2="37656" y2="40625"/>
                        <a14:foregroundMark x1="55156" y1="46224" x2="61563" y2="47396"/>
                        <a14:foregroundMark x1="59844" y1="49349" x2="59844" y2="57422"/>
                        <a14:foregroundMark x1="59922" y1="58854" x2="59922" y2="58854"/>
                        <a14:foregroundMark x1="63359" y1="48438" x2="63516" y2="57292"/>
                        <a14:foregroundMark x1="63047" y1="47786" x2="60625" y2="47266"/>
                        <a14:foregroundMark x1="63516" y1="47135" x2="62031" y2="47135"/>
                        <a14:foregroundMark x1="57578" y1="40885" x2="57578" y2="40885"/>
                        <a14:foregroundMark x1="58281" y1="41536" x2="59844" y2="46354"/>
                        <a14:foregroundMark x1="55000" y1="44922" x2="53359" y2="45313"/>
                        <a14:foregroundMark x1="54219" y1="38151" x2="51953" y2="38672"/>
                        <a14:foregroundMark x1="51719" y1="33854" x2="50313" y2="34245"/>
                        <a14:foregroundMark x1="48984" y1="34505" x2="49141" y2="45182"/>
                        <a14:foregroundMark x1="37266" y1="48177" x2="37891" y2="48177"/>
                        <a14:foregroundMark x1="37109" y1="48307" x2="37109" y2="48307"/>
                        <a14:foregroundMark x1="58047" y1="40885" x2="58047" y2="40885"/>
                        <a14:foregroundMark x1="57734" y1="41536" x2="57734" y2="41536"/>
                        <a14:foregroundMark x1="59688" y1="43099" x2="59688" y2="43099"/>
                        <a14:foregroundMark x1="37734" y1="49089" x2="37813" y2="52083"/>
                        <a14:foregroundMark x1="39688" y1="71875" x2="39844" y2="78646"/>
                        <a14:foregroundMark x1="54766" y1="56641" x2="54766" y2="69271"/>
                        <a14:foregroundMark x1="59453" y1="51042" x2="59531" y2="58073"/>
                        <a14:foregroundMark x1="63125" y1="49349" x2="63125" y2="57292"/>
                        <a14:foregroundMark x1="63672" y1="48568" x2="63672" y2="56250"/>
                        <a14:foregroundMark x1="41094" y1="63411" x2="41172" y2="77604"/>
                        <a14:backgroundMark x1="28516" y1="35547" x2="20625" y2="35547"/>
                        <a14:backgroundMark x1="22813" y1="36198" x2="22734" y2="42057"/>
                        <a14:backgroundMark x1="22813" y1="43099" x2="22891" y2="50781"/>
                        <a14:backgroundMark x1="22734" y1="53385" x2="22969" y2="61458"/>
                        <a14:backgroundMark x1="28906" y1="36068" x2="29063" y2="40755"/>
                        <a14:backgroundMark x1="34375" y1="49219" x2="35078" y2="52734"/>
                        <a14:backgroundMark x1="36406" y1="50130" x2="37188" y2="52083"/>
                        <a14:backgroundMark x1="33281" y1="52083" x2="33516" y2="53255"/>
                        <a14:backgroundMark x1="27031" y1="73177" x2="25313" y2="75651"/>
                        <a14:backgroundMark x1="28203" y1="74089" x2="27656" y2="75781"/>
                        <a14:backgroundMark x1="29297" y1="74089" x2="30625" y2="74870"/>
                        <a14:backgroundMark x1="47109" y1="65755" x2="47109" y2="70443"/>
                        <a14:backgroundMark x1="46953" y1="59766" x2="46563" y2="60547"/>
                        <a14:backgroundMark x1="45781" y1="64583" x2="45781" y2="64583"/>
                        <a14:backgroundMark x1="30078" y1="47135" x2="30234" y2="48568"/>
                        <a14:backgroundMark x1="53828" y1="66276" x2="53828" y2="68490"/>
                        <a14:backgroundMark x1="52734" y1="66927" x2="52422" y2="68880"/>
                        <a14:backgroundMark x1="55547" y1="65495" x2="56953" y2="65885"/>
                        <a14:backgroundMark x1="37188" y1="35807" x2="37188" y2="40104"/>
                        <a14:backgroundMark x1="37344" y1="41146" x2="37344" y2="43880"/>
                        <a14:backgroundMark x1="42813" y1="41146" x2="43359" y2="45052"/>
                        <a14:backgroundMark x1="45938" y1="41927" x2="46094" y2="44401"/>
                        <a14:backgroundMark x1="48594" y1="39714" x2="48516" y2="45703"/>
                        <a14:backgroundMark x1="55937" y1="45313" x2="59141" y2="45833"/>
                        <a14:backgroundMark x1="55391" y1="45313" x2="55391" y2="45313"/>
                        <a14:backgroundMark x1="54922" y1="45573" x2="54922" y2="45573"/>
                        <a14:backgroundMark x1="60703" y1="45703" x2="60703" y2="45703"/>
                        <a14:backgroundMark x1="60000" y1="45313" x2="60000" y2="45313"/>
                        <a14:backgroundMark x1="59609" y1="44010" x2="59609" y2="44010"/>
                        <a14:backgroundMark x1="59141" y1="42708" x2="59141" y2="42708"/>
                        <a14:backgroundMark x1="55469" y1="67448" x2="55469" y2="67448"/>
                        <a14:backgroundMark x1="53750" y1="62240" x2="53750" y2="62240"/>
                      </a14:backgroundRemoval>
                    </a14:imgEffect>
                  </a14:imgLayer>
                </a14:imgProps>
              </a:ext>
              <a:ext uri="{28A0092B-C50C-407E-A947-70E740481C1C}">
                <a14:useLocalDpi xmlns:a14="http://schemas.microsoft.com/office/drawing/2010/main"/>
              </a:ext>
            </a:extLst>
          </a:blip>
          <a:srcRect/>
          <a:stretch/>
        </p:blipFill>
        <p:spPr bwMode="auto">
          <a:xfrm rot="153215">
            <a:off x="2720592" y="2725049"/>
            <a:ext cx="4644000" cy="3121397"/>
          </a:xfrm>
          <a:prstGeom prst="rect">
            <a:avLst/>
          </a:prstGeom>
          <a:ln>
            <a:noFill/>
          </a:ln>
          <a:extLst>
            <a:ext uri="{53640926-AAD7-44D8-BBD7-CCE9431645EC}">
              <a14:shadowObscured xmlns:a14="http://schemas.microsoft.com/office/drawing/2010/main"/>
            </a:ext>
          </a:extLst>
        </p:spPr>
      </p:pic>
      <p:sp>
        <p:nvSpPr>
          <p:cNvPr id="28" name="Trapezoid 27"/>
          <p:cNvSpPr/>
          <p:nvPr/>
        </p:nvSpPr>
        <p:spPr>
          <a:xfrm rot="16200000">
            <a:off x="6761005" y="2128354"/>
            <a:ext cx="2950133" cy="1881211"/>
          </a:xfrm>
          <a:prstGeom prst="trapezoid">
            <a:avLst/>
          </a:prstGeom>
          <a:solidFill>
            <a:schemeClr val="accent3">
              <a:lumMod val="60000"/>
              <a:lumOff val="40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flipH="1" flipV="1">
            <a:off x="-118947" y="764704"/>
            <a:ext cx="2170667" cy="389352"/>
          </a:xfrm>
          <a:prstGeom prst="line">
            <a:avLst/>
          </a:prstGeom>
          <a:ln w="1016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0" name="Picture 29"/>
          <p:cNvPicPr/>
          <p:nvPr/>
        </p:nvPicPr>
        <p:blipFill rotWithShape="1">
          <a:blip r:embed="rId6" cstate="email">
            <a:extLst>
              <a:ext uri="{BEBA8EAE-BF5A-486C-A8C5-ECC9F3942E4B}">
                <a14:imgProps xmlns:a14="http://schemas.microsoft.com/office/drawing/2010/main">
                  <a14:imgLayer r:embed="rId7">
                    <a14:imgEffect>
                      <a14:backgroundRemoval t="30990" b="57422" l="41250" r="46719">
                        <a14:foregroundMark x1="41719" y1="43229" x2="41641" y2="45443"/>
                        <a14:foregroundMark x1="43438" y1="40495" x2="42266" y2="42318"/>
                      </a14:backgroundRemoval>
                    </a14:imgEffect>
                  </a14:imgLayer>
                </a14:imgProps>
              </a:ext>
              <a:ext uri="{28A0092B-C50C-407E-A947-70E740481C1C}">
                <a14:useLocalDpi xmlns:a14="http://schemas.microsoft.com/office/drawing/2010/main"/>
              </a:ext>
            </a:extLst>
          </a:blip>
          <a:srcRect/>
          <a:stretch/>
        </p:blipFill>
        <p:spPr bwMode="auto">
          <a:xfrm>
            <a:off x="2279208" y="2765557"/>
            <a:ext cx="2395567" cy="4092443"/>
          </a:xfrm>
          <a:prstGeom prst="rect">
            <a:avLst/>
          </a:prstGeom>
          <a:ln>
            <a:noFill/>
          </a:ln>
          <a:extLst>
            <a:ext uri="{53640926-AAD7-44D8-BBD7-CCE9431645EC}">
              <a14:shadowObscured xmlns:a14="http://schemas.microsoft.com/office/drawing/2010/main"/>
            </a:ext>
          </a:extLst>
        </p:spPr>
      </p:pic>
      <p:pic>
        <p:nvPicPr>
          <p:cNvPr id="31" name="Picture 30"/>
          <p:cNvPicPr/>
          <p:nvPr/>
        </p:nvPicPr>
        <p:blipFill rotWithShape="1">
          <a:blip r:embed="rId8" cstate="email">
            <a:extLst>
              <a:ext uri="{BEBA8EAE-BF5A-486C-A8C5-ECC9F3942E4B}">
                <a14:imgProps xmlns:a14="http://schemas.microsoft.com/office/drawing/2010/main">
                  <a14:imgLayer r:embed="rId9">
                    <a14:imgEffect>
                      <a14:backgroundRemoval t="10000" b="90000" l="10000" r="90000">
                        <a14:foregroundMark x1="29531" y1="37630" x2="27578" y2="54948"/>
                        <a14:foregroundMark x1="29766" y1="35547" x2="27734" y2="36458"/>
                        <a14:foregroundMark x1="26797" y1="42057" x2="25313" y2="44531"/>
                        <a14:foregroundMark x1="26328" y1="47005" x2="25859" y2="52995"/>
                        <a14:foregroundMark x1="25313" y1="45182" x2="25234" y2="51302"/>
                        <a14:foregroundMark x1="32266" y1="34635" x2="33516" y2="33724"/>
                        <a14:foregroundMark x1="34141" y1="33984" x2="35391" y2="36849"/>
                        <a14:foregroundMark x1="37734" y1="39714" x2="39531" y2="46354"/>
                        <a14:foregroundMark x1="39609" y1="47005" x2="39141" y2="50521"/>
                        <a14:backgroundMark x1="30938" y1="28385" x2="31953" y2="39974"/>
                        <a14:backgroundMark x1="31094" y1="35807" x2="31094" y2="38932"/>
                        <a14:backgroundMark x1="33047" y1="39974" x2="31797" y2="40625"/>
                        <a14:backgroundMark x1="29531" y1="33594" x2="25313" y2="33594"/>
                        <a14:backgroundMark x1="26094" y1="41146" x2="23594" y2="46224"/>
                        <a14:backgroundMark x1="24609" y1="54688" x2="24688" y2="57552"/>
                        <a14:backgroundMark x1="35469" y1="35938" x2="35469" y2="38542"/>
                        <a14:backgroundMark x1="36250" y1="39063" x2="38281" y2="40234"/>
                        <a14:backgroundMark x1="24531" y1="46094" x2="24219" y2="50911"/>
                        <a14:backgroundMark x1="24219" y1="52344" x2="24766" y2="54036"/>
                        <a14:backgroundMark x1="24453" y1="52474" x2="24609" y2="53385"/>
                        <a14:backgroundMark x1="65313" y1="39844" x2="65313" y2="39844"/>
                        <a14:backgroundMark x1="61406" y1="42057" x2="61406" y2="42057"/>
                        <a14:backgroundMark x1="38984" y1="43229" x2="39922" y2="48047"/>
                        <a14:backgroundMark x1="37656" y1="39583" x2="38359" y2="40365"/>
                      </a14:backgroundRemoval>
                    </a14:imgEffect>
                  </a14:imgLayer>
                </a14:imgProps>
              </a:ext>
              <a:ext uri="{28A0092B-C50C-407E-A947-70E740481C1C}">
                <a14:useLocalDpi xmlns:a14="http://schemas.microsoft.com/office/drawing/2010/main"/>
              </a:ext>
            </a:extLst>
          </a:blip>
          <a:srcRect/>
          <a:stretch/>
        </p:blipFill>
        <p:spPr bwMode="auto">
          <a:xfrm>
            <a:off x="5061877" y="3084740"/>
            <a:ext cx="4114800" cy="3773260"/>
          </a:xfrm>
          <a:prstGeom prst="rect">
            <a:avLst/>
          </a:prstGeom>
          <a:ln>
            <a:noFill/>
          </a:ln>
          <a:extLst>
            <a:ext uri="{53640926-AAD7-44D8-BBD7-CCE9431645EC}">
              <a14:shadowObscured xmlns:a14="http://schemas.microsoft.com/office/drawing/2010/main"/>
            </a:ext>
          </a:extLst>
        </p:spPr>
      </p:pic>
      <p:sp>
        <p:nvSpPr>
          <p:cNvPr id="32" name="Rectangle 31"/>
          <p:cNvSpPr/>
          <p:nvPr/>
        </p:nvSpPr>
        <p:spPr>
          <a:xfrm>
            <a:off x="3488" y="1263119"/>
            <a:ext cx="1763688" cy="5570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971600" y="764704"/>
            <a:ext cx="160221" cy="3712094"/>
          </a:xfrm>
          <a:prstGeom prst="rect">
            <a:avLst/>
          </a:prstGeom>
          <a:gradFill>
            <a:gsLst>
              <a:gs pos="0">
                <a:srgbClr val="FF0000"/>
              </a:gs>
              <a:gs pos="47000">
                <a:schemeClr val="bg1"/>
              </a:gs>
              <a:gs pos="64000">
                <a:schemeClr val="accent1">
                  <a:lumMod val="60000"/>
                  <a:lumOff val="40000"/>
                </a:schemeClr>
              </a:gs>
            </a:gsLst>
            <a:lin ang="5400000" scaled="0"/>
          </a:gra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a:off x="1019287" y="4048224"/>
            <a:ext cx="45720" cy="167774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p:nvSpPr>
        <p:spPr>
          <a:xfrm>
            <a:off x="952475" y="4836839"/>
            <a:ext cx="112532" cy="2021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Down Arrow 35"/>
          <p:cNvSpPr/>
          <p:nvPr/>
        </p:nvSpPr>
        <p:spPr>
          <a:xfrm flipV="1">
            <a:off x="6563952" y="1568278"/>
            <a:ext cx="288663" cy="78772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Down Arrow 36"/>
          <p:cNvSpPr/>
          <p:nvPr/>
        </p:nvSpPr>
        <p:spPr>
          <a:xfrm flipV="1">
            <a:off x="7660586" y="764704"/>
            <a:ext cx="288663" cy="78772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p:cNvPicPr/>
          <p:nvPr/>
        </p:nvPicPr>
        <p:blipFill rotWithShape="1">
          <a:blip r:embed="rId10" cstate="email">
            <a:extLst>
              <a:ext uri="{BEBA8EAE-BF5A-486C-A8C5-ECC9F3942E4B}">
                <a14:imgProps xmlns:a14="http://schemas.microsoft.com/office/drawing/2010/main">
                  <a14:imgLayer r:embed="rId11">
                    <a14:imgEffect>
                      <a14:backgroundRemoval t="46224" b="67578" l="25000" r="70547">
                        <a14:foregroundMark x1="26016" y1="57552" x2="43047" y2="48438"/>
                        <a14:foregroundMark x1="26094" y1="57552" x2="45391" y2="64063"/>
                        <a14:foregroundMark x1="45078" y1="63932" x2="51875" y2="66146"/>
                        <a14:foregroundMark x1="53516" y1="65495" x2="69531" y2="56771"/>
                        <a14:foregroundMark x1="27734" y1="57422" x2="48047" y2="55729"/>
                        <a14:foregroundMark x1="52031" y1="66406" x2="53906" y2="65104"/>
                        <a14:foregroundMark x1="43594" y1="48047" x2="43594" y2="48047"/>
                        <a14:foregroundMark x1="43672" y1="48177" x2="46875" y2="49349"/>
                        <a14:backgroundMark x1="25781" y1="57552" x2="48359" y2="65365"/>
                        <a14:backgroundMark x1="25781" y1="57422" x2="44453" y2="47266"/>
                        <a14:backgroundMark x1="44297" y1="47786" x2="60234" y2="53385"/>
                        <a14:backgroundMark x1="60000" y1="62370" x2="53047" y2="65885"/>
                        <a14:backgroundMark x1="43672" y1="47917" x2="70156" y2="56901"/>
                        <a14:backgroundMark x1="51953" y1="66536" x2="52891" y2="66016"/>
                        <a14:backgroundMark x1="56953" y1="63932" x2="70156" y2="56771"/>
                      </a14:backgroundRemoval>
                    </a14:imgEffect>
                  </a14:imgLayer>
                </a14:imgProps>
              </a:ext>
              <a:ext uri="{28A0092B-C50C-407E-A947-70E740481C1C}">
                <a14:useLocalDpi xmlns:a14="http://schemas.microsoft.com/office/drawing/2010/main"/>
              </a:ext>
            </a:extLst>
          </a:blip>
          <a:srcRect/>
          <a:stretch/>
        </p:blipFill>
        <p:spPr bwMode="auto">
          <a:xfrm>
            <a:off x="2318564" y="548680"/>
            <a:ext cx="2395567" cy="767917"/>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12" cstate="email">
            <a:extLst>
              <a:ext uri="{BEBA8EAE-BF5A-486C-A8C5-ECC9F3942E4B}">
                <a14:imgProps xmlns:a14="http://schemas.microsoft.com/office/drawing/2010/main">
                  <a14:imgLayer r:embed="rId13">
                    <a14:imgEffect>
                      <a14:backgroundRemoval t="51172" b="73698" l="33516" r="78594">
                        <a14:foregroundMark x1="34219" y1="64063" x2="34219" y2="64063"/>
                        <a14:foregroundMark x1="52500" y1="54688" x2="77422" y2="63281"/>
                        <a14:backgroundMark x1="33750" y1="64323" x2="60078" y2="73047"/>
                        <a14:backgroundMark x1="60156" y1="72786" x2="78359" y2="63151"/>
                      </a14:backgroundRemoval>
                    </a14:imgEffect>
                  </a14:imgLayer>
                </a14:imgProps>
              </a:ext>
              <a:ext uri="{28A0092B-C50C-407E-A947-70E740481C1C}">
                <a14:useLocalDpi xmlns:a14="http://schemas.microsoft.com/office/drawing/2010/main"/>
              </a:ext>
            </a:extLst>
          </a:blip>
          <a:srcRect/>
          <a:stretch/>
        </p:blipFill>
        <p:spPr bwMode="auto">
          <a:xfrm>
            <a:off x="2272716" y="578330"/>
            <a:ext cx="2487262" cy="717563"/>
          </a:xfrm>
          <a:prstGeom prst="rect">
            <a:avLst/>
          </a:prstGeom>
          <a:ln>
            <a:noFill/>
          </a:ln>
          <a:extLst>
            <a:ext uri="{53640926-AAD7-44D8-BBD7-CCE9431645EC}">
              <a14:shadowObscured xmlns:a14="http://schemas.microsoft.com/office/drawing/2010/main"/>
            </a:ext>
          </a:extLst>
        </p:spPr>
      </p:pic>
      <p:sp>
        <p:nvSpPr>
          <p:cNvPr id="38" name="Down Arrow 37"/>
          <p:cNvSpPr/>
          <p:nvPr/>
        </p:nvSpPr>
        <p:spPr>
          <a:xfrm flipV="1">
            <a:off x="2937604" y="863227"/>
            <a:ext cx="288663" cy="78772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Down Arrow 38"/>
          <p:cNvSpPr/>
          <p:nvPr/>
        </p:nvSpPr>
        <p:spPr>
          <a:xfrm>
            <a:off x="5638190" y="861557"/>
            <a:ext cx="288663" cy="78772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Down Arrow 39"/>
          <p:cNvSpPr/>
          <p:nvPr/>
        </p:nvSpPr>
        <p:spPr>
          <a:xfrm flipV="1">
            <a:off x="5202528" y="806170"/>
            <a:ext cx="288663" cy="78772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Down Arrow 40"/>
          <p:cNvSpPr/>
          <p:nvPr/>
        </p:nvSpPr>
        <p:spPr>
          <a:xfrm>
            <a:off x="3476992" y="893928"/>
            <a:ext cx="288663" cy="78772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Down Arrow 41"/>
          <p:cNvSpPr/>
          <p:nvPr/>
        </p:nvSpPr>
        <p:spPr>
          <a:xfrm>
            <a:off x="7006803" y="1568278"/>
            <a:ext cx="288663" cy="78772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Down Arrow 42"/>
          <p:cNvSpPr/>
          <p:nvPr/>
        </p:nvSpPr>
        <p:spPr>
          <a:xfrm>
            <a:off x="8064072" y="798253"/>
            <a:ext cx="288663" cy="78772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373297" y="1372237"/>
            <a:ext cx="432048" cy="369332"/>
          </a:xfrm>
          <a:prstGeom prst="rect">
            <a:avLst/>
          </a:prstGeom>
          <a:noFill/>
        </p:spPr>
        <p:txBody>
          <a:bodyPr wrap="square" rtlCol="0">
            <a:spAutoFit/>
          </a:bodyPr>
          <a:lstStyle/>
          <a:p>
            <a:r>
              <a:rPr lang="en-GB" b="1" dirty="0"/>
              <a:t>28</a:t>
            </a:r>
          </a:p>
        </p:txBody>
      </p:sp>
      <p:sp>
        <p:nvSpPr>
          <p:cNvPr id="50" name="TextBox 49"/>
          <p:cNvSpPr txBox="1"/>
          <p:nvPr/>
        </p:nvSpPr>
        <p:spPr>
          <a:xfrm>
            <a:off x="373297" y="1920996"/>
            <a:ext cx="432048" cy="369332"/>
          </a:xfrm>
          <a:prstGeom prst="rect">
            <a:avLst/>
          </a:prstGeom>
          <a:noFill/>
        </p:spPr>
        <p:txBody>
          <a:bodyPr wrap="square" rtlCol="0">
            <a:spAutoFit/>
          </a:bodyPr>
          <a:lstStyle/>
          <a:p>
            <a:r>
              <a:rPr lang="en-GB" b="1" dirty="0"/>
              <a:t>26</a:t>
            </a:r>
          </a:p>
        </p:txBody>
      </p:sp>
      <p:sp>
        <p:nvSpPr>
          <p:cNvPr id="51" name="TextBox 50"/>
          <p:cNvSpPr txBox="1"/>
          <p:nvPr/>
        </p:nvSpPr>
        <p:spPr>
          <a:xfrm>
            <a:off x="373297" y="2474144"/>
            <a:ext cx="432048" cy="369332"/>
          </a:xfrm>
          <a:prstGeom prst="rect">
            <a:avLst/>
          </a:prstGeom>
          <a:noFill/>
        </p:spPr>
        <p:txBody>
          <a:bodyPr wrap="square" rtlCol="0">
            <a:spAutoFit/>
          </a:bodyPr>
          <a:lstStyle/>
          <a:p>
            <a:r>
              <a:rPr lang="en-GB" b="1" dirty="0"/>
              <a:t>24</a:t>
            </a:r>
          </a:p>
        </p:txBody>
      </p:sp>
      <p:sp>
        <p:nvSpPr>
          <p:cNvPr id="52" name="TextBox 51"/>
          <p:cNvSpPr txBox="1"/>
          <p:nvPr/>
        </p:nvSpPr>
        <p:spPr>
          <a:xfrm>
            <a:off x="373297" y="2994472"/>
            <a:ext cx="432048" cy="369332"/>
          </a:xfrm>
          <a:prstGeom prst="rect">
            <a:avLst/>
          </a:prstGeom>
          <a:noFill/>
        </p:spPr>
        <p:txBody>
          <a:bodyPr wrap="square" rtlCol="0">
            <a:spAutoFit/>
          </a:bodyPr>
          <a:lstStyle/>
          <a:p>
            <a:r>
              <a:rPr lang="en-GB" b="1" dirty="0"/>
              <a:t>20</a:t>
            </a:r>
          </a:p>
        </p:txBody>
      </p:sp>
      <p:sp>
        <p:nvSpPr>
          <p:cNvPr id="53" name="TextBox 52"/>
          <p:cNvSpPr txBox="1"/>
          <p:nvPr/>
        </p:nvSpPr>
        <p:spPr>
          <a:xfrm>
            <a:off x="373297" y="3620539"/>
            <a:ext cx="432048" cy="369332"/>
          </a:xfrm>
          <a:prstGeom prst="rect">
            <a:avLst/>
          </a:prstGeom>
          <a:noFill/>
        </p:spPr>
        <p:txBody>
          <a:bodyPr wrap="square" rtlCol="0">
            <a:spAutoFit/>
          </a:bodyPr>
          <a:lstStyle/>
          <a:p>
            <a:r>
              <a:rPr lang="en-GB" b="1" dirty="0"/>
              <a:t>18</a:t>
            </a:r>
          </a:p>
        </p:txBody>
      </p:sp>
      <p:cxnSp>
        <p:nvCxnSpPr>
          <p:cNvPr id="54" name="Straight Connector 53"/>
          <p:cNvCxnSpPr/>
          <p:nvPr/>
        </p:nvCxnSpPr>
        <p:spPr>
          <a:xfrm flipV="1">
            <a:off x="749398" y="2105662"/>
            <a:ext cx="202439" cy="4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49398" y="2658810"/>
            <a:ext cx="2024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9398" y="3191473"/>
            <a:ext cx="2024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49398" y="3805205"/>
            <a:ext cx="2024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774240" y="1552427"/>
            <a:ext cx="202439" cy="4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Left Arrow 4"/>
          <p:cNvSpPr/>
          <p:nvPr/>
        </p:nvSpPr>
        <p:spPr>
          <a:xfrm>
            <a:off x="1188525" y="3917525"/>
            <a:ext cx="432048" cy="249862"/>
          </a:xfrm>
          <a:prstGeom prst="leftArrow">
            <a:avLst/>
          </a:prstGeom>
          <a:solidFill>
            <a:schemeClr val="accent4">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Picture 66"/>
          <p:cNvPicPr/>
          <p:nvPr/>
        </p:nvPicPr>
        <p:blipFill rotWithShape="1">
          <a:blip r:embed="rId14" cstate="email">
            <a:extLst>
              <a:ext uri="{BEBA8EAE-BF5A-486C-A8C5-ECC9F3942E4B}">
                <a14:imgProps xmlns:a14="http://schemas.microsoft.com/office/drawing/2010/main">
                  <a14:imgLayer r:embed="rId15">
                    <a14:imgEffect>
                      <a14:backgroundRemoval t="46224" b="67578" l="25000" r="70547">
                        <a14:foregroundMark x1="26016" y1="57552" x2="43047" y2="48438"/>
                        <a14:foregroundMark x1="26094" y1="57552" x2="45391" y2="64063"/>
                        <a14:foregroundMark x1="45078" y1="63932" x2="51875" y2="66146"/>
                        <a14:foregroundMark x1="53516" y1="65495" x2="69531" y2="56771"/>
                        <a14:foregroundMark x1="27734" y1="57422" x2="48047" y2="55729"/>
                        <a14:foregroundMark x1="52031" y1="66406" x2="53906" y2="65104"/>
                        <a14:foregroundMark x1="43594" y1="48047" x2="43594" y2="48047"/>
                        <a14:foregroundMark x1="43672" y1="48177" x2="46875" y2="49349"/>
                        <a14:backgroundMark x1="25781" y1="57552" x2="48359" y2="65365"/>
                        <a14:backgroundMark x1="25781" y1="57422" x2="44453" y2="47266"/>
                        <a14:backgroundMark x1="44297" y1="47786" x2="60234" y2="53385"/>
                        <a14:backgroundMark x1="60000" y1="62370" x2="53047" y2="65885"/>
                        <a14:backgroundMark x1="43672" y1="47917" x2="70156" y2="56901"/>
                        <a14:backgroundMark x1="51953" y1="66536" x2="52891" y2="66016"/>
                        <a14:backgroundMark x1="56953" y1="63932" x2="70156" y2="56771"/>
                      </a14:backgroundRemoval>
                    </a14:imgEffect>
                  </a14:imgLayer>
                </a14:imgProps>
              </a:ext>
              <a:ext uri="{28A0092B-C50C-407E-A947-70E740481C1C}">
                <a14:useLocalDpi xmlns:a14="http://schemas.microsoft.com/office/drawing/2010/main"/>
              </a:ext>
            </a:extLst>
          </a:blip>
          <a:srcRect/>
          <a:stretch/>
        </p:blipFill>
        <p:spPr bwMode="auto">
          <a:xfrm>
            <a:off x="2318564" y="548680"/>
            <a:ext cx="2395568" cy="772543"/>
          </a:xfrm>
          <a:prstGeom prst="rect">
            <a:avLst/>
          </a:prstGeom>
          <a:ln>
            <a:noFill/>
          </a:ln>
          <a:extLst>
            <a:ext uri="{53640926-AAD7-44D8-BBD7-CCE9431645EC}">
              <a14:shadowObscured xmlns:a14="http://schemas.microsoft.com/office/drawing/2010/main"/>
            </a:ext>
          </a:extLst>
        </p:spPr>
      </p:pic>
      <p:sp>
        <p:nvSpPr>
          <p:cNvPr id="44" name="TextBox 43"/>
          <p:cNvSpPr txBox="1"/>
          <p:nvPr/>
        </p:nvSpPr>
        <p:spPr>
          <a:xfrm>
            <a:off x="141882" y="51439"/>
            <a:ext cx="4623573" cy="1077218"/>
          </a:xfrm>
          <a:prstGeom prst="rect">
            <a:avLst/>
          </a:prstGeom>
          <a:noFill/>
        </p:spPr>
        <p:txBody>
          <a:bodyPr wrap="square" rtlCol="0">
            <a:spAutoFit/>
          </a:bodyPr>
          <a:lstStyle/>
          <a:p>
            <a:r>
              <a:rPr lang="en-GB" sz="3200" b="1" dirty="0"/>
              <a:t>Infra-red Thermal Imaging</a:t>
            </a:r>
          </a:p>
        </p:txBody>
      </p:sp>
      <p:sp>
        <p:nvSpPr>
          <p:cNvPr id="60" name="Oval 59"/>
          <p:cNvSpPr/>
          <p:nvPr/>
        </p:nvSpPr>
        <p:spPr>
          <a:xfrm>
            <a:off x="76257" y="4946306"/>
            <a:ext cx="1864967" cy="1864967"/>
          </a:xfrm>
          <a:prstGeom prst="ellipse">
            <a:avLst/>
          </a:prstGeom>
          <a:solidFill>
            <a:schemeClr val="tx2">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p:cNvSpPr txBox="1"/>
          <p:nvPr/>
        </p:nvSpPr>
        <p:spPr>
          <a:xfrm>
            <a:off x="263184" y="5064560"/>
            <a:ext cx="1491114" cy="923330"/>
          </a:xfrm>
          <a:prstGeom prst="rect">
            <a:avLst/>
          </a:prstGeom>
          <a:noFill/>
        </p:spPr>
        <p:txBody>
          <a:bodyPr wrap="none" rtlCol="0">
            <a:spAutoFit/>
          </a:bodyPr>
          <a:lstStyle/>
          <a:p>
            <a:r>
              <a:rPr lang="en-GB" sz="5400" b="1" dirty="0"/>
              <a:t>19°C</a:t>
            </a:r>
          </a:p>
        </p:txBody>
      </p:sp>
      <p:sp>
        <p:nvSpPr>
          <p:cNvPr id="69" name="TextBox 68"/>
          <p:cNvSpPr txBox="1"/>
          <p:nvPr/>
        </p:nvSpPr>
        <p:spPr>
          <a:xfrm>
            <a:off x="242793" y="5847420"/>
            <a:ext cx="1598707" cy="769441"/>
          </a:xfrm>
          <a:prstGeom prst="rect">
            <a:avLst/>
          </a:prstGeom>
          <a:noFill/>
        </p:spPr>
        <p:txBody>
          <a:bodyPr wrap="none" rtlCol="0">
            <a:spAutoFit/>
          </a:bodyPr>
          <a:lstStyle/>
          <a:p>
            <a:r>
              <a:rPr lang="en-GB" sz="2000" b="1" dirty="0"/>
              <a:t>Room Temp.</a:t>
            </a:r>
          </a:p>
          <a:p>
            <a:r>
              <a:rPr lang="en-GB" sz="2000" b="1" dirty="0"/>
              <a:t>with RACUS</a:t>
            </a:r>
            <a:r>
              <a:rPr lang="en-GB" sz="2400" b="1" dirty="0"/>
              <a:t>®</a:t>
            </a:r>
          </a:p>
        </p:txBody>
      </p:sp>
      <p:sp>
        <p:nvSpPr>
          <p:cNvPr id="70" name="TextBox 69"/>
          <p:cNvSpPr txBox="1"/>
          <p:nvPr/>
        </p:nvSpPr>
        <p:spPr>
          <a:xfrm>
            <a:off x="277650" y="5064560"/>
            <a:ext cx="1491114" cy="923330"/>
          </a:xfrm>
          <a:prstGeom prst="rect">
            <a:avLst/>
          </a:prstGeom>
          <a:noFill/>
        </p:spPr>
        <p:txBody>
          <a:bodyPr wrap="none" rtlCol="0">
            <a:spAutoFit/>
          </a:bodyPr>
          <a:lstStyle/>
          <a:p>
            <a:r>
              <a:rPr lang="en-GB" sz="5400" b="1" dirty="0"/>
              <a:t>20°C</a:t>
            </a:r>
          </a:p>
        </p:txBody>
      </p:sp>
      <p:sp>
        <p:nvSpPr>
          <p:cNvPr id="71" name="TextBox 70"/>
          <p:cNvSpPr txBox="1"/>
          <p:nvPr/>
        </p:nvSpPr>
        <p:spPr>
          <a:xfrm>
            <a:off x="277650" y="5063562"/>
            <a:ext cx="1491114" cy="923330"/>
          </a:xfrm>
          <a:prstGeom prst="rect">
            <a:avLst/>
          </a:prstGeom>
          <a:noFill/>
        </p:spPr>
        <p:txBody>
          <a:bodyPr wrap="none" rtlCol="0">
            <a:spAutoFit/>
          </a:bodyPr>
          <a:lstStyle/>
          <a:p>
            <a:r>
              <a:rPr lang="en-GB" sz="5400" b="1" dirty="0"/>
              <a:t>22°C</a:t>
            </a:r>
          </a:p>
        </p:txBody>
      </p:sp>
      <p:sp>
        <p:nvSpPr>
          <p:cNvPr id="72" name="TextBox 71"/>
          <p:cNvSpPr txBox="1"/>
          <p:nvPr/>
        </p:nvSpPr>
        <p:spPr>
          <a:xfrm>
            <a:off x="296590" y="5064560"/>
            <a:ext cx="1491114" cy="923330"/>
          </a:xfrm>
          <a:prstGeom prst="rect">
            <a:avLst/>
          </a:prstGeom>
          <a:noFill/>
        </p:spPr>
        <p:txBody>
          <a:bodyPr wrap="none" rtlCol="0">
            <a:spAutoFit/>
          </a:bodyPr>
          <a:lstStyle/>
          <a:p>
            <a:r>
              <a:rPr lang="en-GB" sz="5400" b="1" dirty="0"/>
              <a:t>24°C</a:t>
            </a:r>
          </a:p>
        </p:txBody>
      </p:sp>
      <p:sp>
        <p:nvSpPr>
          <p:cNvPr id="75" name="TextBox 74"/>
          <p:cNvSpPr txBox="1"/>
          <p:nvPr/>
        </p:nvSpPr>
        <p:spPr>
          <a:xfrm>
            <a:off x="-2340768" y="4437112"/>
            <a:ext cx="6408712" cy="923330"/>
          </a:xfrm>
          <a:prstGeom prst="rect">
            <a:avLst/>
          </a:prstGeom>
          <a:noFill/>
        </p:spPr>
        <p:txBody>
          <a:bodyPr wrap="square" rtlCol="0">
            <a:spAutoFit/>
          </a:bodyPr>
          <a:lstStyle/>
          <a:p>
            <a:r>
              <a:rPr lang="en-GB" sz="5400" b="1" dirty="0"/>
              <a:t>22°C</a:t>
            </a:r>
          </a:p>
        </p:txBody>
      </p:sp>
      <p:sp>
        <p:nvSpPr>
          <p:cNvPr id="76" name="TextBox 75"/>
          <p:cNvSpPr txBox="1"/>
          <p:nvPr/>
        </p:nvSpPr>
        <p:spPr>
          <a:xfrm>
            <a:off x="-180528" y="5064560"/>
            <a:ext cx="1949292" cy="923330"/>
          </a:xfrm>
          <a:prstGeom prst="rect">
            <a:avLst/>
          </a:prstGeom>
          <a:noFill/>
        </p:spPr>
        <p:txBody>
          <a:bodyPr wrap="square" rtlCol="0">
            <a:spAutoFit/>
          </a:bodyPr>
          <a:lstStyle/>
          <a:p>
            <a:r>
              <a:rPr lang="en-GB" sz="5400" b="1" dirty="0"/>
              <a:t>20°C</a:t>
            </a:r>
          </a:p>
        </p:txBody>
      </p:sp>
      <p:sp>
        <p:nvSpPr>
          <p:cNvPr id="2" name="TextBox 1"/>
          <p:cNvSpPr txBox="1"/>
          <p:nvPr/>
        </p:nvSpPr>
        <p:spPr>
          <a:xfrm>
            <a:off x="-6385" y="696766"/>
            <a:ext cx="2058105" cy="707886"/>
          </a:xfrm>
          <a:prstGeom prst="rect">
            <a:avLst/>
          </a:prstGeom>
          <a:solidFill>
            <a:schemeClr val="bg1"/>
          </a:solidFill>
          <a:ln>
            <a:solidFill>
              <a:schemeClr val="bg1">
                <a:lumMod val="85000"/>
              </a:schemeClr>
            </a:solidFill>
          </a:ln>
        </p:spPr>
        <p:txBody>
          <a:bodyPr wrap="square" rtlCol="0">
            <a:spAutoFit/>
          </a:bodyPr>
          <a:lstStyle/>
          <a:p>
            <a:pPr algn="ctr"/>
            <a:r>
              <a:rPr lang="en-GB" sz="2000" b="1" dirty="0"/>
              <a:t>Room Temp. </a:t>
            </a:r>
          </a:p>
          <a:p>
            <a:pPr algn="ctr"/>
            <a:r>
              <a:rPr lang="en-GB" sz="2000" b="1" dirty="0"/>
              <a:t>without RACUS®</a:t>
            </a:r>
          </a:p>
        </p:txBody>
      </p:sp>
      <p:sp>
        <p:nvSpPr>
          <p:cNvPr id="80" name="TextBox 79"/>
          <p:cNvSpPr txBox="1"/>
          <p:nvPr/>
        </p:nvSpPr>
        <p:spPr>
          <a:xfrm>
            <a:off x="-828600" y="3861048"/>
            <a:ext cx="3384376" cy="923330"/>
          </a:xfrm>
          <a:prstGeom prst="rect">
            <a:avLst/>
          </a:prstGeom>
          <a:noFill/>
        </p:spPr>
        <p:txBody>
          <a:bodyPr wrap="square" rtlCol="0">
            <a:spAutoFit/>
          </a:bodyPr>
          <a:lstStyle/>
          <a:p>
            <a:r>
              <a:rPr lang="en-GB" sz="5400" b="1" dirty="0"/>
              <a:t>24°C</a:t>
            </a:r>
          </a:p>
        </p:txBody>
      </p:sp>
    </p:spTree>
    <p:extLst>
      <p:ext uri="{BB962C8B-B14F-4D97-AF65-F5344CB8AC3E}">
        <p14:creationId xmlns:p14="http://schemas.microsoft.com/office/powerpoint/2010/main" val="289003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13500"/>
                                  </p:stCondLst>
                                  <p:childTnLst>
                                    <p:animClr clrSpc="rgb" dir="cw">
                                      <p:cBhvr>
                                        <p:cTn id="6" dur="15000" fill="hold"/>
                                        <p:tgtEl>
                                          <p:spTgt spid="45"/>
                                        </p:tgtEl>
                                        <p:attrNameLst>
                                          <p:attrName>fillcolor</p:attrName>
                                        </p:attrNameLst>
                                      </p:cBhvr>
                                      <p:to>
                                        <a:schemeClr val="tx2"/>
                                      </p:to>
                                    </p:animClr>
                                    <p:set>
                                      <p:cBhvr>
                                        <p:cTn id="7" dur="15000" fill="hold"/>
                                        <p:tgtEl>
                                          <p:spTgt spid="45"/>
                                        </p:tgtEl>
                                        <p:attrNameLst>
                                          <p:attrName>fill.type</p:attrName>
                                        </p:attrNameLst>
                                      </p:cBhvr>
                                      <p:to>
                                        <p:strVal val="solid"/>
                                      </p:to>
                                    </p:set>
                                    <p:set>
                                      <p:cBhvr>
                                        <p:cTn id="8" dur="15000" fill="hold"/>
                                        <p:tgtEl>
                                          <p:spTgt spid="45"/>
                                        </p:tgtEl>
                                        <p:attrNameLst>
                                          <p:attrName>fill.on</p:attrName>
                                        </p:attrNameLst>
                                      </p:cBhvr>
                                      <p:to>
                                        <p:strVal val="true"/>
                                      </p:to>
                                    </p:set>
                                  </p:childTnLst>
                                </p:cTn>
                              </p:par>
                              <p:par>
                                <p:cTn id="9" presetID="1" presetClass="emph" presetSubtype="2" autoRev="1" fill="hold" nodeType="withEffect">
                                  <p:stCondLst>
                                    <p:cond delay="5000"/>
                                  </p:stCondLst>
                                  <p:childTnLst>
                                    <p:animClr clrSpc="rgb" dir="cw">
                                      <p:cBhvr>
                                        <p:cTn id="10" dur="10000" fill="hold"/>
                                        <p:tgtEl>
                                          <p:spTgt spid="6"/>
                                        </p:tgtEl>
                                        <p:attrNameLst>
                                          <p:attrName>fillcolor</p:attrName>
                                        </p:attrNameLst>
                                      </p:cBhvr>
                                      <p:to>
                                        <a:srgbClr val="FDDBE0"/>
                                      </p:to>
                                    </p:animClr>
                                    <p:set>
                                      <p:cBhvr>
                                        <p:cTn id="11" dur="10000" fill="hold"/>
                                        <p:tgtEl>
                                          <p:spTgt spid="6"/>
                                        </p:tgtEl>
                                        <p:attrNameLst>
                                          <p:attrName>fill.type</p:attrName>
                                        </p:attrNameLst>
                                      </p:cBhvr>
                                      <p:to>
                                        <p:strVal val="solid"/>
                                      </p:to>
                                    </p:set>
                                    <p:set>
                                      <p:cBhvr>
                                        <p:cTn id="12" dur="10000" fill="hold"/>
                                        <p:tgtEl>
                                          <p:spTgt spid="6"/>
                                        </p:tgtEl>
                                        <p:attrNameLst>
                                          <p:attrName>fill.on</p:attrName>
                                        </p:attrNameLst>
                                      </p:cBhvr>
                                      <p:to>
                                        <p:strVal val="true"/>
                                      </p:to>
                                    </p:set>
                                  </p:childTnLst>
                                </p:cTn>
                              </p:par>
                              <p:par>
                                <p:cTn id="13" presetID="6" presetClass="emph" presetSubtype="0" decel="28000" autoRev="1" fill="hold" grpId="0" nodeType="withEffect">
                                  <p:stCondLst>
                                    <p:cond delay="2000"/>
                                  </p:stCondLst>
                                  <p:childTnLst>
                                    <p:animScale>
                                      <p:cBhvr>
                                        <p:cTn id="14" dur="11000" fill="hold"/>
                                        <p:tgtEl>
                                          <p:spTgt spid="34"/>
                                        </p:tgtEl>
                                      </p:cBhvr>
                                      <p:by x="100000" y="400000"/>
                                    </p:animScale>
                                  </p:childTnLst>
                                </p:cTn>
                              </p:par>
                              <p:par>
                                <p:cTn id="15" presetID="10" presetClass="entr" presetSubtype="0" fill="hold" grpId="0" nodeType="withEffect">
                                  <p:stCondLst>
                                    <p:cond delay="35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childTnLst>
                                  <p:subTnLst>
                                    <p:set>
                                      <p:cBhvr override="childStyle">
                                        <p:cTn dur="1" fill="hold" display="0" masterRel="sameClick" afterEffect="1">
                                          <p:stCondLst>
                                            <p:cond evt="end" delay="0">
                                              <p:tn val="15"/>
                                            </p:cond>
                                          </p:stCondLst>
                                        </p:cTn>
                                        <p:tgtEl>
                                          <p:spTgt spid="68"/>
                                        </p:tgtEl>
                                        <p:attrNameLst>
                                          <p:attrName>style.visibility</p:attrName>
                                        </p:attrNameLst>
                                      </p:cBhvr>
                                      <p:to>
                                        <p:strVal val="hidden"/>
                                      </p:to>
                                    </p:set>
                                  </p:subTnLst>
                                </p:cTn>
                              </p:par>
                              <p:par>
                                <p:cTn id="18" presetID="10" presetClass="entr" presetSubtype="0" fill="hold" grpId="0" nodeType="withEffect">
                                  <p:stCondLst>
                                    <p:cond delay="450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000"/>
                                        <p:tgtEl>
                                          <p:spTgt spid="70"/>
                                        </p:tgtEl>
                                      </p:cBhvr>
                                    </p:animEffect>
                                  </p:childTnLst>
                                  <p:subTnLst>
                                    <p:set>
                                      <p:cBhvr override="childStyle">
                                        <p:cTn dur="1" fill="hold" display="0" masterRel="sameClick" afterEffect="1">
                                          <p:stCondLst>
                                            <p:cond evt="end" delay="0">
                                              <p:tn val="18"/>
                                            </p:cond>
                                          </p:stCondLst>
                                        </p:cTn>
                                        <p:tgtEl>
                                          <p:spTgt spid="70"/>
                                        </p:tgtEl>
                                        <p:attrNameLst>
                                          <p:attrName>style.visibility</p:attrName>
                                        </p:attrNameLst>
                                      </p:cBhvr>
                                      <p:to>
                                        <p:strVal val="hidden"/>
                                      </p:to>
                                    </p:set>
                                  </p:subTnLst>
                                </p:cTn>
                              </p:par>
                              <p:par>
                                <p:cTn id="21" presetID="10" presetClass="entr" presetSubtype="0" fill="hold" grpId="0" nodeType="withEffect">
                                  <p:stCondLst>
                                    <p:cond delay="550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1000"/>
                                        <p:tgtEl>
                                          <p:spTgt spid="71"/>
                                        </p:tgtEl>
                                      </p:cBhvr>
                                    </p:animEffect>
                                  </p:childTnLst>
                                  <p:subTnLst>
                                    <p:set>
                                      <p:cBhvr override="childStyle">
                                        <p:cTn dur="1" fill="hold" display="0" masterRel="sameClick" afterEffect="1">
                                          <p:stCondLst>
                                            <p:cond evt="end" delay="0">
                                              <p:tn val="21"/>
                                            </p:cond>
                                          </p:stCondLst>
                                        </p:cTn>
                                        <p:tgtEl>
                                          <p:spTgt spid="71"/>
                                        </p:tgtEl>
                                        <p:attrNameLst>
                                          <p:attrName>style.visibility</p:attrName>
                                        </p:attrNameLst>
                                      </p:cBhvr>
                                      <p:to>
                                        <p:strVal val="hidden"/>
                                      </p:to>
                                    </p:set>
                                  </p:subTnLst>
                                </p:cTn>
                              </p:par>
                              <p:par>
                                <p:cTn id="24" presetID="10" presetClass="entr" presetSubtype="0" fill="hold" grpId="0" nodeType="withEffect">
                                  <p:stCondLst>
                                    <p:cond delay="650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1000"/>
                                        <p:tgtEl>
                                          <p:spTgt spid="72"/>
                                        </p:tgtEl>
                                      </p:cBhvr>
                                    </p:animEffect>
                                  </p:childTnLst>
                                  <p:subTnLst>
                                    <p:set>
                                      <p:cBhvr override="childStyle">
                                        <p:cTn dur="1" fill="hold" display="0" masterRel="sameClick" afterEffect="1">
                                          <p:stCondLst>
                                            <p:cond evt="end" delay="0">
                                              <p:tn val="24"/>
                                            </p:cond>
                                          </p:stCondLst>
                                        </p:cTn>
                                        <p:tgtEl>
                                          <p:spTgt spid="72"/>
                                        </p:tgtEl>
                                        <p:attrNameLst>
                                          <p:attrName>style.visibility</p:attrName>
                                        </p:attrNameLst>
                                      </p:cBhvr>
                                      <p:to>
                                        <p:strVal val="hidden"/>
                                      </p:to>
                                    </p:set>
                                  </p:subTnLst>
                                </p:cTn>
                              </p:par>
                              <p:par>
                                <p:cTn id="27" presetID="10" presetClass="entr" presetSubtype="0" repeatCount="22000" fill="hold" grpId="0" nodeType="withEffect">
                                  <p:stCondLst>
                                    <p:cond delay="750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childTnLst>
                                  <p:subTnLst>
                                    <p:set>
                                      <p:cBhvr override="childStyle">
                                        <p:cTn dur="1" fill="hold" display="0" masterRel="sameClick" afterEffect="1">
                                          <p:stCondLst>
                                            <p:cond evt="end" delay="0">
                                              <p:tn val="27"/>
                                            </p:cond>
                                          </p:stCondLst>
                                        </p:cTn>
                                        <p:tgtEl>
                                          <p:spTgt spid="80"/>
                                        </p:tgtEl>
                                        <p:attrNameLst>
                                          <p:attrName>style.visibility</p:attrName>
                                        </p:attrNameLst>
                                      </p:cBhvr>
                                      <p:to>
                                        <p:strVal val="hidden"/>
                                      </p:to>
                                    </p:set>
                                  </p:subTnLst>
                                </p:cTn>
                              </p:par>
                              <p:par>
                                <p:cTn id="30" presetID="10" presetClass="entr" presetSubtype="0" fill="hold" grpId="0" nodeType="withEffect">
                                  <p:stCondLst>
                                    <p:cond delay="1950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childTnLst>
                                  <p:subTnLst>
                                    <p:set>
                                      <p:cBhvr override="childStyle">
                                        <p:cTn dur="1" fill="hold" display="0" masterRel="sameClick" afterEffect="1">
                                          <p:stCondLst>
                                            <p:cond evt="end" delay="0">
                                              <p:tn val="30"/>
                                            </p:cond>
                                          </p:stCondLst>
                                        </p:cTn>
                                        <p:tgtEl>
                                          <p:spTgt spid="75"/>
                                        </p:tgtEl>
                                        <p:attrNameLst>
                                          <p:attrName>style.visibility</p:attrName>
                                        </p:attrNameLst>
                                      </p:cBhvr>
                                      <p:to>
                                        <p:strVal val="hidden"/>
                                      </p:to>
                                    </p:set>
                                  </p:subTnLst>
                                </p:cTn>
                              </p:par>
                              <p:par>
                                <p:cTn id="33" presetID="10" presetClass="entr" presetSubtype="0" fill="hold" grpId="0" nodeType="withEffect">
                                  <p:stCondLst>
                                    <p:cond delay="2050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childTnLst>
                                </p:cTn>
                              </p:par>
                              <p:par>
                                <p:cTn id="36" presetID="1" presetClass="emph" presetSubtype="2" autoRev="1" fill="hold" nodeType="withEffect">
                                  <p:stCondLst>
                                    <p:cond delay="5000"/>
                                  </p:stCondLst>
                                  <p:childTnLst>
                                    <p:animClr clrSpc="rgb" dir="cw">
                                      <p:cBhvr>
                                        <p:cTn id="37" dur="10000" fill="hold"/>
                                        <p:tgtEl>
                                          <p:spTgt spid="60"/>
                                        </p:tgtEl>
                                        <p:attrNameLst>
                                          <p:attrName>fillcolor</p:attrName>
                                        </p:attrNameLst>
                                      </p:cBhvr>
                                      <p:to>
                                        <a:srgbClr val="FF0000"/>
                                      </p:to>
                                    </p:animClr>
                                    <p:set>
                                      <p:cBhvr>
                                        <p:cTn id="38" dur="10000" fill="hold"/>
                                        <p:tgtEl>
                                          <p:spTgt spid="60"/>
                                        </p:tgtEl>
                                        <p:attrNameLst>
                                          <p:attrName>fill.type</p:attrName>
                                        </p:attrNameLst>
                                      </p:cBhvr>
                                      <p:to>
                                        <p:strVal val="solid"/>
                                      </p:to>
                                    </p:set>
                                    <p:set>
                                      <p:cBhvr>
                                        <p:cTn id="39" dur="10000" fill="hold"/>
                                        <p:tgtEl>
                                          <p:spTgt spid="60"/>
                                        </p:tgtEl>
                                        <p:attrNameLst>
                                          <p:attrName>fill.on</p:attrName>
                                        </p:attrNameLst>
                                      </p:cBhvr>
                                      <p:to>
                                        <p:strVal val="true"/>
                                      </p:to>
                                    </p:set>
                                  </p:childTnLst>
                                </p:cTn>
                              </p:par>
                              <p:par>
                                <p:cTn id="40" presetID="10" presetClass="entr" presetSubtype="0" fill="hold" nodeType="withEffect">
                                  <p:stCondLst>
                                    <p:cond delay="20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0"/>
                                        <p:tgtEl>
                                          <p:spTgt spid="65"/>
                                        </p:tgtEl>
                                      </p:cBhvr>
                                    </p:animEffect>
                                  </p:childTnLst>
                                </p:cTn>
                              </p:par>
                              <p:par>
                                <p:cTn id="43" presetID="10" presetClass="entr" presetSubtype="0" fill="hold" nodeType="withEffect">
                                  <p:stCondLst>
                                    <p:cond delay="800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0"/>
                                        <p:tgtEl>
                                          <p:spTgt spid="66"/>
                                        </p:tgtEl>
                                      </p:cBhvr>
                                    </p:animEffect>
                                  </p:childTnLst>
                                </p:cTn>
                              </p:par>
                              <p:par>
                                <p:cTn id="46" presetID="10" presetClass="entr" presetSubtype="0" fill="hold" nodeType="withEffect">
                                  <p:stCondLst>
                                    <p:cond delay="200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0"/>
                                        <p:tgtEl>
                                          <p:spTgt spid="67"/>
                                        </p:tgtEl>
                                      </p:cBhvr>
                                    </p:animEffect>
                                  </p:childTnLst>
                                </p:cTn>
                              </p:par>
                              <p:par>
                                <p:cTn id="49" presetID="42" presetClass="path" presetSubtype="0" decel="28000" autoRev="1" fill="hold" grpId="0" nodeType="withEffect">
                                  <p:stCondLst>
                                    <p:cond delay="2000"/>
                                  </p:stCondLst>
                                  <p:childTnLst>
                                    <p:animMotion origin="layout" path="M 4.16667E-6 -1.85185E-6 L -0.00018 -0.36227 " pathEditMode="relative" rAng="0" ptsTypes="AA">
                                      <p:cBhvr>
                                        <p:cTn id="50" dur="11000" fill="hold"/>
                                        <p:tgtEl>
                                          <p:spTgt spid="5"/>
                                        </p:tgtEl>
                                        <p:attrNameLst>
                                          <p:attrName>ppt_x</p:attrName>
                                          <p:attrName>ppt_y</p:attrName>
                                        </p:attrNameLst>
                                      </p:cBhvr>
                                      <p:rCtr x="-17" y="-18125"/>
                                    </p:animMotion>
                                  </p:childTnLst>
                                </p:cTn>
                              </p:par>
                              <p:par>
                                <p:cTn id="51" presetID="10" presetClass="entr" presetSubtype="0" fill="hold" nodeType="withEffect">
                                  <p:stCondLst>
                                    <p:cond delay="400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500"/>
                                        <p:tgtEl>
                                          <p:spTgt spid="30"/>
                                        </p:tgtEl>
                                      </p:cBhvr>
                                    </p:animEffect>
                                  </p:childTnLst>
                                  <p:subTnLst>
                                    <p:set>
                                      <p:cBhvr override="childStyle">
                                        <p:cTn dur="1" fill="hold" display="0" masterRel="sameClick" afterEffect="1">
                                          <p:stCondLst>
                                            <p:cond evt="end" delay="0">
                                              <p:tn val="51"/>
                                            </p:cond>
                                          </p:stCondLst>
                                        </p:cTn>
                                        <p:tgtEl>
                                          <p:spTgt spid="30"/>
                                        </p:tgtEl>
                                        <p:attrNameLst>
                                          <p:attrName>style.visibility</p:attrName>
                                        </p:attrNameLst>
                                      </p:cBhvr>
                                      <p:to>
                                        <p:strVal val="hidden"/>
                                      </p:to>
                                    </p:set>
                                  </p:subTnLst>
                                </p:cTn>
                              </p:par>
                              <p:par>
                                <p:cTn id="54" presetID="10" presetClass="entr" presetSubtype="0" fill="hold" nodeType="withEffect">
                                  <p:stCondLst>
                                    <p:cond delay="550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0"/>
                                        <p:tgtEl>
                                          <p:spTgt spid="31"/>
                                        </p:tgtEl>
                                      </p:cBhvr>
                                    </p:animEffect>
                                  </p:childTnLst>
                                  <p:subTnLst>
                                    <p:set>
                                      <p:cBhvr override="childStyle">
                                        <p:cTn dur="1" fill="hold" display="0" masterRel="sameClick" afterEffect="1">
                                          <p:stCondLst>
                                            <p:cond evt="end" delay="0">
                                              <p:tn val="54"/>
                                            </p:cond>
                                          </p:stCondLst>
                                        </p:cTn>
                                        <p:tgtEl>
                                          <p:spTgt spid="31"/>
                                        </p:tgtEl>
                                        <p:attrNameLst>
                                          <p:attrName>style.visibility</p:attrName>
                                        </p:attrNameLst>
                                      </p:cBhvr>
                                      <p:to>
                                        <p:strVal val="hidden"/>
                                      </p:to>
                                    </p:set>
                                  </p:subTnLst>
                                </p:cTn>
                              </p:par>
                              <p:par>
                                <p:cTn id="57" presetID="42" presetClass="entr" presetSubtype="0" repeatCount="5000" fill="hold" grpId="0" nodeType="withEffect">
                                  <p:stCondLst>
                                    <p:cond delay="600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57"/>
                                            </p:cond>
                                          </p:stCondLst>
                                        </p:cTn>
                                        <p:tgtEl>
                                          <p:spTgt spid="36"/>
                                        </p:tgtEl>
                                        <p:attrNameLst>
                                          <p:attrName>style.visibility</p:attrName>
                                        </p:attrNameLst>
                                      </p:cBhvr>
                                      <p:to>
                                        <p:strVal val="hidden"/>
                                      </p:to>
                                    </p:set>
                                  </p:subTnLst>
                                </p:cTn>
                              </p:par>
                              <p:par>
                                <p:cTn id="62" presetID="42" presetClass="entr" presetSubtype="0" repeatCount="5000" fill="hold" grpId="0" nodeType="withEffect">
                                  <p:stCondLst>
                                    <p:cond delay="60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62"/>
                                            </p:cond>
                                          </p:stCondLst>
                                        </p:cTn>
                                        <p:tgtEl>
                                          <p:spTgt spid="37"/>
                                        </p:tgtEl>
                                        <p:attrNameLst>
                                          <p:attrName>style.visibility</p:attrName>
                                        </p:attrNameLst>
                                      </p:cBhvr>
                                      <p:to>
                                        <p:strVal val="hidden"/>
                                      </p:to>
                                    </p:set>
                                  </p:subTnLst>
                                </p:cTn>
                              </p:par>
                              <p:par>
                                <p:cTn id="67" presetID="42" presetClass="entr" presetSubtype="0" repeatCount="5000" fill="hold" grpId="0" nodeType="withEffect">
                                  <p:stCondLst>
                                    <p:cond delay="60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67"/>
                                            </p:cond>
                                          </p:stCondLst>
                                        </p:cTn>
                                        <p:tgtEl>
                                          <p:spTgt spid="38"/>
                                        </p:tgtEl>
                                        <p:attrNameLst>
                                          <p:attrName>style.visibility</p:attrName>
                                        </p:attrNameLst>
                                      </p:cBhvr>
                                      <p:to>
                                        <p:strVal val="hidden"/>
                                      </p:to>
                                    </p:set>
                                  </p:subTnLst>
                                </p:cTn>
                              </p:par>
                              <p:par>
                                <p:cTn id="72" presetID="42" presetClass="entr" presetSubtype="0" repeatCount="5000" fill="hold" grpId="0" nodeType="withEffect">
                                  <p:stCondLst>
                                    <p:cond delay="600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anim calcmode="lin" valueType="num">
                                      <p:cBhvr>
                                        <p:cTn id="75" dur="1000" fill="hold"/>
                                        <p:tgtEl>
                                          <p:spTgt spid="40"/>
                                        </p:tgtEl>
                                        <p:attrNameLst>
                                          <p:attrName>ppt_x</p:attrName>
                                        </p:attrNameLst>
                                      </p:cBhvr>
                                      <p:tavLst>
                                        <p:tav tm="0">
                                          <p:val>
                                            <p:strVal val="#ppt_x"/>
                                          </p:val>
                                        </p:tav>
                                        <p:tav tm="100000">
                                          <p:val>
                                            <p:strVal val="#ppt_x"/>
                                          </p:val>
                                        </p:tav>
                                      </p:tavLst>
                                    </p:anim>
                                    <p:anim calcmode="lin" valueType="num">
                                      <p:cBhvr>
                                        <p:cTn id="76" dur="1000" fill="hold"/>
                                        <p:tgtEl>
                                          <p:spTgt spid="40"/>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72"/>
                                            </p:cond>
                                          </p:stCondLst>
                                        </p:cTn>
                                        <p:tgtEl>
                                          <p:spTgt spid="40"/>
                                        </p:tgtEl>
                                        <p:attrNameLst>
                                          <p:attrName>style.visibility</p:attrName>
                                        </p:attrNameLst>
                                      </p:cBhvr>
                                      <p:to>
                                        <p:strVal val="hidden"/>
                                      </p:to>
                                    </p:set>
                                  </p:subTnLst>
                                </p:cTn>
                              </p:par>
                              <p:par>
                                <p:cTn id="77" presetID="22" presetClass="entr" presetSubtype="1" repeatCount="5000" fill="hold" grpId="0" nodeType="withEffect">
                                  <p:stCondLst>
                                    <p:cond delay="19000"/>
                                  </p:stCondLst>
                                  <p:childTnLst>
                                    <p:set>
                                      <p:cBhvr>
                                        <p:cTn id="78" dur="1" fill="hold">
                                          <p:stCondLst>
                                            <p:cond delay="0"/>
                                          </p:stCondLst>
                                        </p:cTn>
                                        <p:tgtEl>
                                          <p:spTgt spid="39"/>
                                        </p:tgtEl>
                                        <p:attrNameLst>
                                          <p:attrName>style.visibility</p:attrName>
                                        </p:attrNameLst>
                                      </p:cBhvr>
                                      <p:to>
                                        <p:strVal val="visible"/>
                                      </p:to>
                                    </p:set>
                                    <p:animEffect transition="in" filter="wipe(up)">
                                      <p:cBhvr>
                                        <p:cTn id="79" dur="1000"/>
                                        <p:tgtEl>
                                          <p:spTgt spid="39"/>
                                        </p:tgtEl>
                                      </p:cBhvr>
                                    </p:animEffect>
                                  </p:childTnLst>
                                  <p:subTnLst>
                                    <p:set>
                                      <p:cBhvr override="childStyle">
                                        <p:cTn dur="1" fill="hold" display="0" masterRel="sameClick" afterEffect="1">
                                          <p:stCondLst>
                                            <p:cond evt="end" delay="0">
                                              <p:tn val="77"/>
                                            </p:cond>
                                          </p:stCondLst>
                                        </p:cTn>
                                        <p:tgtEl>
                                          <p:spTgt spid="39"/>
                                        </p:tgtEl>
                                        <p:attrNameLst>
                                          <p:attrName>style.visibility</p:attrName>
                                        </p:attrNameLst>
                                      </p:cBhvr>
                                      <p:to>
                                        <p:strVal val="hidden"/>
                                      </p:to>
                                    </p:set>
                                  </p:subTnLst>
                                </p:cTn>
                              </p:par>
                              <p:par>
                                <p:cTn id="80" presetID="22" presetClass="entr" presetSubtype="1" repeatCount="5000" fill="hold" grpId="0" nodeType="withEffect">
                                  <p:stCondLst>
                                    <p:cond delay="19000"/>
                                  </p:stCondLst>
                                  <p:childTnLst>
                                    <p:set>
                                      <p:cBhvr>
                                        <p:cTn id="81" dur="1" fill="hold">
                                          <p:stCondLst>
                                            <p:cond delay="0"/>
                                          </p:stCondLst>
                                        </p:cTn>
                                        <p:tgtEl>
                                          <p:spTgt spid="41"/>
                                        </p:tgtEl>
                                        <p:attrNameLst>
                                          <p:attrName>style.visibility</p:attrName>
                                        </p:attrNameLst>
                                      </p:cBhvr>
                                      <p:to>
                                        <p:strVal val="visible"/>
                                      </p:to>
                                    </p:set>
                                    <p:animEffect transition="in" filter="wipe(up)">
                                      <p:cBhvr>
                                        <p:cTn id="82" dur="1000"/>
                                        <p:tgtEl>
                                          <p:spTgt spid="41"/>
                                        </p:tgtEl>
                                      </p:cBhvr>
                                    </p:animEffect>
                                  </p:childTnLst>
                                  <p:subTnLst>
                                    <p:set>
                                      <p:cBhvr override="childStyle">
                                        <p:cTn dur="1" fill="hold" display="0" masterRel="sameClick" afterEffect="1">
                                          <p:stCondLst>
                                            <p:cond evt="end" delay="0">
                                              <p:tn val="80"/>
                                            </p:cond>
                                          </p:stCondLst>
                                        </p:cTn>
                                        <p:tgtEl>
                                          <p:spTgt spid="41"/>
                                        </p:tgtEl>
                                        <p:attrNameLst>
                                          <p:attrName>style.visibility</p:attrName>
                                        </p:attrNameLst>
                                      </p:cBhvr>
                                      <p:to>
                                        <p:strVal val="hidden"/>
                                      </p:to>
                                    </p:set>
                                  </p:subTnLst>
                                </p:cTn>
                              </p:par>
                              <p:par>
                                <p:cTn id="83" presetID="22" presetClass="entr" presetSubtype="1" repeatCount="5000" fill="hold" grpId="0" nodeType="withEffect">
                                  <p:stCondLst>
                                    <p:cond delay="1900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1000"/>
                                        <p:tgtEl>
                                          <p:spTgt spid="42"/>
                                        </p:tgtEl>
                                      </p:cBhvr>
                                    </p:animEffect>
                                  </p:childTnLst>
                                  <p:subTnLst>
                                    <p:set>
                                      <p:cBhvr override="childStyle">
                                        <p:cTn dur="1" fill="hold" display="0" masterRel="sameClick" afterEffect="1">
                                          <p:stCondLst>
                                            <p:cond evt="end" delay="0">
                                              <p:tn val="83"/>
                                            </p:cond>
                                          </p:stCondLst>
                                        </p:cTn>
                                        <p:tgtEl>
                                          <p:spTgt spid="42"/>
                                        </p:tgtEl>
                                        <p:attrNameLst>
                                          <p:attrName>style.visibility</p:attrName>
                                        </p:attrNameLst>
                                      </p:cBhvr>
                                      <p:to>
                                        <p:strVal val="hidden"/>
                                      </p:to>
                                    </p:set>
                                  </p:subTnLst>
                                </p:cTn>
                              </p:par>
                              <p:par>
                                <p:cTn id="86" presetID="22" presetClass="entr" presetSubtype="1" repeatCount="5000" fill="hold" grpId="0" nodeType="withEffect">
                                  <p:stCondLst>
                                    <p:cond delay="19000"/>
                                  </p:stCondLst>
                                  <p:childTnLst>
                                    <p:set>
                                      <p:cBhvr>
                                        <p:cTn id="87" dur="1" fill="hold">
                                          <p:stCondLst>
                                            <p:cond delay="0"/>
                                          </p:stCondLst>
                                        </p:cTn>
                                        <p:tgtEl>
                                          <p:spTgt spid="43"/>
                                        </p:tgtEl>
                                        <p:attrNameLst>
                                          <p:attrName>style.visibility</p:attrName>
                                        </p:attrNameLst>
                                      </p:cBhvr>
                                      <p:to>
                                        <p:strVal val="visible"/>
                                      </p:to>
                                    </p:set>
                                    <p:animEffect transition="in" filter="wipe(up)">
                                      <p:cBhvr>
                                        <p:cTn id="88" dur="1000"/>
                                        <p:tgtEl>
                                          <p:spTgt spid="43"/>
                                        </p:tgtEl>
                                      </p:cBhvr>
                                    </p:animEffect>
                                  </p:childTnLst>
                                  <p:subTnLst>
                                    <p:set>
                                      <p:cBhvr override="childStyle">
                                        <p:cTn dur="1" fill="hold" display="0" masterRel="sameClick" afterEffect="1">
                                          <p:stCondLst>
                                            <p:cond evt="end" delay="0">
                                              <p:tn val="86"/>
                                            </p:cond>
                                          </p:stCondLst>
                                        </p:cTn>
                                        <p:tgtEl>
                                          <p:spTgt spid="4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38" grpId="0" animBg="1"/>
      <p:bldP spid="39" grpId="0" animBg="1"/>
      <p:bldP spid="40" grpId="0" animBg="1"/>
      <p:bldP spid="41" grpId="0" animBg="1"/>
      <p:bldP spid="42" grpId="0" animBg="1"/>
      <p:bldP spid="43" grpId="0" animBg="1"/>
      <p:bldP spid="5" grpId="0" animBg="1"/>
      <p:bldP spid="68" grpId="0"/>
      <p:bldP spid="70" grpId="0"/>
      <p:bldP spid="71" grpId="0"/>
      <p:bldP spid="72" grpId="0"/>
      <p:bldP spid="75" grpId="0"/>
      <p:bldP spid="76" grpId="0"/>
      <p:bldP spid="8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GB" b="1" dirty="0"/>
              <a:t>ATES - Aquifer Thermal Energy Storage</a:t>
            </a:r>
            <a:endParaRPr lang="tr-TR" b="1" dirty="0"/>
          </a:p>
        </p:txBody>
      </p:sp>
      <p:pic>
        <p:nvPicPr>
          <p:cNvPr id="4" name="Picture 2" descr="npo000025"/>
          <p:cNvPicPr>
            <a:picLocks noChangeAspect="1" noChangeArrowheads="1"/>
          </p:cNvPicPr>
          <p:nvPr/>
        </p:nvPicPr>
        <p:blipFill>
          <a:blip r:embed="rId2" cstate="email"/>
          <a:srcRect/>
          <a:stretch>
            <a:fillRect/>
          </a:stretch>
        </p:blipFill>
        <p:spPr bwMode="auto">
          <a:xfrm>
            <a:off x="304800" y="1752600"/>
            <a:ext cx="8305800" cy="4935688"/>
          </a:xfrm>
          <a:prstGeom prst="rect">
            <a:avLst/>
          </a:prstGeom>
          <a:noFill/>
          <a:ln w="9525">
            <a:noFill/>
            <a:miter lim="800000"/>
            <a:headEnd/>
            <a:tailEnd/>
          </a:ln>
        </p:spPr>
      </p:pic>
    </p:spTree>
    <p:extLst>
      <p:ext uri="{BB962C8B-B14F-4D97-AF65-F5344CB8AC3E}">
        <p14:creationId xmlns:p14="http://schemas.microsoft.com/office/powerpoint/2010/main" val="3553869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The DNA helix-inspired Agora Garden (Image: Vincent Callebaut Architecte)"/>
          <p:cNvPicPr>
            <a:picLocks noChangeAspect="1" noChangeArrowheads="1"/>
          </p:cNvPicPr>
          <p:nvPr/>
        </p:nvPicPr>
        <p:blipFill>
          <a:blip r:embed="rId2" cstate="email"/>
          <a:srcRect/>
          <a:stretch>
            <a:fillRect/>
          </a:stretch>
        </p:blipFill>
        <p:spPr bwMode="auto">
          <a:xfrm>
            <a:off x="0" y="-4012"/>
            <a:ext cx="9067800" cy="6871171"/>
          </a:xfrm>
          <a:prstGeom prst="rect">
            <a:avLst/>
          </a:prstGeom>
          <a:noFill/>
        </p:spPr>
      </p:pic>
    </p:spTree>
    <p:extLst>
      <p:ext uri="{BB962C8B-B14F-4D97-AF65-F5344CB8AC3E}">
        <p14:creationId xmlns:p14="http://schemas.microsoft.com/office/powerpoint/2010/main" val="2394356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2530" name="Picture 2" descr="Arm wrestle? Agora Towers are also compared to two entwined hands (Image: Vincent Callebau..."/>
          <p:cNvPicPr>
            <a:picLocks noChangeAspect="1" noChangeArrowheads="1"/>
          </p:cNvPicPr>
          <p:nvPr/>
        </p:nvPicPr>
        <p:blipFill>
          <a:blip r:embed="rId2" cstate="email"/>
          <a:srcRect/>
          <a:stretch>
            <a:fillRect/>
          </a:stretch>
        </p:blipFill>
        <p:spPr bwMode="auto">
          <a:xfrm>
            <a:off x="-2" y="0"/>
            <a:ext cx="9168824" cy="6858000"/>
          </a:xfrm>
          <a:prstGeom prst="rect">
            <a:avLst/>
          </a:prstGeom>
          <a:noFill/>
        </p:spPr>
      </p:pic>
    </p:spTree>
    <p:extLst>
      <p:ext uri="{BB962C8B-B14F-4D97-AF65-F5344CB8AC3E}">
        <p14:creationId xmlns:p14="http://schemas.microsoft.com/office/powerpoint/2010/main" val="1828615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French architectural group recently revealed its concept for 'Asian Cairns,' a series of..."/>
          <p:cNvPicPr>
            <a:picLocks noChangeAspect="1" noChangeArrowheads="1"/>
          </p:cNvPicPr>
          <p:nvPr/>
        </p:nvPicPr>
        <p:blipFill>
          <a:blip r:embed="rId2" cstate="email"/>
          <a:srcRect/>
          <a:stretch>
            <a:fillRect/>
          </a:stretch>
        </p:blipFill>
        <p:spPr bwMode="auto">
          <a:xfrm>
            <a:off x="0" y="1"/>
            <a:ext cx="9144000" cy="6857999"/>
          </a:xfrm>
          <a:prstGeom prst="rect">
            <a:avLst/>
          </a:prstGeom>
          <a:noFill/>
        </p:spPr>
      </p:pic>
    </p:spTree>
    <p:extLst>
      <p:ext uri="{BB962C8B-B14F-4D97-AF65-F5344CB8AC3E}">
        <p14:creationId xmlns:p14="http://schemas.microsoft.com/office/powerpoint/2010/main" val="521576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cscroom\AppData\Local\Microsoft\Windows\Temporary Internet Files\Content.Outlook\HENS40O4\a (2).jpg"/>
          <p:cNvPicPr>
            <a:picLocks noGrp="1" noChangeAspect="1" noChangeArrowheads="1"/>
          </p:cNvPicPr>
          <p:nvPr>
            <p:ph idx="1"/>
          </p:nvPr>
        </p:nvPicPr>
        <p:blipFill>
          <a:blip r:embed="rId2" cstate="email"/>
          <a:srcRect/>
          <a:stretch>
            <a:fillRect/>
          </a:stretch>
        </p:blipFill>
        <p:spPr bwMode="auto">
          <a:xfrm>
            <a:off x="0" y="32133"/>
            <a:ext cx="9143999" cy="6825865"/>
          </a:xfrm>
          <a:prstGeom prst="rect">
            <a:avLst/>
          </a:prstGeom>
          <a:noFill/>
        </p:spPr>
      </p:pic>
    </p:spTree>
    <p:extLst>
      <p:ext uri="{BB962C8B-B14F-4D97-AF65-F5344CB8AC3E}">
        <p14:creationId xmlns:p14="http://schemas.microsoft.com/office/powerpoint/2010/main" val="33337967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2733-9B3A-E4FB-66D2-6D32DB7CF7AA}"/>
              </a:ext>
            </a:extLst>
          </p:cNvPr>
          <p:cNvSpPr>
            <a:spLocks noGrp="1"/>
          </p:cNvSpPr>
          <p:nvPr>
            <p:ph type="title"/>
          </p:nvPr>
        </p:nvSpPr>
        <p:spPr/>
        <p:txBody>
          <a:bodyPr/>
          <a:lstStyle/>
          <a:p>
            <a:r>
              <a:rPr lang="en-GB" b="1" dirty="0"/>
              <a:t>ORIGINS and LESSONS for INTELLIGENT BUILDINGS</a:t>
            </a:r>
          </a:p>
        </p:txBody>
      </p:sp>
      <p:sp>
        <p:nvSpPr>
          <p:cNvPr id="3" name="Content Placeholder 2">
            <a:extLst>
              <a:ext uri="{FF2B5EF4-FFF2-40B4-BE49-F238E27FC236}">
                <a16:creationId xmlns:a16="http://schemas.microsoft.com/office/drawing/2014/main" id="{001443BD-C415-1EA4-166F-1947C3BFA2F1}"/>
              </a:ext>
            </a:extLst>
          </p:cNvPr>
          <p:cNvSpPr>
            <a:spLocks noGrp="1"/>
          </p:cNvSpPr>
          <p:nvPr>
            <p:ph idx="1"/>
          </p:nvPr>
        </p:nvSpPr>
        <p:spPr>
          <a:xfrm>
            <a:off x="477848" y="2209800"/>
            <a:ext cx="8229600" cy="4495800"/>
          </a:xfrm>
        </p:spPr>
        <p:txBody>
          <a:bodyPr/>
          <a:lstStyle/>
          <a:p>
            <a:r>
              <a:rPr lang="en-GB" sz="4000" b="1" dirty="0"/>
              <a:t>HISTORY</a:t>
            </a:r>
          </a:p>
          <a:p>
            <a:r>
              <a:rPr lang="en-GB" sz="4000" b="1" dirty="0"/>
              <a:t>NATURE</a:t>
            </a:r>
          </a:p>
          <a:p>
            <a:r>
              <a:rPr lang="en-GB" sz="4000" b="1" dirty="0"/>
              <a:t>TECHNOLOGY</a:t>
            </a:r>
          </a:p>
          <a:p>
            <a:r>
              <a:rPr lang="en-GB" sz="4000" b="1" dirty="0"/>
              <a:t>BUILDINGS FOR HUMANITY</a:t>
            </a:r>
          </a:p>
        </p:txBody>
      </p:sp>
    </p:spTree>
    <p:extLst>
      <p:ext uri="{BB962C8B-B14F-4D97-AF65-F5344CB8AC3E}">
        <p14:creationId xmlns:p14="http://schemas.microsoft.com/office/powerpoint/2010/main" val="6651156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sz="quarter" idx="1"/>
          </p:nvPr>
        </p:nvSpPr>
        <p:spPr>
          <a:xfrm>
            <a:off x="533400" y="1828801"/>
            <a:ext cx="8305800" cy="3276600"/>
          </a:xfrm>
        </p:spPr>
        <p:txBody>
          <a:bodyPr/>
          <a:lstStyle/>
          <a:p>
            <a:r>
              <a:rPr lang="en-GB" b="1" dirty="0"/>
              <a:t>Bio Intelligent Quotient building by Arup/</a:t>
            </a:r>
            <a:r>
              <a:rPr lang="en-GB" b="1" dirty="0" err="1"/>
              <a:t>Splitterwerk</a:t>
            </a:r>
            <a:r>
              <a:rPr lang="en-GB" b="1" dirty="0"/>
              <a:t> £4.8m 3 years</a:t>
            </a:r>
          </a:p>
          <a:p>
            <a:r>
              <a:rPr lang="en-GB" b="1" dirty="0"/>
              <a:t>129 Algae </a:t>
            </a:r>
            <a:r>
              <a:rPr lang="en-GB" b="1" dirty="0" err="1"/>
              <a:t>louvred</a:t>
            </a:r>
            <a:r>
              <a:rPr lang="en-GB" b="1" dirty="0"/>
              <a:t> tanks SE/SW facades</a:t>
            </a:r>
          </a:p>
          <a:p>
            <a:r>
              <a:rPr lang="en-GB" b="1" dirty="0"/>
              <a:t>Algae +nutrients+CO2+sunlight</a:t>
            </a:r>
          </a:p>
          <a:p>
            <a:r>
              <a:rPr lang="en-GB" b="1" dirty="0"/>
              <a:t>Algae harvested and processed for biogas</a:t>
            </a:r>
          </a:p>
          <a:p>
            <a:r>
              <a:rPr lang="en-GB" b="1" dirty="0"/>
              <a:t>Also shades building</a:t>
            </a:r>
          </a:p>
          <a:p>
            <a:r>
              <a:rPr lang="en-GB" b="1" dirty="0"/>
              <a:t>Solar heat used too</a:t>
            </a:r>
          </a:p>
        </p:txBody>
      </p:sp>
      <p:sp>
        <p:nvSpPr>
          <p:cNvPr id="3" name="Title 2"/>
          <p:cNvSpPr>
            <a:spLocks noGrp="1"/>
          </p:cNvSpPr>
          <p:nvPr>
            <p:ph type="ctrTitle" sz="quarter"/>
          </p:nvPr>
        </p:nvSpPr>
        <p:spPr>
          <a:xfrm>
            <a:off x="152400" y="685801"/>
            <a:ext cx="8991600" cy="1143000"/>
          </a:xfrm>
        </p:spPr>
        <p:txBody>
          <a:bodyPr/>
          <a:lstStyle/>
          <a:p>
            <a:r>
              <a:rPr lang="en-GB" b="1" dirty="0"/>
              <a:t>BIQ Algae Powered  Building Hamburg 2013</a:t>
            </a:r>
          </a:p>
        </p:txBody>
      </p:sp>
    </p:spTree>
    <p:extLst>
      <p:ext uri="{BB962C8B-B14F-4D97-AF65-F5344CB8AC3E}">
        <p14:creationId xmlns:p14="http://schemas.microsoft.com/office/powerpoint/2010/main" val="405636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martArt Placeholder 2"/>
          <p:cNvSpPr>
            <a:spLocks noGrp="1"/>
          </p:cNvSpPr>
          <p:nvPr>
            <p:ph type="dgm" idx="1"/>
          </p:nvPr>
        </p:nvSpPr>
        <p:spPr/>
        <p:txBody>
          <a:bodyPr/>
          <a:lstStyle/>
          <a:p>
            <a:endParaRPr lang="en-GB"/>
          </a:p>
        </p:txBody>
      </p:sp>
      <p:pic>
        <p:nvPicPr>
          <p:cNvPr id="22530" name="Picture 2" descr="C:\Users\kcscroom\AppData\Local\Microsoft\Windows\Temporary Internet Files\Content.Outlook\I1FLEXT4\Image-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0"/>
            <a:ext cx="9220200" cy="69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93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lstStyle/>
          <a:p>
            <a:r>
              <a:rPr lang="en-GB" b="1" dirty="0" err="1"/>
              <a:t>Masdar</a:t>
            </a:r>
            <a:r>
              <a:rPr lang="en-GB" b="1" dirty="0"/>
              <a:t> City</a:t>
            </a:r>
            <a:br>
              <a:rPr lang="en-GB" b="1" dirty="0"/>
            </a:br>
            <a:r>
              <a:rPr lang="en-GB" b="1" dirty="0"/>
              <a:t>Abu Dhabi</a:t>
            </a:r>
            <a:br>
              <a:rPr lang="en-GB" b="1" dirty="0"/>
            </a:br>
            <a:br>
              <a:rPr lang="en-GB" b="1" dirty="0"/>
            </a:br>
            <a:r>
              <a:rPr lang="en-GB" sz="3600" b="1" dirty="0"/>
              <a:t>2005--2025</a:t>
            </a:r>
          </a:p>
        </p:txBody>
      </p:sp>
    </p:spTree>
    <p:extLst>
      <p:ext uri="{BB962C8B-B14F-4D97-AF65-F5344CB8AC3E}">
        <p14:creationId xmlns:p14="http://schemas.microsoft.com/office/powerpoint/2010/main" val="1695115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cscroom\AppData\Local\Microsoft\Windows\Temporary Internet Files\Content.Outlook\I1FLEXT4\ma01lgch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99" y="0"/>
            <a:ext cx="91203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545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cscroom\AppData\Local\Microsoft\Windows\Temporary Internet Files\Content.Outlook\I1FLEXT4\ma08lgcw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1771"/>
            <a:ext cx="9144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5816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kcscroom\AppData\Local\Microsoft\Windows\Temporary Internet Files\Content.Outlook\I1FLEXT4\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317" y="0"/>
            <a:ext cx="66798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654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1" descr="cid:image001.jpg@01D0FEB9.4367DEF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1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079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Edge Building by Deloitte 2015</a:t>
            </a:r>
          </a:p>
        </p:txBody>
      </p:sp>
      <p:sp>
        <p:nvSpPr>
          <p:cNvPr id="3" name="Content Placeholder 2"/>
          <p:cNvSpPr>
            <a:spLocks noGrp="1"/>
          </p:cNvSpPr>
          <p:nvPr>
            <p:ph idx="1"/>
          </p:nvPr>
        </p:nvSpPr>
        <p:spPr>
          <a:xfrm>
            <a:off x="152400" y="1600200"/>
            <a:ext cx="8534400" cy="4495800"/>
          </a:xfrm>
        </p:spPr>
        <p:txBody>
          <a:bodyPr/>
          <a:lstStyle/>
          <a:p>
            <a:r>
              <a:rPr lang="en-GB" dirty="0"/>
              <a:t>28,000 sensors</a:t>
            </a:r>
          </a:p>
          <a:p>
            <a:r>
              <a:rPr lang="en-GB" dirty="0"/>
              <a:t>Edge mobile App</a:t>
            </a:r>
          </a:p>
          <a:p>
            <a:r>
              <a:rPr lang="en-GB" dirty="0"/>
              <a:t>Finds desk</a:t>
            </a:r>
          </a:p>
          <a:p>
            <a:r>
              <a:rPr lang="en-GB" dirty="0"/>
              <a:t>Sitting, standing, meeting, concentration spaces</a:t>
            </a:r>
          </a:p>
          <a:p>
            <a:r>
              <a:rPr lang="en-GB" dirty="0"/>
              <a:t>BREEAM 98.4%</a:t>
            </a:r>
          </a:p>
          <a:p>
            <a:r>
              <a:rPr lang="en-GB" dirty="0"/>
              <a:t>LED digital ceiling with 8.3 years payback</a:t>
            </a:r>
          </a:p>
          <a:p>
            <a:r>
              <a:rPr lang="en-GB" dirty="0"/>
              <a:t>Workspaces &lt; 7 m from window</a:t>
            </a:r>
          </a:p>
          <a:p>
            <a:endParaRPr lang="en-GB" dirty="0"/>
          </a:p>
        </p:txBody>
      </p:sp>
    </p:spTree>
    <p:extLst>
      <p:ext uri="{BB962C8B-B14F-4D97-AF65-F5344CB8AC3E}">
        <p14:creationId xmlns:p14="http://schemas.microsoft.com/office/powerpoint/2010/main" val="3517533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EDGE BUILDING</a:t>
            </a:r>
          </a:p>
        </p:txBody>
      </p:sp>
      <p:sp>
        <p:nvSpPr>
          <p:cNvPr id="3" name="Content Placeholder 2"/>
          <p:cNvSpPr>
            <a:spLocks noGrp="1"/>
          </p:cNvSpPr>
          <p:nvPr>
            <p:ph idx="1"/>
          </p:nvPr>
        </p:nvSpPr>
        <p:spPr>
          <a:xfrm>
            <a:off x="457200" y="1219200"/>
            <a:ext cx="8229600" cy="4876800"/>
          </a:xfrm>
        </p:spPr>
        <p:txBody>
          <a:bodyPr/>
          <a:lstStyle/>
          <a:p>
            <a:r>
              <a:rPr lang="en-GB" dirty="0"/>
              <a:t>Natural ventilation via atrium</a:t>
            </a:r>
          </a:p>
          <a:p>
            <a:r>
              <a:rPr lang="en-GB" dirty="0"/>
              <a:t>1000 hot desks for 2500 workers</a:t>
            </a:r>
          </a:p>
          <a:p>
            <a:r>
              <a:rPr lang="en-GB" dirty="0"/>
              <a:t>Breakout spaces available+ Gym</a:t>
            </a:r>
          </a:p>
          <a:p>
            <a:r>
              <a:rPr lang="en-GB" dirty="0"/>
              <a:t>Interactive walls</a:t>
            </a:r>
          </a:p>
          <a:p>
            <a:r>
              <a:rPr lang="en-GB" dirty="0"/>
              <a:t>Personal data not shared</a:t>
            </a:r>
          </a:p>
          <a:p>
            <a:r>
              <a:rPr lang="en-GB" dirty="0"/>
              <a:t>Electric parking</a:t>
            </a:r>
          </a:p>
          <a:p>
            <a:r>
              <a:rPr lang="en-GB" dirty="0"/>
              <a:t>Aquifer water storage for radiant heating-cooling</a:t>
            </a:r>
          </a:p>
          <a:p>
            <a:r>
              <a:rPr lang="en-GB" dirty="0"/>
              <a:t>Solar panels on South face</a:t>
            </a:r>
          </a:p>
        </p:txBody>
      </p:sp>
    </p:spTree>
    <p:extLst>
      <p:ext uri="{BB962C8B-B14F-4D97-AF65-F5344CB8AC3E}">
        <p14:creationId xmlns:p14="http://schemas.microsoft.com/office/powerpoint/2010/main" val="15330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5"/>
            <a:ext cx="8229600" cy="1143000"/>
          </a:xfrm>
        </p:spPr>
        <p:txBody>
          <a:bodyPr/>
          <a:lstStyle/>
          <a:p>
            <a:r>
              <a:rPr lang="en-GB" b="1" dirty="0"/>
              <a:t>FUTURES</a:t>
            </a:r>
          </a:p>
        </p:txBody>
      </p:sp>
      <p:sp>
        <p:nvSpPr>
          <p:cNvPr id="3" name="Content Placeholder 2"/>
          <p:cNvSpPr>
            <a:spLocks noGrp="1"/>
          </p:cNvSpPr>
          <p:nvPr>
            <p:ph idx="1"/>
          </p:nvPr>
        </p:nvSpPr>
        <p:spPr>
          <a:xfrm>
            <a:off x="24063" y="1524000"/>
            <a:ext cx="8839200" cy="5791200"/>
          </a:xfrm>
        </p:spPr>
        <p:txBody>
          <a:bodyPr/>
          <a:lstStyle/>
          <a:p>
            <a:r>
              <a:rPr lang="en-GB" b="1" dirty="0"/>
              <a:t>Carbon positive buildings like artificial leaf hydrogen generating facades also</a:t>
            </a:r>
          </a:p>
          <a:p>
            <a:r>
              <a:rPr lang="en-GB" b="1" dirty="0"/>
              <a:t> Algae biofuel facades</a:t>
            </a:r>
          </a:p>
          <a:p>
            <a:r>
              <a:rPr lang="en-GB" b="1" dirty="0"/>
              <a:t>Green living facades</a:t>
            </a:r>
          </a:p>
          <a:p>
            <a:r>
              <a:rPr lang="en-GB" b="1" dirty="0"/>
              <a:t>Applications of  </a:t>
            </a:r>
            <a:r>
              <a:rPr lang="en-GB" b="1" dirty="0" err="1"/>
              <a:t>biomimetics</a:t>
            </a:r>
            <a:endParaRPr lang="en-GB" b="1" dirty="0"/>
          </a:p>
          <a:p>
            <a:r>
              <a:rPr lang="en-GB" b="1" dirty="0"/>
              <a:t>Smart materials for reactive facades; embedded sensors, nanotubes ,  graphene</a:t>
            </a:r>
          </a:p>
          <a:p>
            <a:r>
              <a:rPr lang="en-GB" b="1" dirty="0"/>
              <a:t>Application of nanotechnologies</a:t>
            </a:r>
          </a:p>
          <a:p>
            <a:endParaRPr lang="en-GB" dirty="0"/>
          </a:p>
          <a:p>
            <a:endParaRPr lang="en-GB" dirty="0"/>
          </a:p>
        </p:txBody>
      </p:sp>
    </p:spTree>
    <p:extLst>
      <p:ext uri="{BB962C8B-B14F-4D97-AF65-F5344CB8AC3E}">
        <p14:creationId xmlns:p14="http://schemas.microsoft.com/office/powerpoint/2010/main" val="289592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lstStyle/>
          <a:p>
            <a:r>
              <a:rPr lang="tr-TR" b="1" dirty="0"/>
              <a:t>	</a:t>
            </a:r>
            <a:r>
              <a:rPr lang="en-GB" b="1" dirty="0"/>
              <a:t>LESSONS FROM HISTORY: VERNACULAR ARCHITECTURE</a:t>
            </a:r>
            <a:br>
              <a:rPr lang="en-GB" b="1" dirty="0"/>
            </a:br>
            <a:endParaRPr lang="en-GB"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FUTURES</a:t>
            </a:r>
          </a:p>
        </p:txBody>
      </p:sp>
      <p:sp>
        <p:nvSpPr>
          <p:cNvPr id="3" name="Content Placeholder 2"/>
          <p:cNvSpPr>
            <a:spLocks noGrp="1"/>
          </p:cNvSpPr>
          <p:nvPr>
            <p:ph idx="1"/>
          </p:nvPr>
        </p:nvSpPr>
        <p:spPr>
          <a:xfrm>
            <a:off x="0" y="1143000"/>
            <a:ext cx="9144000" cy="4724400"/>
          </a:xfrm>
        </p:spPr>
        <p:txBody>
          <a:bodyPr/>
          <a:lstStyle/>
          <a:p>
            <a:r>
              <a:rPr lang="en-GB" b="1" dirty="0"/>
              <a:t>Robotics for prefabrication, cleaning, maintenance and site assembly</a:t>
            </a:r>
          </a:p>
          <a:p>
            <a:r>
              <a:rPr lang="en-GB" b="1" dirty="0"/>
              <a:t>Fully integrated interoperable systems</a:t>
            </a:r>
          </a:p>
          <a:p>
            <a:r>
              <a:rPr lang="en-GB" b="1" dirty="0"/>
              <a:t>Buildings into smart grid system</a:t>
            </a:r>
          </a:p>
          <a:p>
            <a:r>
              <a:rPr lang="en-GB" b="1" dirty="0"/>
              <a:t>Wireless Sensor Technology  </a:t>
            </a:r>
            <a:r>
              <a:rPr lang="en-GB" b="1" dirty="0" err="1"/>
              <a:t>IoT</a:t>
            </a:r>
            <a:r>
              <a:rPr lang="en-GB" b="1" dirty="0"/>
              <a:t> linking climate, building, systems and occupants</a:t>
            </a:r>
          </a:p>
          <a:p>
            <a:r>
              <a:rPr lang="en-GB" b="1" dirty="0"/>
              <a:t>Innovation with respect for passive low technology and smart materials</a:t>
            </a:r>
          </a:p>
          <a:p>
            <a:r>
              <a:rPr lang="en-GB" b="1" dirty="0"/>
              <a:t>New culture of value, systems and holistic thinking and vision</a:t>
            </a:r>
          </a:p>
          <a:p>
            <a:endParaRPr lang="en-GB" dirty="0"/>
          </a:p>
        </p:txBody>
      </p:sp>
    </p:spTree>
    <p:extLst>
      <p:ext uri="{BB962C8B-B14F-4D97-AF65-F5344CB8AC3E}">
        <p14:creationId xmlns:p14="http://schemas.microsoft.com/office/powerpoint/2010/main" val="20500675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3475-AE59-4703-F453-A5D08DC5FCD0}"/>
              </a:ext>
            </a:extLst>
          </p:cNvPr>
          <p:cNvSpPr>
            <a:spLocks noGrp="1"/>
          </p:cNvSpPr>
          <p:nvPr>
            <p:ph type="title" idx="4294967295"/>
          </p:nvPr>
        </p:nvSpPr>
        <p:spPr>
          <a:xfrm>
            <a:off x="0" y="2312988"/>
            <a:ext cx="8229600" cy="1143000"/>
          </a:xfrm>
        </p:spPr>
        <p:txBody>
          <a:bodyPr/>
          <a:lstStyle/>
          <a:p>
            <a:r>
              <a:rPr lang="en-GB" b="1" dirty="0"/>
              <a:t>THANK YOU</a:t>
            </a:r>
          </a:p>
        </p:txBody>
      </p:sp>
    </p:spTree>
    <p:extLst>
      <p:ext uri="{BB962C8B-B14F-4D97-AF65-F5344CB8AC3E}">
        <p14:creationId xmlns:p14="http://schemas.microsoft.com/office/powerpoint/2010/main" val="4130867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c123ccb1ea48a0ee40a38030658.previews.dropboxusercontent.com/p/thumb/AAnsDBmFYoD7P7mGgv4ogD8vjOa7fOUN12bKaTHeaoP_ohqQbSiYVfIn6Vx3U2VNpJ0iPl6ijSsuBVuYLbe6e1Fl9eYiSMTXOYI2NYt-n48s2W67vX_cC6MLJ6Q6BMNBKXS4_6af_7xuFejkE3s7VJMl-QjkXqVkBRedLYatz6t1PnH5LgFct1JxAfTkb1NGhDhHlhdh8-_7lM5gnyc6WGbSDUHSq2KGwmYCQT4G2nKeRIJIsimU0k9aCVkg-ncaUm_wc8uZjbmOi0ykbNhLCsfMUrs9prvD2kKocn5o9hlMFUNFJpAYJVWCvYd1SMGxOzvtc4ZVtZjzB7NdV_hs7Pl5wdXZs9k8PBceijpBq1mSog/p.jpeg?fv_content=true&amp;size_mode=5">
            <a:extLst>
              <a:ext uri="{FF2B5EF4-FFF2-40B4-BE49-F238E27FC236}">
                <a16:creationId xmlns:a16="http://schemas.microsoft.com/office/drawing/2014/main" id="{BD410DFD-2815-4B06-9899-CBCDFF6799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988" y="0"/>
            <a:ext cx="75660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15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c4a5a53d6c2737c7c8c228adfad.previews.dropboxusercontent.com/p/thumb/AAnf503ovAqjHcdVt8cfuTepggF7bJ_WVDIKHsAtDwMwkarADoRkypWdq-z1rFtibdRc-t883MbaEqUz0tAx32LhB6VWaggO05d1LqsdySNBeASS49iegjha0885Xw9hT1XTZIdQX467KPAkRNGEXBu4JQ1tAlmwa6mz8vAlZYxzIpMe-6oJNNoBissOOnlj-vkV1FrDLyhixyGB99MlN391akgC5ptasvBkKq-k-yRB09tq3zRtknZKvWLPnNY_WkNEC7zR8cqRyls9DnzlFkhI17Pia4FSh5m-cdTd6s5T34g6RYiKJXEs5QrUpXjSVWxG-bfyCVGdhWXQmdMtGiejCTzdDVptWVEAflYTeoxjhg/p.jpeg?fv_content=true&amp;size_mode=5">
            <a:extLst>
              <a:ext uri="{FF2B5EF4-FFF2-40B4-BE49-F238E27FC236}">
                <a16:creationId xmlns:a16="http://schemas.microsoft.com/office/drawing/2014/main" id="{680B1F2A-3963-4196-ABB2-70208FB955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69900"/>
            <a:ext cx="9144000" cy="591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446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2000" cy="5029200"/>
          </a:xfrm>
          <a:solidFill>
            <a:schemeClr val="bg2"/>
          </a:solidFill>
        </p:spPr>
        <p:txBody>
          <a:bodyPr/>
          <a:lstStyle/>
          <a:p>
            <a:r>
              <a:rPr lang="en-GB" sz="4000" b="1" i="1" dirty="0">
                <a:cs typeface="Mongolian Baiti" pitchFamily="66" charset="0"/>
              </a:rPr>
              <a:t>WHAT WE CALL THE BEGINNING IS OFTEN THE END</a:t>
            </a:r>
            <a:br>
              <a:rPr lang="en-GB" sz="4000" b="1" i="1" dirty="0">
                <a:cs typeface="Mongolian Baiti" pitchFamily="66" charset="0"/>
              </a:rPr>
            </a:br>
            <a:br>
              <a:rPr lang="en-GB" sz="4000" b="1" i="1" dirty="0">
                <a:cs typeface="Mongolian Baiti" pitchFamily="66" charset="0"/>
              </a:rPr>
            </a:br>
            <a:r>
              <a:rPr lang="en-GB" sz="4000" b="1" i="1" dirty="0">
                <a:cs typeface="Mongolian Baiti" pitchFamily="66" charset="0"/>
              </a:rPr>
              <a:t>AND TO MAKE AN END IS TO MAKE A BEGINNING</a:t>
            </a:r>
            <a:br>
              <a:rPr lang="en-GB" sz="4000" b="1" i="1" dirty="0">
                <a:cs typeface="Mongolian Baiti" pitchFamily="66" charset="0"/>
              </a:rPr>
            </a:br>
            <a:br>
              <a:rPr lang="en-GB" sz="4000" b="1" i="1" dirty="0">
                <a:cs typeface="Mongolian Baiti" pitchFamily="66" charset="0"/>
              </a:rPr>
            </a:br>
            <a:r>
              <a:rPr lang="en-GB" sz="4000" b="1" i="1" dirty="0">
                <a:cs typeface="Mongolian Baiti" pitchFamily="66" charset="0"/>
              </a:rPr>
              <a:t>THE END IS WHERE WE START FROM</a:t>
            </a:r>
            <a:br>
              <a:rPr lang="en-GB" sz="4000" i="1" dirty="0">
                <a:cs typeface="Mongolian Baiti" pitchFamily="66" charset="0"/>
              </a:rPr>
            </a:br>
            <a:br>
              <a:rPr lang="en-GB" dirty="0"/>
            </a:br>
            <a:r>
              <a:rPr lang="en-GB" sz="1400" dirty="0"/>
              <a:t>T.S.ELIOT-- FOUR QUARTETS-- LITTLE GIDDING</a:t>
            </a:r>
          </a:p>
        </p:txBody>
      </p:sp>
    </p:spTree>
    <p:extLst>
      <p:ext uri="{BB962C8B-B14F-4D97-AF65-F5344CB8AC3E}">
        <p14:creationId xmlns:p14="http://schemas.microsoft.com/office/powerpoint/2010/main" val="365243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glo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6770" y="0"/>
            <a:ext cx="6358304" cy="6878638"/>
          </a:xfrm>
          <a:prstGeom prst="rect">
            <a:avLst/>
          </a:prstGeom>
          <a:noFill/>
          <a:ln w="9525">
            <a:noFill/>
            <a:miter lim="800000"/>
            <a:headEnd/>
            <a:tailEnd/>
          </a:ln>
        </p:spPr>
      </p:pic>
      <p:sp>
        <p:nvSpPr>
          <p:cNvPr id="348167" name="Rectangle 7"/>
          <p:cNvSpPr>
            <a:spLocks noChangeArrowheads="1"/>
          </p:cNvSpPr>
          <p:nvPr/>
        </p:nvSpPr>
        <p:spPr bwMode="auto">
          <a:xfrm>
            <a:off x="7526215" y="6324600"/>
            <a:ext cx="1617785" cy="533400"/>
          </a:xfrm>
          <a:prstGeom prst="rect">
            <a:avLst/>
          </a:prstGeom>
          <a:noFill/>
          <a:ln w="9525">
            <a:noFill/>
            <a:miter lim="800000"/>
            <a:headEnd/>
            <a:tailEnd/>
          </a:ln>
          <a:effectLst/>
        </p:spPr>
        <p:txBody>
          <a:bodyPr/>
          <a:lstStyle/>
          <a:p>
            <a:pPr marL="342900" indent="-342900" algn="ctr" eaLnBrk="1" hangingPunct="1">
              <a:lnSpc>
                <a:spcPct val="90000"/>
              </a:lnSpc>
              <a:spcBef>
                <a:spcPct val="20000"/>
              </a:spcBef>
              <a:buClr>
                <a:schemeClr val="hlink"/>
              </a:buClr>
              <a:buSzPct val="80000"/>
              <a:buFont typeface="Wingdings" pitchFamily="2" charset="2"/>
              <a:buNone/>
              <a:defRPr/>
            </a:pPr>
            <a:r>
              <a:rPr lang="en-GB" sz="2000" b="1">
                <a:effectLst>
                  <a:outerShdw blurRad="38100" dist="38100" dir="2700000" algn="tl">
                    <a:srgbClr val="000000"/>
                  </a:outerShdw>
                </a:effectLst>
              </a:rPr>
              <a:t> </a:t>
            </a:r>
            <a:r>
              <a:rPr lang="en-GB" sz="1600">
                <a:effectLst>
                  <a:outerShdw blurRad="38100" dist="38100" dir="2700000" algn="tl">
                    <a:srgbClr val="000000"/>
                  </a:outerShdw>
                </a:effectLst>
              </a:rPr>
              <a:t>Behling 1996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2" cstate="email"/>
          <a:srcRect/>
          <a:stretch>
            <a:fillRect/>
          </a:stretch>
        </p:blipFill>
        <p:spPr bwMode="auto">
          <a:xfrm>
            <a:off x="353159" y="1371601"/>
            <a:ext cx="8559311" cy="4810125"/>
          </a:xfrm>
          <a:prstGeom prst="rect">
            <a:avLst/>
          </a:prstGeom>
          <a:noFill/>
          <a:ln w="9525">
            <a:noFill/>
            <a:miter lim="800000"/>
            <a:headEnd/>
            <a:tailEnd/>
          </a:ln>
        </p:spPr>
      </p:pic>
      <p:sp>
        <p:nvSpPr>
          <p:cNvPr id="22531" name="Text Box 9"/>
          <p:cNvSpPr txBox="1">
            <a:spLocks noChangeArrowheads="1"/>
          </p:cNvSpPr>
          <p:nvPr/>
        </p:nvSpPr>
        <p:spPr bwMode="auto">
          <a:xfrm>
            <a:off x="358542" y="425450"/>
            <a:ext cx="8576387" cy="584775"/>
          </a:xfrm>
          <a:prstGeom prst="rect">
            <a:avLst/>
          </a:prstGeom>
          <a:noFill/>
          <a:ln w="9525">
            <a:noFill/>
            <a:miter lim="800000"/>
            <a:headEnd/>
            <a:tailEnd/>
          </a:ln>
        </p:spPr>
        <p:txBody>
          <a:bodyPr wrap="none">
            <a:spAutoFit/>
          </a:bodyPr>
          <a:lstStyle/>
          <a:p>
            <a:pPr algn="ctr"/>
            <a:r>
              <a:rPr lang="en-GB" sz="3200" b="1" dirty="0">
                <a:solidFill>
                  <a:schemeClr val="tx2"/>
                </a:solidFill>
              </a:rPr>
              <a:t>THERMAL PERFORMANCE OF THE IGLOO</a:t>
            </a:r>
          </a:p>
        </p:txBody>
      </p:sp>
    </p:spTree>
  </p:cSld>
  <p:clrMapOvr>
    <a:masterClrMapping/>
  </p:clrMapOvr>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19</TotalTime>
  <Words>1786</Words>
  <Application>Microsoft Office PowerPoint</Application>
  <PresentationFormat>On-screen Show (4:3)</PresentationFormat>
  <Paragraphs>273</Paragraphs>
  <Slides>74</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4" baseType="lpstr">
      <vt:lpstr>SimSun</vt:lpstr>
      <vt:lpstr>Arial</vt:lpstr>
      <vt:lpstr>Arial Black</vt:lpstr>
      <vt:lpstr>Garamond</vt:lpstr>
      <vt:lpstr>Helvetica</vt:lpstr>
      <vt:lpstr>Mongolian Baiti</vt:lpstr>
      <vt:lpstr>Tahoma</vt:lpstr>
      <vt:lpstr>Wingdings</vt:lpstr>
      <vt:lpstr>Slit</vt:lpstr>
      <vt:lpstr>Acrobat Document</vt:lpstr>
      <vt:lpstr>    INTELLIGENT SUSTAINABLE LIVEABLE BUILDINGS FOR THE 21ST CENTURY  </vt:lpstr>
      <vt:lpstr>DAXIA PLANT FILLED TOWER XIAN by ZAHA HADID ARCHITECTS 210m</vt:lpstr>
      <vt:lpstr>PowerPoint Presentation</vt:lpstr>
      <vt:lpstr>DAXIA TOWER XIAN</vt:lpstr>
      <vt:lpstr>Terminology</vt:lpstr>
      <vt:lpstr>ORIGINS and LESSONS for INTELLIGENT BUILDINGS</vt:lpstr>
      <vt:lpstr> LESSONS FROM HISTORY: VERNACULAR ARCHITECTURE </vt:lpstr>
      <vt:lpstr>PowerPoint Presentation</vt:lpstr>
      <vt:lpstr>PowerPoint Presentation</vt:lpstr>
      <vt:lpstr>PowerPoint Presentation</vt:lpstr>
      <vt:lpstr>PowerPoint Presentation</vt:lpstr>
      <vt:lpstr>The J.M Tjibaou Cultural Center (Museum of Noumea) </vt:lpstr>
      <vt:lpstr>PowerPoint Presentation</vt:lpstr>
      <vt:lpstr>PowerPoint Presentation</vt:lpstr>
      <vt:lpstr>Buildings, Environment &amp; People </vt:lpstr>
      <vt:lpstr>Integration</vt:lpstr>
      <vt:lpstr>INTEGRATING ?</vt:lpstr>
      <vt:lpstr>Sustainable Design  Adds Value</vt:lpstr>
      <vt:lpstr>LEED Rated Buildings</vt:lpstr>
      <vt:lpstr>PEOPLE</vt:lpstr>
      <vt:lpstr>DESIGN</vt:lpstr>
      <vt:lpstr>MIND and BODY</vt:lpstr>
      <vt:lpstr>WELL STANDARD v2 2018</vt:lpstr>
      <vt:lpstr>Impact of WELL Certified Buildings</vt:lpstr>
      <vt:lpstr>Beyond Environmental Comfort</vt:lpstr>
      <vt:lpstr>PowerPoint Presentation</vt:lpstr>
      <vt:lpstr>PowerPoint Presentation</vt:lpstr>
      <vt:lpstr>LESSONS FROM NATURE</vt:lpstr>
      <vt:lpstr>Characteristics of Nature</vt:lpstr>
      <vt:lpstr>Organic Architecture</vt:lpstr>
      <vt:lpstr>SPIDERS WEBS</vt:lpstr>
      <vt:lpstr>PowerPoint Presentation</vt:lpstr>
      <vt:lpstr>PowerPoint Presentation</vt:lpstr>
      <vt:lpstr>PowerPoint Presentation</vt:lpstr>
      <vt:lpstr>Alberto Estévez’s Bioluminescent Tree</vt:lpstr>
      <vt:lpstr>Benefits of Biophilia</vt:lpstr>
      <vt:lpstr>Technology Hype Cycle</vt:lpstr>
      <vt:lpstr>Significant Technologies</vt:lpstr>
      <vt:lpstr>Airconditioning without Electricity</vt:lpstr>
      <vt:lpstr>GRAPHENE</vt:lpstr>
      <vt:lpstr>PowerPoint Presentation</vt:lpstr>
      <vt:lpstr> SENSORY WORLD  Embedded Sensors in Buildings, Equipment, Clothing and the Body </vt:lpstr>
      <vt:lpstr>CARBON POSITIVE BUILDINGS</vt:lpstr>
      <vt:lpstr>Hydrogen Production in Leaves</vt:lpstr>
      <vt:lpstr>Hydrogen  Producing Façade</vt:lpstr>
      <vt:lpstr>Case Studies</vt:lpstr>
      <vt:lpstr>Green Mega City: Lilypads by Vincent Callebaut</vt:lpstr>
      <vt:lpstr>Green Mega City: Lilypads by Vincent Callebaut</vt:lpstr>
      <vt:lpstr>Green Mega City: Lilypads by Vincent Callebaut</vt:lpstr>
      <vt:lpstr>UV PCO</vt:lpstr>
      <vt:lpstr>Improving Air Quality</vt:lpstr>
      <vt:lpstr>Phase Change Materials</vt:lpstr>
      <vt:lpstr>PowerPoint Presentation</vt:lpstr>
      <vt:lpstr>PowerPoint Presentation</vt:lpstr>
      <vt:lpstr>ATES - Aquifer Thermal Energy Storage</vt:lpstr>
      <vt:lpstr>PowerPoint Presentation</vt:lpstr>
      <vt:lpstr>PowerPoint Presentation</vt:lpstr>
      <vt:lpstr>PowerPoint Presentation</vt:lpstr>
      <vt:lpstr>PowerPoint Presentation</vt:lpstr>
      <vt:lpstr>BIQ Algae Powered  Building Hamburg 2013</vt:lpstr>
      <vt:lpstr>PowerPoint Presentation</vt:lpstr>
      <vt:lpstr>Masdar City Abu Dhabi  2005--2025</vt:lpstr>
      <vt:lpstr>PowerPoint Presentation</vt:lpstr>
      <vt:lpstr>PowerPoint Presentation</vt:lpstr>
      <vt:lpstr>PowerPoint Presentation</vt:lpstr>
      <vt:lpstr>PowerPoint Presentation</vt:lpstr>
      <vt:lpstr>Edge Building by Deloitte 2015</vt:lpstr>
      <vt:lpstr>EDGE BUILDING</vt:lpstr>
      <vt:lpstr>FUTURES</vt:lpstr>
      <vt:lpstr>FUTURES</vt:lpstr>
      <vt:lpstr>THANK YOU</vt:lpstr>
      <vt:lpstr>PowerPoint Presentation</vt:lpstr>
      <vt:lpstr>PowerPoint Presentation</vt:lpstr>
      <vt:lpstr>WHAT WE CALL THE BEGINNING IS OFTEN THE END  AND TO MAKE AN END IS TO MAKE A BEGINNING  THE END IS WHERE WE START FROM  T.S.ELIOT-- FOUR QUARTETS-- LITTLE GIDDING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J. Croome</dc:creator>
  <cp:lastModifiedBy>Derek Clements-Croome</cp:lastModifiedBy>
  <cp:revision>287</cp:revision>
  <cp:lastPrinted>1601-01-01T00:00:00Z</cp:lastPrinted>
  <dcterms:created xsi:type="dcterms:W3CDTF">1601-01-01T00:00:00Z</dcterms:created>
  <dcterms:modified xsi:type="dcterms:W3CDTF">2024-06-10T08:33:20Z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