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diagrams/data1.xml" ContentType="application/vnd.openxmlformats-officedocument.drawingml.diagramData+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xml" ContentType="application/vnd.openxmlformats-officedocument.presentationml.slide+xml"/>
  <Override PartName="/ppt/presentation.xml" ContentType="application/vnd.openxmlformats-officedocument.presentationml.presentation.main+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slideMasters/slideMaster1.xml" ContentType="application/vnd.openxmlformats-officedocument.presentationml.slideMaster+xml"/>
  <Override PartName="/ppt/notesSlides/notesSlide5.xml" ContentType="application/vnd.openxmlformats-officedocument.presentationml.notesSlide+xml"/>
  <Override PartName="/ppt/notesSlides/notesSlide6.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notesSlides/notesSlide7.xml" ContentType="application/vnd.openxmlformats-officedocument.presentationml.notesSlid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notesSlides/notesSlide8.xml" ContentType="application/vnd.openxmlformats-officedocument.presentationml.notesSlid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notesSlides/notesSlide1.xml" ContentType="application/vnd.openxmlformats-officedocument.presentationml.notesSlide+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diagrams/layout1.xml" ContentType="application/vnd.openxmlformats-officedocument.drawingml.diagramLayout+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0" r:id="rId1"/>
  </p:sldMasterIdLst>
  <p:notesMasterIdLst>
    <p:notesMasterId r:id="rId19"/>
  </p:notesMasterIdLst>
  <p:sldIdLst>
    <p:sldId id="256" r:id="rId2"/>
    <p:sldId id="257" r:id="rId3"/>
    <p:sldId id="258" r:id="rId4"/>
    <p:sldId id="259" r:id="rId5"/>
    <p:sldId id="261" r:id="rId6"/>
    <p:sldId id="260" r:id="rId7"/>
    <p:sldId id="262" r:id="rId8"/>
    <p:sldId id="294" r:id="rId9"/>
    <p:sldId id="285" r:id="rId10"/>
    <p:sldId id="290" r:id="rId11"/>
    <p:sldId id="291" r:id="rId12"/>
    <p:sldId id="292" r:id="rId13"/>
    <p:sldId id="287" r:id="rId14"/>
    <p:sldId id="286" r:id="rId15"/>
    <p:sldId id="284" r:id="rId16"/>
    <p:sldId id="288" r:id="rId17"/>
    <p:sldId id="293"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76670"/>
  </p:normalViewPr>
  <p:slideViewPr>
    <p:cSldViewPr snapToGrid="0">
      <p:cViewPr varScale="1">
        <p:scale>
          <a:sx n="102" d="100"/>
          <a:sy n="102" d="100"/>
        </p:scale>
        <p:origin x="192" y="6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ustomXml" Target="../customXml/item3.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62DCD83-22E3-4545-B63A-AC1900F2B7DE}" type="doc">
      <dgm:prSet loTypeId="urn:microsoft.com/office/officeart/2005/8/layout/hierarchy1" loCatId="hierarchy" qsTypeId="urn:microsoft.com/office/officeart/2005/8/quickstyle/simple1" qsCatId="simple" csTypeId="urn:microsoft.com/office/officeart/2005/8/colors/colorful2" csCatId="colorful" phldr="1"/>
      <dgm:spPr/>
      <dgm:t>
        <a:bodyPr/>
        <a:lstStyle/>
        <a:p>
          <a:endParaRPr lang="en-US"/>
        </a:p>
      </dgm:t>
    </dgm:pt>
    <dgm:pt modelId="{9DB88900-3ED9-4DBA-8A02-7EA76EC2FCDB}">
      <dgm:prSet/>
      <dgm:spPr>
        <a:ln>
          <a:solidFill>
            <a:schemeClr val="tx1"/>
          </a:solidFill>
        </a:ln>
      </dgm:spPr>
      <dgm:t>
        <a:bodyPr/>
        <a:lstStyle/>
        <a:p>
          <a:r>
            <a:rPr lang="en-GB" i="1"/>
            <a:t>The FM sector is increasingly coming under pressure to deliver high quality services, whilst newly deployed technology is shining a bright light on poor quality work, tardy delivery and inaccurate reporting. </a:t>
          </a:r>
          <a:endParaRPr lang="en-US"/>
        </a:p>
      </dgm:t>
    </dgm:pt>
    <dgm:pt modelId="{435852E5-25A6-42A7-8277-90D767E09E91}" type="parTrans" cxnId="{AEA21A7E-76AE-4D51-9869-42674647D802}">
      <dgm:prSet/>
      <dgm:spPr/>
      <dgm:t>
        <a:bodyPr/>
        <a:lstStyle/>
        <a:p>
          <a:endParaRPr lang="en-US"/>
        </a:p>
      </dgm:t>
    </dgm:pt>
    <dgm:pt modelId="{CFDD8440-D96F-44D8-AB51-4A7002F3B371}" type="sibTrans" cxnId="{AEA21A7E-76AE-4D51-9869-42674647D802}">
      <dgm:prSet/>
      <dgm:spPr/>
      <dgm:t>
        <a:bodyPr/>
        <a:lstStyle/>
        <a:p>
          <a:endParaRPr lang="en-US"/>
        </a:p>
      </dgm:t>
    </dgm:pt>
    <dgm:pt modelId="{D4EB52A4-3F6B-4B78-8951-2AAE4AB9AC02}">
      <dgm:prSet/>
      <dgm:spPr>
        <a:ln>
          <a:solidFill>
            <a:schemeClr val="tx1"/>
          </a:solidFill>
        </a:ln>
      </dgm:spPr>
      <dgm:t>
        <a:bodyPr/>
        <a:lstStyle/>
        <a:p>
          <a:r>
            <a:rPr lang="en-GB" b="1" i="1" dirty="0"/>
            <a:t>Compliance is key. </a:t>
          </a:r>
          <a:r>
            <a:rPr lang="en-GB" i="1" dirty="0"/>
            <a:t>Mashing together different IT systems, such as CAFM, LIMS, IOT and Asset Management is gaining pace, but will the water treatment and hygiene industry keep up? </a:t>
          </a:r>
          <a:br>
            <a:rPr lang="en-GB" i="1" dirty="0"/>
          </a:br>
          <a:br>
            <a:rPr lang="en-GB" i="1" dirty="0"/>
          </a:br>
          <a:r>
            <a:rPr lang="en-GB" i="1" dirty="0"/>
            <a:t>And can AI be used to improve water management and predict system failures, possibly, but the regulators need to keep up.</a:t>
          </a:r>
          <a:endParaRPr lang="en-US" dirty="0"/>
        </a:p>
      </dgm:t>
    </dgm:pt>
    <dgm:pt modelId="{8B715078-0CB3-442B-AF3E-0C25607BF232}" type="parTrans" cxnId="{F7BA4A32-FCB1-4A12-BF77-38778A32695D}">
      <dgm:prSet/>
      <dgm:spPr/>
      <dgm:t>
        <a:bodyPr/>
        <a:lstStyle/>
        <a:p>
          <a:endParaRPr lang="en-US"/>
        </a:p>
      </dgm:t>
    </dgm:pt>
    <dgm:pt modelId="{C61D2660-09ED-41B8-8DF2-0E633000C7EB}" type="sibTrans" cxnId="{F7BA4A32-FCB1-4A12-BF77-38778A32695D}">
      <dgm:prSet/>
      <dgm:spPr/>
      <dgm:t>
        <a:bodyPr/>
        <a:lstStyle/>
        <a:p>
          <a:endParaRPr lang="en-US"/>
        </a:p>
      </dgm:t>
    </dgm:pt>
    <dgm:pt modelId="{EF47C922-1300-574B-A19B-8491FDFFE1D0}" type="pres">
      <dgm:prSet presAssocID="{C62DCD83-22E3-4545-B63A-AC1900F2B7DE}" presName="hierChild1" presStyleCnt="0">
        <dgm:presLayoutVars>
          <dgm:chPref val="1"/>
          <dgm:dir/>
          <dgm:animOne val="branch"/>
          <dgm:animLvl val="lvl"/>
          <dgm:resizeHandles/>
        </dgm:presLayoutVars>
      </dgm:prSet>
      <dgm:spPr/>
    </dgm:pt>
    <dgm:pt modelId="{CB086E83-335D-6D40-BCB0-93115612E442}" type="pres">
      <dgm:prSet presAssocID="{9DB88900-3ED9-4DBA-8A02-7EA76EC2FCDB}" presName="hierRoot1" presStyleCnt="0"/>
      <dgm:spPr/>
    </dgm:pt>
    <dgm:pt modelId="{CF46FF83-7DAE-F045-B3AA-6CB8684E03FE}" type="pres">
      <dgm:prSet presAssocID="{9DB88900-3ED9-4DBA-8A02-7EA76EC2FCDB}" presName="composite" presStyleCnt="0"/>
      <dgm:spPr/>
    </dgm:pt>
    <dgm:pt modelId="{8BA1C013-B01B-AE4E-8E63-BC68285FBC27}" type="pres">
      <dgm:prSet presAssocID="{9DB88900-3ED9-4DBA-8A02-7EA76EC2FCDB}" presName="background" presStyleLbl="node0" presStyleIdx="0" presStyleCnt="2"/>
      <dgm:spPr>
        <a:solidFill>
          <a:schemeClr val="accent2">
            <a:lumMod val="75000"/>
          </a:schemeClr>
        </a:solidFill>
      </dgm:spPr>
    </dgm:pt>
    <dgm:pt modelId="{0AE5C2C1-B996-954A-80B4-A0718412150C}" type="pres">
      <dgm:prSet presAssocID="{9DB88900-3ED9-4DBA-8A02-7EA76EC2FCDB}" presName="text" presStyleLbl="fgAcc0" presStyleIdx="0" presStyleCnt="2">
        <dgm:presLayoutVars>
          <dgm:chPref val="3"/>
        </dgm:presLayoutVars>
      </dgm:prSet>
      <dgm:spPr/>
    </dgm:pt>
    <dgm:pt modelId="{AA66A2FD-FAA3-0F4B-965F-FF0A91276FD4}" type="pres">
      <dgm:prSet presAssocID="{9DB88900-3ED9-4DBA-8A02-7EA76EC2FCDB}" presName="hierChild2" presStyleCnt="0"/>
      <dgm:spPr/>
    </dgm:pt>
    <dgm:pt modelId="{35E3376D-5019-5148-ADEE-BEFE230954A8}" type="pres">
      <dgm:prSet presAssocID="{D4EB52A4-3F6B-4B78-8951-2AAE4AB9AC02}" presName="hierRoot1" presStyleCnt="0"/>
      <dgm:spPr/>
    </dgm:pt>
    <dgm:pt modelId="{FB8495B6-C0A2-044A-B09B-0B5B1CE4C6C3}" type="pres">
      <dgm:prSet presAssocID="{D4EB52A4-3F6B-4B78-8951-2AAE4AB9AC02}" presName="composite" presStyleCnt="0"/>
      <dgm:spPr/>
    </dgm:pt>
    <dgm:pt modelId="{D027092F-6027-C847-A743-C657CB7D4F48}" type="pres">
      <dgm:prSet presAssocID="{D4EB52A4-3F6B-4B78-8951-2AAE4AB9AC02}" presName="background" presStyleLbl="node0" presStyleIdx="1" presStyleCnt="2"/>
      <dgm:spPr>
        <a:solidFill>
          <a:schemeClr val="accent2">
            <a:lumMod val="75000"/>
          </a:schemeClr>
        </a:solidFill>
      </dgm:spPr>
    </dgm:pt>
    <dgm:pt modelId="{0307216D-AE73-4E4A-9CC3-C3C912C5BB92}" type="pres">
      <dgm:prSet presAssocID="{D4EB52A4-3F6B-4B78-8951-2AAE4AB9AC02}" presName="text" presStyleLbl="fgAcc0" presStyleIdx="1" presStyleCnt="2">
        <dgm:presLayoutVars>
          <dgm:chPref val="3"/>
        </dgm:presLayoutVars>
      </dgm:prSet>
      <dgm:spPr/>
    </dgm:pt>
    <dgm:pt modelId="{F7157FFF-44B7-FC42-BC56-7585E2A4E5C1}" type="pres">
      <dgm:prSet presAssocID="{D4EB52A4-3F6B-4B78-8951-2AAE4AB9AC02}" presName="hierChild2" presStyleCnt="0"/>
      <dgm:spPr/>
    </dgm:pt>
  </dgm:ptLst>
  <dgm:cxnLst>
    <dgm:cxn modelId="{16E40500-9667-7A4F-8F89-0705ED7E417D}" type="presOf" srcId="{D4EB52A4-3F6B-4B78-8951-2AAE4AB9AC02}" destId="{0307216D-AE73-4E4A-9CC3-C3C912C5BB92}" srcOrd="0" destOrd="0" presId="urn:microsoft.com/office/officeart/2005/8/layout/hierarchy1"/>
    <dgm:cxn modelId="{F7BA4A32-FCB1-4A12-BF77-38778A32695D}" srcId="{C62DCD83-22E3-4545-B63A-AC1900F2B7DE}" destId="{D4EB52A4-3F6B-4B78-8951-2AAE4AB9AC02}" srcOrd="1" destOrd="0" parTransId="{8B715078-0CB3-442B-AF3E-0C25607BF232}" sibTransId="{C61D2660-09ED-41B8-8DF2-0E633000C7EB}"/>
    <dgm:cxn modelId="{DB4A5968-AC88-C14B-9EE3-98D5D62F434F}" type="presOf" srcId="{C62DCD83-22E3-4545-B63A-AC1900F2B7DE}" destId="{EF47C922-1300-574B-A19B-8491FDFFE1D0}" srcOrd="0" destOrd="0" presId="urn:microsoft.com/office/officeart/2005/8/layout/hierarchy1"/>
    <dgm:cxn modelId="{AEA21A7E-76AE-4D51-9869-42674647D802}" srcId="{C62DCD83-22E3-4545-B63A-AC1900F2B7DE}" destId="{9DB88900-3ED9-4DBA-8A02-7EA76EC2FCDB}" srcOrd="0" destOrd="0" parTransId="{435852E5-25A6-42A7-8277-90D767E09E91}" sibTransId="{CFDD8440-D96F-44D8-AB51-4A7002F3B371}"/>
    <dgm:cxn modelId="{CBB985AB-270D-D843-A793-3D70D1C1E920}" type="presOf" srcId="{9DB88900-3ED9-4DBA-8A02-7EA76EC2FCDB}" destId="{0AE5C2C1-B996-954A-80B4-A0718412150C}" srcOrd="0" destOrd="0" presId="urn:microsoft.com/office/officeart/2005/8/layout/hierarchy1"/>
    <dgm:cxn modelId="{E29D668A-083D-7C4C-ACC1-173EEFEE799A}" type="presParOf" srcId="{EF47C922-1300-574B-A19B-8491FDFFE1D0}" destId="{CB086E83-335D-6D40-BCB0-93115612E442}" srcOrd="0" destOrd="0" presId="urn:microsoft.com/office/officeart/2005/8/layout/hierarchy1"/>
    <dgm:cxn modelId="{91C8027F-1B5D-6A42-B1A1-3C3FF6C12B07}" type="presParOf" srcId="{CB086E83-335D-6D40-BCB0-93115612E442}" destId="{CF46FF83-7DAE-F045-B3AA-6CB8684E03FE}" srcOrd="0" destOrd="0" presId="urn:microsoft.com/office/officeart/2005/8/layout/hierarchy1"/>
    <dgm:cxn modelId="{8B2F8A57-C51A-7A49-AB12-917296FF3C5C}" type="presParOf" srcId="{CF46FF83-7DAE-F045-B3AA-6CB8684E03FE}" destId="{8BA1C013-B01B-AE4E-8E63-BC68285FBC27}" srcOrd="0" destOrd="0" presId="urn:microsoft.com/office/officeart/2005/8/layout/hierarchy1"/>
    <dgm:cxn modelId="{7FBA0563-4C9F-5A48-B437-3CAF2C89011E}" type="presParOf" srcId="{CF46FF83-7DAE-F045-B3AA-6CB8684E03FE}" destId="{0AE5C2C1-B996-954A-80B4-A0718412150C}" srcOrd="1" destOrd="0" presId="urn:microsoft.com/office/officeart/2005/8/layout/hierarchy1"/>
    <dgm:cxn modelId="{E629DFD1-96ED-1745-A4A0-A395C0E76AB7}" type="presParOf" srcId="{CB086E83-335D-6D40-BCB0-93115612E442}" destId="{AA66A2FD-FAA3-0F4B-965F-FF0A91276FD4}" srcOrd="1" destOrd="0" presId="urn:microsoft.com/office/officeart/2005/8/layout/hierarchy1"/>
    <dgm:cxn modelId="{67FF6419-86ED-B74A-AB21-DC48466B2093}" type="presParOf" srcId="{EF47C922-1300-574B-A19B-8491FDFFE1D0}" destId="{35E3376D-5019-5148-ADEE-BEFE230954A8}" srcOrd="1" destOrd="0" presId="urn:microsoft.com/office/officeart/2005/8/layout/hierarchy1"/>
    <dgm:cxn modelId="{80837850-D4ED-EF45-B55E-0211F6CF94A8}" type="presParOf" srcId="{35E3376D-5019-5148-ADEE-BEFE230954A8}" destId="{FB8495B6-C0A2-044A-B09B-0B5B1CE4C6C3}" srcOrd="0" destOrd="0" presId="urn:microsoft.com/office/officeart/2005/8/layout/hierarchy1"/>
    <dgm:cxn modelId="{C85A770F-4038-FA4C-845B-E63CF646F141}" type="presParOf" srcId="{FB8495B6-C0A2-044A-B09B-0B5B1CE4C6C3}" destId="{D027092F-6027-C847-A743-C657CB7D4F48}" srcOrd="0" destOrd="0" presId="urn:microsoft.com/office/officeart/2005/8/layout/hierarchy1"/>
    <dgm:cxn modelId="{BF52CA7A-9DA4-E948-987E-826ED0B41F66}" type="presParOf" srcId="{FB8495B6-C0A2-044A-B09B-0B5B1CE4C6C3}" destId="{0307216D-AE73-4E4A-9CC3-C3C912C5BB92}" srcOrd="1" destOrd="0" presId="urn:microsoft.com/office/officeart/2005/8/layout/hierarchy1"/>
    <dgm:cxn modelId="{4DB12815-D3D2-ED4D-8403-5B7B31F41405}" type="presParOf" srcId="{35E3376D-5019-5148-ADEE-BEFE230954A8}" destId="{F7157FFF-44B7-FC42-BC56-7585E2A4E5C1}"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A1C013-B01B-AE4E-8E63-BC68285FBC27}">
      <dsp:nvSpPr>
        <dsp:cNvPr id="0" name=""/>
        <dsp:cNvSpPr/>
      </dsp:nvSpPr>
      <dsp:spPr>
        <a:xfrm>
          <a:off x="1361" y="113499"/>
          <a:ext cx="4780382" cy="3035542"/>
        </a:xfrm>
        <a:prstGeom prst="roundRect">
          <a:avLst>
            <a:gd name="adj" fmla="val 10000"/>
          </a:avLst>
        </a:prstGeom>
        <a:solidFill>
          <a:schemeClr val="accent2">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AE5C2C1-B996-954A-80B4-A0718412150C}">
      <dsp:nvSpPr>
        <dsp:cNvPr id="0" name=""/>
        <dsp:cNvSpPr/>
      </dsp:nvSpPr>
      <dsp:spPr>
        <a:xfrm>
          <a:off x="532515" y="618095"/>
          <a:ext cx="4780382" cy="3035542"/>
        </a:xfrm>
        <a:prstGeom prst="roundRect">
          <a:avLst>
            <a:gd name="adj" fmla="val 10000"/>
          </a:avLst>
        </a:prstGeom>
        <a:solidFill>
          <a:schemeClr val="lt1">
            <a:alpha val="90000"/>
            <a:hueOff val="0"/>
            <a:satOff val="0"/>
            <a:lumOff val="0"/>
            <a:alphaOff val="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i="1" kern="1200"/>
            <a:t>The FM sector is increasingly coming under pressure to deliver high quality services, whilst newly deployed technology is shining a bright light on poor quality work, tardy delivery and inaccurate reporting. </a:t>
          </a:r>
          <a:endParaRPr lang="en-US" sz="1900" kern="1200"/>
        </a:p>
      </dsp:txBody>
      <dsp:txXfrm>
        <a:off x="621423" y="707003"/>
        <a:ext cx="4602566" cy="2857726"/>
      </dsp:txXfrm>
    </dsp:sp>
    <dsp:sp modelId="{D027092F-6027-C847-A743-C657CB7D4F48}">
      <dsp:nvSpPr>
        <dsp:cNvPr id="0" name=""/>
        <dsp:cNvSpPr/>
      </dsp:nvSpPr>
      <dsp:spPr>
        <a:xfrm>
          <a:off x="5844051" y="113499"/>
          <a:ext cx="4780382" cy="3035542"/>
        </a:xfrm>
        <a:prstGeom prst="roundRect">
          <a:avLst>
            <a:gd name="adj" fmla="val 10000"/>
          </a:avLst>
        </a:prstGeom>
        <a:solidFill>
          <a:schemeClr val="accent2">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07216D-AE73-4E4A-9CC3-C3C912C5BB92}">
      <dsp:nvSpPr>
        <dsp:cNvPr id="0" name=""/>
        <dsp:cNvSpPr/>
      </dsp:nvSpPr>
      <dsp:spPr>
        <a:xfrm>
          <a:off x="6375205" y="618095"/>
          <a:ext cx="4780382" cy="3035542"/>
        </a:xfrm>
        <a:prstGeom prst="roundRect">
          <a:avLst>
            <a:gd name="adj" fmla="val 10000"/>
          </a:avLst>
        </a:prstGeom>
        <a:solidFill>
          <a:schemeClr val="lt1">
            <a:alpha val="90000"/>
            <a:hueOff val="0"/>
            <a:satOff val="0"/>
            <a:lumOff val="0"/>
            <a:alphaOff val="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b="1" i="1" kern="1200" dirty="0"/>
            <a:t>Compliance is key. </a:t>
          </a:r>
          <a:r>
            <a:rPr lang="en-GB" sz="1900" i="1" kern="1200" dirty="0"/>
            <a:t>Mashing together different IT systems, such as CAFM, LIMS, IOT and Asset Management is gaining pace, but will the water treatment and hygiene industry keep up? </a:t>
          </a:r>
          <a:br>
            <a:rPr lang="en-GB" sz="1900" i="1" kern="1200" dirty="0"/>
          </a:br>
          <a:br>
            <a:rPr lang="en-GB" sz="1900" i="1" kern="1200" dirty="0"/>
          </a:br>
          <a:r>
            <a:rPr lang="en-GB" sz="1900" i="1" kern="1200" dirty="0"/>
            <a:t>And can AI be used to improve water management and predict system failures, possibly, but the regulators need to keep up.</a:t>
          </a:r>
          <a:endParaRPr lang="en-US" sz="1900" kern="1200" dirty="0"/>
        </a:p>
      </dsp:txBody>
      <dsp:txXfrm>
        <a:off x="6464113" y="707003"/>
        <a:ext cx="4602566" cy="2857726"/>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53DCBE-D173-BF4A-B317-F8C80AFBC399}" type="datetimeFigureOut">
              <a:rPr lang="en-GB" smtClean="0"/>
              <a:t>16/06/2025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AC9094-ED49-2A4B-B12F-A71BB4E3A94A}" type="slidenum">
              <a:rPr lang="en-GB" smtClean="0"/>
              <a:t>‹#›</a:t>
            </a:fld>
            <a:endParaRPr lang="en-GB"/>
          </a:p>
        </p:txBody>
      </p:sp>
    </p:spTree>
    <p:extLst>
      <p:ext uri="{BB962C8B-B14F-4D97-AF65-F5344CB8AC3E}">
        <p14:creationId xmlns:p14="http://schemas.microsoft.com/office/powerpoint/2010/main" val="37282110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i="1" dirty="0"/>
              <a:t>Rob will be focusing on the water treatment and hygiene industry, which is responsible for conditioning manufacturing process water, cooling water, steam and heating water, whilst also overseeing water safety management. Worth c$89bn worldwide, he will review how suppliers and clients are collaborating to bring innovation to a demanding market but is the development of people in the sector and their training keeping pace?</a:t>
            </a:r>
            <a:endParaRPr lang="en-GB" dirty="0"/>
          </a:p>
          <a:p>
            <a:pPr rtl="0"/>
            <a:br>
              <a:rPr lang="en-GB" i="1" dirty="0"/>
            </a:br>
            <a:endParaRPr lang="en-GB" dirty="0"/>
          </a:p>
          <a:p>
            <a:pPr rtl="0"/>
            <a:r>
              <a:rPr lang="en-GB" i="1" dirty="0"/>
              <a:t>The FM sector is increasingly coming under pressure to deliver high quality services, whilst newly deployed technology is shining a bright light on poor quality work, tardy delivery and inaccurate reporting. Compliance is key. Mashing together different IT systems, such as CAFM, LIMS, IOT and Asset Management is gaining pace but will the water treatment and hygiene industry keep up? And where can AI be used to improve water management and predict system failures but the regulators need to key up.</a:t>
            </a:r>
            <a:endParaRPr lang="en-GB" dirty="0"/>
          </a:p>
          <a:p>
            <a:pPr rtl="0"/>
            <a:br>
              <a:rPr lang="en-GB" dirty="0"/>
            </a:br>
            <a:endParaRPr lang="en-GB" dirty="0"/>
          </a:p>
          <a:p>
            <a:endParaRPr lang="en-GB" dirty="0"/>
          </a:p>
        </p:txBody>
      </p:sp>
      <p:sp>
        <p:nvSpPr>
          <p:cNvPr id="4" name="Slide Number Placeholder 3"/>
          <p:cNvSpPr>
            <a:spLocks noGrp="1"/>
          </p:cNvSpPr>
          <p:nvPr>
            <p:ph type="sldNum" sz="quarter" idx="5"/>
          </p:nvPr>
        </p:nvSpPr>
        <p:spPr/>
        <p:txBody>
          <a:bodyPr/>
          <a:lstStyle/>
          <a:p>
            <a:fld id="{B4AC9094-ED49-2A4B-B12F-A71BB4E3A94A}" type="slidenum">
              <a:rPr lang="en-GB" smtClean="0"/>
              <a:t>1</a:t>
            </a:fld>
            <a:endParaRPr lang="en-GB"/>
          </a:p>
        </p:txBody>
      </p:sp>
    </p:spTree>
    <p:extLst>
      <p:ext uri="{BB962C8B-B14F-4D97-AF65-F5344CB8AC3E}">
        <p14:creationId xmlns:p14="http://schemas.microsoft.com/office/powerpoint/2010/main" val="29348327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4AC9094-ED49-2A4B-B12F-A71BB4E3A94A}" type="slidenum">
              <a:rPr lang="en-GB" smtClean="0"/>
              <a:t>5</a:t>
            </a:fld>
            <a:endParaRPr lang="en-GB"/>
          </a:p>
        </p:txBody>
      </p:sp>
    </p:spTree>
    <p:extLst>
      <p:ext uri="{BB962C8B-B14F-4D97-AF65-F5344CB8AC3E}">
        <p14:creationId xmlns:p14="http://schemas.microsoft.com/office/powerpoint/2010/main" val="24592001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D57918-7B02-078A-6C7D-576E39414B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C22D51-94DF-A2EA-9645-7C45626FA2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BD00FE-19A5-4EDF-E19F-B8887DF0CC0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2C3C7D3-AE46-87BA-464E-8D8D19C8C00A}"/>
              </a:ext>
            </a:extLst>
          </p:cNvPr>
          <p:cNvSpPr>
            <a:spLocks noGrp="1"/>
          </p:cNvSpPr>
          <p:nvPr>
            <p:ph type="sldNum" sz="quarter" idx="5"/>
          </p:nvPr>
        </p:nvSpPr>
        <p:spPr/>
        <p:txBody>
          <a:bodyPr/>
          <a:lstStyle/>
          <a:p>
            <a:fld id="{B4AC9094-ED49-2A4B-B12F-A71BB4E3A94A}" type="slidenum">
              <a:rPr lang="en-GB" smtClean="0"/>
              <a:t>8</a:t>
            </a:fld>
            <a:endParaRPr lang="en-GB"/>
          </a:p>
        </p:txBody>
      </p:sp>
    </p:spTree>
    <p:extLst>
      <p:ext uri="{BB962C8B-B14F-4D97-AF65-F5344CB8AC3E}">
        <p14:creationId xmlns:p14="http://schemas.microsoft.com/office/powerpoint/2010/main" val="3956990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4AC9094-ED49-2A4B-B12F-A71BB4E3A94A}" type="slidenum">
              <a:rPr lang="en-GB" smtClean="0"/>
              <a:t>9</a:t>
            </a:fld>
            <a:endParaRPr lang="en-GB"/>
          </a:p>
        </p:txBody>
      </p:sp>
    </p:spTree>
    <p:extLst>
      <p:ext uri="{BB962C8B-B14F-4D97-AF65-F5344CB8AC3E}">
        <p14:creationId xmlns:p14="http://schemas.microsoft.com/office/powerpoint/2010/main" val="7435244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24463B-854A-B591-4EE5-55531AEEE2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B37F2A-7E23-45CF-CB5A-74D06DDBA5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705EDA-52F1-6B1F-4392-7172CDFBF6E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9618383-905E-6833-5442-A3D39630454A}"/>
              </a:ext>
            </a:extLst>
          </p:cNvPr>
          <p:cNvSpPr>
            <a:spLocks noGrp="1"/>
          </p:cNvSpPr>
          <p:nvPr>
            <p:ph type="sldNum" sz="quarter" idx="5"/>
          </p:nvPr>
        </p:nvSpPr>
        <p:spPr/>
        <p:txBody>
          <a:bodyPr/>
          <a:lstStyle/>
          <a:p>
            <a:fld id="{B4AC9094-ED49-2A4B-B12F-A71BB4E3A94A}" type="slidenum">
              <a:rPr lang="en-GB" smtClean="0"/>
              <a:t>10</a:t>
            </a:fld>
            <a:endParaRPr lang="en-GB"/>
          </a:p>
        </p:txBody>
      </p:sp>
    </p:spTree>
    <p:extLst>
      <p:ext uri="{BB962C8B-B14F-4D97-AF65-F5344CB8AC3E}">
        <p14:creationId xmlns:p14="http://schemas.microsoft.com/office/powerpoint/2010/main" val="5698189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B07CFD-FE9D-D395-861B-3D1101292F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D3F561-9F4F-8378-E2D0-1FF0C96521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88566E-8892-C889-2A60-000CC5F7B120}"/>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03EECDB-EDE3-B0CB-79FF-AC7A17A6460D}"/>
              </a:ext>
            </a:extLst>
          </p:cNvPr>
          <p:cNvSpPr>
            <a:spLocks noGrp="1"/>
          </p:cNvSpPr>
          <p:nvPr>
            <p:ph type="sldNum" sz="quarter" idx="5"/>
          </p:nvPr>
        </p:nvSpPr>
        <p:spPr/>
        <p:txBody>
          <a:bodyPr/>
          <a:lstStyle/>
          <a:p>
            <a:fld id="{B4AC9094-ED49-2A4B-B12F-A71BB4E3A94A}" type="slidenum">
              <a:rPr lang="en-GB" smtClean="0"/>
              <a:t>11</a:t>
            </a:fld>
            <a:endParaRPr lang="en-GB"/>
          </a:p>
        </p:txBody>
      </p:sp>
    </p:spTree>
    <p:extLst>
      <p:ext uri="{BB962C8B-B14F-4D97-AF65-F5344CB8AC3E}">
        <p14:creationId xmlns:p14="http://schemas.microsoft.com/office/powerpoint/2010/main" val="38688482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748D2F-A8AE-976F-D898-C749D2B49B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8F4482-30A2-7B92-5737-2AA9429372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19EF2B-9A4C-E7DD-7F99-FD277A557BC0}"/>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393BCE9-D1EC-2457-2B33-B2C0D12B02A1}"/>
              </a:ext>
            </a:extLst>
          </p:cNvPr>
          <p:cNvSpPr>
            <a:spLocks noGrp="1"/>
          </p:cNvSpPr>
          <p:nvPr>
            <p:ph type="sldNum" sz="quarter" idx="5"/>
          </p:nvPr>
        </p:nvSpPr>
        <p:spPr/>
        <p:txBody>
          <a:bodyPr/>
          <a:lstStyle/>
          <a:p>
            <a:fld id="{B4AC9094-ED49-2A4B-B12F-A71BB4E3A94A}" type="slidenum">
              <a:rPr lang="en-GB" smtClean="0"/>
              <a:t>12</a:t>
            </a:fld>
            <a:endParaRPr lang="en-GB"/>
          </a:p>
        </p:txBody>
      </p:sp>
    </p:spTree>
    <p:extLst>
      <p:ext uri="{BB962C8B-B14F-4D97-AF65-F5344CB8AC3E}">
        <p14:creationId xmlns:p14="http://schemas.microsoft.com/office/powerpoint/2010/main" val="26829270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4AC9094-ED49-2A4B-B12F-A71BB4E3A94A}" type="slidenum">
              <a:rPr lang="en-GB" smtClean="0"/>
              <a:t>13</a:t>
            </a:fld>
            <a:endParaRPr lang="en-GB"/>
          </a:p>
        </p:txBody>
      </p:sp>
    </p:spTree>
    <p:extLst>
      <p:ext uri="{BB962C8B-B14F-4D97-AF65-F5344CB8AC3E}">
        <p14:creationId xmlns:p14="http://schemas.microsoft.com/office/powerpoint/2010/main" val="6472112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4AC9094-ED49-2A4B-B12F-A71BB4E3A94A}" type="slidenum">
              <a:rPr lang="en-GB" smtClean="0"/>
              <a:t>16</a:t>
            </a:fld>
            <a:endParaRPr lang="en-GB"/>
          </a:p>
        </p:txBody>
      </p:sp>
    </p:spTree>
    <p:extLst>
      <p:ext uri="{BB962C8B-B14F-4D97-AF65-F5344CB8AC3E}">
        <p14:creationId xmlns:p14="http://schemas.microsoft.com/office/powerpoint/2010/main" val="12551415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EA67E988-5919-57BB-C7DE-D3EAD38A3045}"/>
              </a:ext>
              <a:ext uri="{C183D7F6-B498-43B3-948B-1728B52AA6E4}">
                <adec:decorative xmlns:adec="http://schemas.microsoft.com/office/drawing/2017/decorative" val="1"/>
              </a:ext>
            </a:extLst>
          </p:cNvPr>
          <p:cNvSpPr/>
          <p:nvPr/>
        </p:nvSpPr>
        <p:spPr>
          <a:xfrm>
            <a:off x="517870" y="6209925"/>
            <a:ext cx="11155680" cy="45719"/>
          </a:xfrm>
          <a:custGeom>
            <a:avLst/>
            <a:gdLst>
              <a:gd name="connsiteX0" fmla="*/ 0 w 8715708"/>
              <a:gd name="connsiteY0" fmla="*/ 0 h 45719"/>
              <a:gd name="connsiteX1" fmla="*/ 3694525 w 8715708"/>
              <a:gd name="connsiteY1" fmla="*/ 0 h 45719"/>
              <a:gd name="connsiteX2" fmla="*/ 5021183 w 8715708"/>
              <a:gd name="connsiteY2" fmla="*/ 0 h 45719"/>
              <a:gd name="connsiteX3" fmla="*/ 8715708 w 8715708"/>
              <a:gd name="connsiteY3" fmla="*/ 0 h 45719"/>
              <a:gd name="connsiteX4" fmla="*/ 8715708 w 8715708"/>
              <a:gd name="connsiteY4" fmla="*/ 45719 h 45719"/>
              <a:gd name="connsiteX5" fmla="*/ 5021183 w 8715708"/>
              <a:gd name="connsiteY5" fmla="*/ 45719 h 45719"/>
              <a:gd name="connsiteX6" fmla="*/ 3694525 w 8715708"/>
              <a:gd name="connsiteY6" fmla="*/ 45719 h 45719"/>
              <a:gd name="connsiteX7" fmla="*/ 0 w 8715708"/>
              <a:gd name="connsiteY7" fmla="*/ 45719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15708" h="45719">
                <a:moveTo>
                  <a:pt x="0" y="0"/>
                </a:moveTo>
                <a:lnTo>
                  <a:pt x="3694525" y="0"/>
                </a:lnTo>
                <a:lnTo>
                  <a:pt x="5021183" y="0"/>
                </a:lnTo>
                <a:lnTo>
                  <a:pt x="8715708" y="0"/>
                </a:lnTo>
                <a:lnTo>
                  <a:pt x="8715708" y="45719"/>
                </a:lnTo>
                <a:lnTo>
                  <a:pt x="5021183" y="45719"/>
                </a:lnTo>
                <a:lnTo>
                  <a:pt x="3694525" y="45719"/>
                </a:lnTo>
                <a:lnTo>
                  <a:pt x="0" y="4571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5B2327B2-BA4B-2C04-0751-5CB63D4AA425}"/>
              </a:ext>
            </a:extLst>
          </p:cNvPr>
          <p:cNvSpPr>
            <a:spLocks noGrp="1"/>
          </p:cNvSpPr>
          <p:nvPr>
            <p:ph type="ctrTitle"/>
          </p:nvPr>
        </p:nvSpPr>
        <p:spPr>
          <a:xfrm>
            <a:off x="521208" y="978408"/>
            <a:ext cx="11155680" cy="3429000"/>
          </a:xfrm>
        </p:spPr>
        <p:txBody>
          <a:bodyPr anchor="t">
            <a:normAutofit/>
          </a:bodyPr>
          <a:lstStyle>
            <a:lvl1pPr algn="l">
              <a:defRPr sz="7200"/>
            </a:lvl1pPr>
          </a:lstStyle>
          <a:p>
            <a:r>
              <a:rPr lang="en-US" dirty="0"/>
              <a:t>Click to edit Master title style</a:t>
            </a:r>
          </a:p>
        </p:txBody>
      </p:sp>
      <p:sp>
        <p:nvSpPr>
          <p:cNvPr id="3" name="Subtitle 2">
            <a:extLst>
              <a:ext uri="{FF2B5EF4-FFF2-40B4-BE49-F238E27FC236}">
                <a16:creationId xmlns:a16="http://schemas.microsoft.com/office/drawing/2014/main" id="{E7201176-DC7A-4C3D-3D8F-352526DA7B5D}"/>
              </a:ext>
            </a:extLst>
          </p:cNvPr>
          <p:cNvSpPr>
            <a:spLocks noGrp="1"/>
          </p:cNvSpPr>
          <p:nvPr>
            <p:ph type="subTitle" idx="1"/>
          </p:nvPr>
        </p:nvSpPr>
        <p:spPr>
          <a:xfrm>
            <a:off x="521208" y="4480560"/>
            <a:ext cx="7104888" cy="1399032"/>
          </a:xfrm>
        </p:spPr>
        <p:txBody>
          <a:bodyPr anchor="b">
            <a:normAutofit/>
          </a:bodyPr>
          <a:lstStyle>
            <a:lvl1pPr marL="0" indent="0" algn="l">
              <a:buNone/>
              <a:defRPr sz="22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7DC221-9A2E-7459-102F-C3CFB27CC389}"/>
              </a:ext>
            </a:extLst>
          </p:cNvPr>
          <p:cNvSpPr>
            <a:spLocks noGrp="1"/>
          </p:cNvSpPr>
          <p:nvPr>
            <p:ph type="dt" sz="half" idx="10"/>
          </p:nvPr>
        </p:nvSpPr>
        <p:spPr/>
        <p:txBody>
          <a:bodyPr/>
          <a:lstStyle/>
          <a:p>
            <a:fld id="{E80C50CD-E178-4744-9B35-B2F624D6C5E9}" type="datetimeFigureOut">
              <a:rPr lang="en-US" smtClean="0"/>
              <a:t>6/16/25</a:t>
            </a:fld>
            <a:endParaRPr lang="en-US"/>
          </a:p>
        </p:txBody>
      </p:sp>
      <p:sp>
        <p:nvSpPr>
          <p:cNvPr id="5" name="Footer Placeholder 4">
            <a:extLst>
              <a:ext uri="{FF2B5EF4-FFF2-40B4-BE49-F238E27FC236}">
                <a16:creationId xmlns:a16="http://schemas.microsoft.com/office/drawing/2014/main" id="{A5020671-6F7D-3A03-EEC1-661A87F96F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453D3A-E0F9-8386-2A6C-96671FBB15A5}"/>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18824515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36771-E72D-FAD8-771E-3E196DD2E1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B5BB827-257D-60D9-792F-E695900429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E5D2E7-C856-F78A-E88C-375474982A5F}"/>
              </a:ext>
            </a:extLst>
          </p:cNvPr>
          <p:cNvSpPr>
            <a:spLocks noGrp="1"/>
          </p:cNvSpPr>
          <p:nvPr>
            <p:ph type="dt" sz="half" idx="10"/>
          </p:nvPr>
        </p:nvSpPr>
        <p:spPr/>
        <p:txBody>
          <a:bodyPr/>
          <a:lstStyle/>
          <a:p>
            <a:fld id="{E80C50CD-E178-4744-9B35-B2F624D6C5E9}" type="datetimeFigureOut">
              <a:rPr lang="en-US" smtClean="0"/>
              <a:t>6/16/25</a:t>
            </a:fld>
            <a:endParaRPr lang="en-US"/>
          </a:p>
        </p:txBody>
      </p:sp>
      <p:sp>
        <p:nvSpPr>
          <p:cNvPr id="5" name="Footer Placeholder 4">
            <a:extLst>
              <a:ext uri="{FF2B5EF4-FFF2-40B4-BE49-F238E27FC236}">
                <a16:creationId xmlns:a16="http://schemas.microsoft.com/office/drawing/2014/main" id="{0FDAB289-9591-51C9-9E3C-B6F2ACC6A6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FE037C-790D-7442-8E43-D2740B3952B1}"/>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4285327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635151-A38B-3766-6A32-FF1DF7687D9F}"/>
              </a:ext>
            </a:extLst>
          </p:cNvPr>
          <p:cNvSpPr>
            <a:spLocks noGrp="1"/>
          </p:cNvSpPr>
          <p:nvPr>
            <p:ph type="title" orient="vert"/>
          </p:nvPr>
        </p:nvSpPr>
        <p:spPr>
          <a:xfrm>
            <a:off x="8659368" y="978408"/>
            <a:ext cx="2551176" cy="5367528"/>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33D132D1-640C-FB9A-AD6F-D845738349F6}"/>
              </a:ext>
            </a:extLst>
          </p:cNvPr>
          <p:cNvSpPr>
            <a:spLocks noGrp="1"/>
          </p:cNvSpPr>
          <p:nvPr>
            <p:ph type="body" orient="vert" idx="1"/>
          </p:nvPr>
        </p:nvSpPr>
        <p:spPr>
          <a:xfrm>
            <a:off x="521208" y="978408"/>
            <a:ext cx="8010144" cy="536752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955F80A-4BA7-8ED8-9A62-B92194272620}"/>
              </a:ext>
            </a:extLst>
          </p:cNvPr>
          <p:cNvSpPr>
            <a:spLocks noGrp="1"/>
          </p:cNvSpPr>
          <p:nvPr>
            <p:ph type="dt" sz="half" idx="10"/>
          </p:nvPr>
        </p:nvSpPr>
        <p:spPr/>
        <p:txBody>
          <a:bodyPr/>
          <a:lstStyle/>
          <a:p>
            <a:fld id="{E80C50CD-E178-4744-9B35-B2F624D6C5E9}" type="datetimeFigureOut">
              <a:rPr lang="en-US" smtClean="0"/>
              <a:t>6/16/25</a:t>
            </a:fld>
            <a:endParaRPr lang="en-US"/>
          </a:p>
        </p:txBody>
      </p:sp>
      <p:sp>
        <p:nvSpPr>
          <p:cNvPr id="5" name="Footer Placeholder 4">
            <a:extLst>
              <a:ext uri="{FF2B5EF4-FFF2-40B4-BE49-F238E27FC236}">
                <a16:creationId xmlns:a16="http://schemas.microsoft.com/office/drawing/2014/main" id="{85E38113-D55A-A1A0-D1FE-53C95860FB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919DDB-F89D-4B2D-21A2-82AF1D1023E4}"/>
              </a:ext>
            </a:extLst>
          </p:cNvPr>
          <p:cNvSpPr>
            <a:spLocks noGrp="1"/>
          </p:cNvSpPr>
          <p:nvPr>
            <p:ph type="sldNum" sz="quarter" idx="12"/>
          </p:nvPr>
        </p:nvSpPr>
        <p:spPr/>
        <p:txBody>
          <a:bodyPr/>
          <a:lstStyle/>
          <a:p>
            <a:fld id="{148CC95F-0247-41B6-91CF-DC97C76A7088}" type="slidenum">
              <a:rPr lang="en-US" smtClean="0"/>
              <a:t>‹#›</a:t>
            </a:fld>
            <a:endParaRPr lang="en-US"/>
          </a:p>
        </p:txBody>
      </p:sp>
      <p:sp>
        <p:nvSpPr>
          <p:cNvPr id="7" name="Rectangle 6">
            <a:extLst>
              <a:ext uri="{FF2B5EF4-FFF2-40B4-BE49-F238E27FC236}">
                <a16:creationId xmlns:a16="http://schemas.microsoft.com/office/drawing/2014/main" id="{262572D8-D485-1DB1-34B1-C35C61C89940}"/>
              </a:ext>
            </a:extLst>
          </p:cNvPr>
          <p:cNvSpPr/>
          <p:nvPr/>
        </p:nvSpPr>
        <p:spPr>
          <a:xfrm rot="5400000">
            <a:off x="8936623" y="3585018"/>
            <a:ext cx="5325734"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83907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26D03-149A-DAB3-4B2A-E9B74F2E25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C1E73D-41A7-9934-0990-9208B952329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BB2A3F-E719-673C-5D56-F663712D0E7F}"/>
              </a:ext>
            </a:extLst>
          </p:cNvPr>
          <p:cNvSpPr>
            <a:spLocks noGrp="1"/>
          </p:cNvSpPr>
          <p:nvPr>
            <p:ph type="dt" sz="half" idx="10"/>
          </p:nvPr>
        </p:nvSpPr>
        <p:spPr/>
        <p:txBody>
          <a:bodyPr/>
          <a:lstStyle/>
          <a:p>
            <a:fld id="{E80C50CD-E178-4744-9B35-B2F624D6C5E9}" type="datetimeFigureOut">
              <a:rPr lang="en-US" smtClean="0"/>
              <a:t>6/16/25</a:t>
            </a:fld>
            <a:endParaRPr lang="en-US"/>
          </a:p>
        </p:txBody>
      </p:sp>
      <p:sp>
        <p:nvSpPr>
          <p:cNvPr id="5" name="Footer Placeholder 4">
            <a:extLst>
              <a:ext uri="{FF2B5EF4-FFF2-40B4-BE49-F238E27FC236}">
                <a16:creationId xmlns:a16="http://schemas.microsoft.com/office/drawing/2014/main" id="{04AE594A-52F5-D85E-343C-ADFEE3C72E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7D5C9C-B2E2-FC26-E459-9E880EF975BA}"/>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17566959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9D51F-B2D5-2804-4F7C-C99850FBD05B}"/>
              </a:ext>
            </a:extLst>
          </p:cNvPr>
          <p:cNvSpPr>
            <a:spLocks noGrp="1"/>
          </p:cNvSpPr>
          <p:nvPr>
            <p:ph type="title"/>
          </p:nvPr>
        </p:nvSpPr>
        <p:spPr>
          <a:xfrm>
            <a:off x="521208" y="978408"/>
            <a:ext cx="5020056" cy="4288536"/>
          </a:xfrm>
        </p:spPr>
        <p:txBody>
          <a:bodyPr anchor="t">
            <a:normAutofit/>
          </a:bodyPr>
          <a:lstStyle>
            <a:lvl1pPr>
              <a:defRPr sz="5400"/>
            </a:lvl1pPr>
          </a:lstStyle>
          <a:p>
            <a:r>
              <a:rPr lang="en-US" dirty="0"/>
              <a:t>Click to edit Master title style</a:t>
            </a:r>
          </a:p>
        </p:txBody>
      </p:sp>
      <p:sp>
        <p:nvSpPr>
          <p:cNvPr id="3" name="Text Placeholder 2">
            <a:extLst>
              <a:ext uri="{FF2B5EF4-FFF2-40B4-BE49-F238E27FC236}">
                <a16:creationId xmlns:a16="http://schemas.microsoft.com/office/drawing/2014/main" id="{15FE5516-03B6-C488-EB4A-68AE681EDFB8}"/>
              </a:ext>
            </a:extLst>
          </p:cNvPr>
          <p:cNvSpPr>
            <a:spLocks noGrp="1"/>
          </p:cNvSpPr>
          <p:nvPr>
            <p:ph type="body" idx="1"/>
          </p:nvPr>
        </p:nvSpPr>
        <p:spPr>
          <a:xfrm>
            <a:off x="521208" y="5266944"/>
            <a:ext cx="5020056" cy="1088136"/>
          </a:xfrm>
        </p:spPr>
        <p:txBody>
          <a:bodyPr anchor="b">
            <a:normAutofit/>
          </a:bodyPr>
          <a:lstStyle>
            <a:lvl1pPr marL="0" indent="0">
              <a:buNone/>
              <a:defRPr sz="2200" i="1">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50ECB4D7-49A7-D050-70B9-11A1E2D445D8}"/>
              </a:ext>
            </a:extLst>
          </p:cNvPr>
          <p:cNvSpPr>
            <a:spLocks noGrp="1"/>
          </p:cNvSpPr>
          <p:nvPr>
            <p:ph type="dt" sz="half" idx="10"/>
          </p:nvPr>
        </p:nvSpPr>
        <p:spPr/>
        <p:txBody>
          <a:bodyPr/>
          <a:lstStyle/>
          <a:p>
            <a:fld id="{E80C50CD-E178-4744-9B35-B2F624D6C5E9}" type="datetimeFigureOut">
              <a:rPr lang="en-US" smtClean="0"/>
              <a:t>6/16/25</a:t>
            </a:fld>
            <a:endParaRPr lang="en-US"/>
          </a:p>
        </p:txBody>
      </p:sp>
      <p:sp>
        <p:nvSpPr>
          <p:cNvPr id="5" name="Footer Placeholder 4">
            <a:extLst>
              <a:ext uri="{FF2B5EF4-FFF2-40B4-BE49-F238E27FC236}">
                <a16:creationId xmlns:a16="http://schemas.microsoft.com/office/drawing/2014/main" id="{8A9A913F-AD00-C1EE-B01A-8590671C01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4FC386-B2AF-6FAD-D053-E22D48CD7285}"/>
              </a:ext>
            </a:extLst>
          </p:cNvPr>
          <p:cNvSpPr>
            <a:spLocks noGrp="1"/>
          </p:cNvSpPr>
          <p:nvPr>
            <p:ph type="sldNum" sz="quarter" idx="12"/>
          </p:nvPr>
        </p:nvSpPr>
        <p:spPr/>
        <p:txBody>
          <a:bodyPr/>
          <a:lstStyle/>
          <a:p>
            <a:fld id="{148CC95F-0247-41B6-91CF-DC97C76A7088}" type="slidenum">
              <a:rPr lang="en-US" smtClean="0"/>
              <a:t>‹#›</a:t>
            </a:fld>
            <a:endParaRPr lang="en-US"/>
          </a:p>
        </p:txBody>
      </p:sp>
      <p:sp>
        <p:nvSpPr>
          <p:cNvPr id="7" name="Rectangle 6">
            <a:extLst>
              <a:ext uri="{FF2B5EF4-FFF2-40B4-BE49-F238E27FC236}">
                <a16:creationId xmlns:a16="http://schemas.microsoft.com/office/drawing/2014/main" id="{4E1E1B67-3BFF-F04B-52F4-7E724FB3B24D}"/>
              </a:ext>
            </a:extLst>
          </p:cNvPr>
          <p:cNvSpPr/>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11098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E3B21-CF4D-1B01-0F4E-D32C1B218B63}"/>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1FB39FF2-6858-B514-B695-58442557D0C1}"/>
              </a:ext>
            </a:extLst>
          </p:cNvPr>
          <p:cNvSpPr>
            <a:spLocks noGrp="1"/>
          </p:cNvSpPr>
          <p:nvPr>
            <p:ph sz="half" idx="1"/>
          </p:nvPr>
        </p:nvSpPr>
        <p:spPr>
          <a:xfrm>
            <a:off x="521208" y="2578608"/>
            <a:ext cx="5166360" cy="37673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FA30130-974D-B91D-5B93-EC52AABDB5B0}"/>
              </a:ext>
            </a:extLst>
          </p:cNvPr>
          <p:cNvSpPr>
            <a:spLocks noGrp="1"/>
          </p:cNvSpPr>
          <p:nvPr>
            <p:ph sz="half" idx="2"/>
          </p:nvPr>
        </p:nvSpPr>
        <p:spPr>
          <a:xfrm>
            <a:off x="6519672" y="2578608"/>
            <a:ext cx="5166360" cy="37673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15BED99-6FD7-9C6B-1152-A6E42715BB79}"/>
              </a:ext>
            </a:extLst>
          </p:cNvPr>
          <p:cNvSpPr>
            <a:spLocks noGrp="1"/>
          </p:cNvSpPr>
          <p:nvPr>
            <p:ph type="dt" sz="half" idx="10"/>
          </p:nvPr>
        </p:nvSpPr>
        <p:spPr/>
        <p:txBody>
          <a:bodyPr/>
          <a:lstStyle/>
          <a:p>
            <a:fld id="{E80C50CD-E178-4744-9B35-B2F624D6C5E9}" type="datetimeFigureOut">
              <a:rPr lang="en-US" smtClean="0"/>
              <a:t>6/16/25</a:t>
            </a:fld>
            <a:endParaRPr lang="en-US"/>
          </a:p>
        </p:txBody>
      </p:sp>
      <p:sp>
        <p:nvSpPr>
          <p:cNvPr id="6" name="Footer Placeholder 5">
            <a:extLst>
              <a:ext uri="{FF2B5EF4-FFF2-40B4-BE49-F238E27FC236}">
                <a16:creationId xmlns:a16="http://schemas.microsoft.com/office/drawing/2014/main" id="{BA253AAC-5967-2565-A715-82D3505ABF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B51313-69FB-E016-3CC1-62CA476ED214}"/>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7932088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3DF9D-B849-CE37-97E4-AD37F880677F}"/>
              </a:ext>
            </a:extLst>
          </p:cNvPr>
          <p:cNvSpPr>
            <a:spLocks noGrp="1"/>
          </p:cNvSpPr>
          <p:nvPr>
            <p:ph type="title"/>
          </p:nvPr>
        </p:nvSpPr>
        <p:spPr>
          <a:xfrm>
            <a:off x="521208" y="978408"/>
            <a:ext cx="11164824" cy="1216152"/>
          </a:xfrm>
        </p:spPr>
        <p:txBody>
          <a:bodyPr/>
          <a:lstStyle/>
          <a:p>
            <a:r>
              <a:rPr lang="en-US"/>
              <a:t>Click to edit Master title style</a:t>
            </a:r>
          </a:p>
        </p:txBody>
      </p:sp>
      <p:sp>
        <p:nvSpPr>
          <p:cNvPr id="3" name="Text Placeholder 2">
            <a:extLst>
              <a:ext uri="{FF2B5EF4-FFF2-40B4-BE49-F238E27FC236}">
                <a16:creationId xmlns:a16="http://schemas.microsoft.com/office/drawing/2014/main" id="{79D4C626-4008-960A-E601-6AA9F4BB8D8B}"/>
              </a:ext>
            </a:extLst>
          </p:cNvPr>
          <p:cNvSpPr>
            <a:spLocks noGrp="1"/>
          </p:cNvSpPr>
          <p:nvPr>
            <p:ph type="body" idx="1"/>
          </p:nvPr>
        </p:nvSpPr>
        <p:spPr>
          <a:xfrm>
            <a:off x="521208" y="2340864"/>
            <a:ext cx="5166360" cy="658368"/>
          </a:xfrm>
        </p:spPr>
        <p:txBody>
          <a:bodyPr anchor="b">
            <a:normAutofit/>
          </a:bodyPr>
          <a:lstStyle>
            <a:lvl1pPr marL="0" indent="0">
              <a:buNone/>
              <a:defRPr sz="22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806E8D6C-AC07-ED6B-2EA8-9C40A5AEA748}"/>
              </a:ext>
            </a:extLst>
          </p:cNvPr>
          <p:cNvSpPr>
            <a:spLocks noGrp="1"/>
          </p:cNvSpPr>
          <p:nvPr>
            <p:ph sz="half" idx="2"/>
          </p:nvPr>
        </p:nvSpPr>
        <p:spPr>
          <a:xfrm>
            <a:off x="521208" y="3035808"/>
            <a:ext cx="5166360" cy="331012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3C52617E-C6D9-246B-E7B7-8159DF17C0A3}"/>
              </a:ext>
            </a:extLst>
          </p:cNvPr>
          <p:cNvSpPr>
            <a:spLocks noGrp="1"/>
          </p:cNvSpPr>
          <p:nvPr>
            <p:ph type="body" sz="quarter" idx="3"/>
          </p:nvPr>
        </p:nvSpPr>
        <p:spPr>
          <a:xfrm>
            <a:off x="6519672" y="2340864"/>
            <a:ext cx="5166360" cy="658368"/>
          </a:xfrm>
        </p:spPr>
        <p:txBody>
          <a:bodyPr anchor="b">
            <a:normAutofit/>
          </a:bodyPr>
          <a:lstStyle>
            <a:lvl1pPr marL="0" indent="0">
              <a:buNone/>
              <a:defRPr sz="22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3DBC2094-7EBC-02C5-5AB5-233E63080A9C}"/>
              </a:ext>
            </a:extLst>
          </p:cNvPr>
          <p:cNvSpPr>
            <a:spLocks noGrp="1"/>
          </p:cNvSpPr>
          <p:nvPr>
            <p:ph sz="quarter" idx="4"/>
          </p:nvPr>
        </p:nvSpPr>
        <p:spPr>
          <a:xfrm>
            <a:off x="6519672" y="3035808"/>
            <a:ext cx="5166360" cy="331012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23010BD2-59B4-FD2E-3C5E-C83AE6003985}"/>
              </a:ext>
            </a:extLst>
          </p:cNvPr>
          <p:cNvSpPr>
            <a:spLocks noGrp="1"/>
          </p:cNvSpPr>
          <p:nvPr>
            <p:ph type="dt" sz="half" idx="10"/>
          </p:nvPr>
        </p:nvSpPr>
        <p:spPr/>
        <p:txBody>
          <a:bodyPr/>
          <a:lstStyle/>
          <a:p>
            <a:fld id="{E80C50CD-E178-4744-9B35-B2F624D6C5E9}" type="datetimeFigureOut">
              <a:rPr lang="en-US" smtClean="0"/>
              <a:t>6/16/25</a:t>
            </a:fld>
            <a:endParaRPr lang="en-US"/>
          </a:p>
        </p:txBody>
      </p:sp>
      <p:sp>
        <p:nvSpPr>
          <p:cNvPr id="8" name="Footer Placeholder 7">
            <a:extLst>
              <a:ext uri="{FF2B5EF4-FFF2-40B4-BE49-F238E27FC236}">
                <a16:creationId xmlns:a16="http://schemas.microsoft.com/office/drawing/2014/main" id="{E72B35C4-A654-7759-BDA0-94D9D1A2166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55F4347-2EC0-CA6E-2637-8048456D7ECB}"/>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1161630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4716D-52F2-C7FB-83B1-2DA1AD375EAE}"/>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56F4A371-AC27-6A28-32E6-74A28371BF55}"/>
              </a:ext>
            </a:extLst>
          </p:cNvPr>
          <p:cNvSpPr>
            <a:spLocks noGrp="1"/>
          </p:cNvSpPr>
          <p:nvPr>
            <p:ph type="dt" sz="half" idx="10"/>
          </p:nvPr>
        </p:nvSpPr>
        <p:spPr/>
        <p:txBody>
          <a:bodyPr/>
          <a:lstStyle/>
          <a:p>
            <a:fld id="{E80C50CD-E178-4744-9B35-B2F624D6C5E9}" type="datetimeFigureOut">
              <a:rPr lang="en-US" smtClean="0"/>
              <a:t>6/16/25</a:t>
            </a:fld>
            <a:endParaRPr lang="en-US"/>
          </a:p>
        </p:txBody>
      </p:sp>
      <p:sp>
        <p:nvSpPr>
          <p:cNvPr id="4" name="Footer Placeholder 3">
            <a:extLst>
              <a:ext uri="{FF2B5EF4-FFF2-40B4-BE49-F238E27FC236}">
                <a16:creationId xmlns:a16="http://schemas.microsoft.com/office/drawing/2014/main" id="{D155941A-A24E-885D-E894-0326F4C4004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9D5E5B4-971F-FF6A-1B07-A5C85370552D}"/>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39858549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9F431F-E6DC-4137-3092-A30A0A3628EC}"/>
              </a:ext>
            </a:extLst>
          </p:cNvPr>
          <p:cNvSpPr>
            <a:spLocks noGrp="1"/>
          </p:cNvSpPr>
          <p:nvPr>
            <p:ph type="dt" sz="half" idx="10"/>
          </p:nvPr>
        </p:nvSpPr>
        <p:spPr/>
        <p:txBody>
          <a:bodyPr/>
          <a:lstStyle/>
          <a:p>
            <a:fld id="{E80C50CD-E178-4744-9B35-B2F624D6C5E9}" type="datetimeFigureOut">
              <a:rPr lang="en-US" smtClean="0"/>
              <a:t>6/16/25</a:t>
            </a:fld>
            <a:endParaRPr lang="en-US"/>
          </a:p>
        </p:txBody>
      </p:sp>
      <p:sp>
        <p:nvSpPr>
          <p:cNvPr id="3" name="Footer Placeholder 2">
            <a:extLst>
              <a:ext uri="{FF2B5EF4-FFF2-40B4-BE49-F238E27FC236}">
                <a16:creationId xmlns:a16="http://schemas.microsoft.com/office/drawing/2014/main" id="{06AC814B-67B4-C70F-FA51-6205D5E2CB8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1EAA9C9-D895-DD20-1089-EA75EA428951}"/>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6357026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50562-884C-9053-70C1-3B72A0B45EA6}"/>
              </a:ext>
            </a:extLst>
          </p:cNvPr>
          <p:cNvSpPr>
            <a:spLocks noGrp="1"/>
          </p:cNvSpPr>
          <p:nvPr>
            <p:ph type="title"/>
          </p:nvPr>
        </p:nvSpPr>
        <p:spPr>
          <a:xfrm>
            <a:off x="521208" y="978408"/>
            <a:ext cx="5020056" cy="2459736"/>
          </a:xfrm>
        </p:spPr>
        <p:txBody>
          <a:bodyPr anchor="t">
            <a:noAutofit/>
          </a:bodyPr>
          <a:lstStyle>
            <a:lvl1pPr>
              <a:defRPr sz="4400"/>
            </a:lvl1pPr>
          </a:lstStyle>
          <a:p>
            <a:r>
              <a:rPr lang="en-US" dirty="0"/>
              <a:t>Click to edit Master title style</a:t>
            </a:r>
          </a:p>
        </p:txBody>
      </p:sp>
      <p:sp>
        <p:nvSpPr>
          <p:cNvPr id="3" name="Content Placeholder 2">
            <a:extLst>
              <a:ext uri="{FF2B5EF4-FFF2-40B4-BE49-F238E27FC236}">
                <a16:creationId xmlns:a16="http://schemas.microsoft.com/office/drawing/2014/main" id="{0318F509-68F0-39D5-1A8B-CE246715AE46}"/>
              </a:ext>
            </a:extLst>
          </p:cNvPr>
          <p:cNvSpPr>
            <a:spLocks noGrp="1"/>
          </p:cNvSpPr>
          <p:nvPr>
            <p:ph idx="1"/>
          </p:nvPr>
        </p:nvSpPr>
        <p:spPr>
          <a:xfrm>
            <a:off x="6519672" y="987424"/>
            <a:ext cx="5166360" cy="5358384"/>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F158E37C-27CE-3A84-FC74-BDCCD8A9A3EC}"/>
              </a:ext>
            </a:extLst>
          </p:cNvPr>
          <p:cNvSpPr>
            <a:spLocks noGrp="1"/>
          </p:cNvSpPr>
          <p:nvPr>
            <p:ph type="body" sz="half" idx="2"/>
          </p:nvPr>
        </p:nvSpPr>
        <p:spPr>
          <a:xfrm>
            <a:off x="521208" y="3575304"/>
            <a:ext cx="5020056" cy="2770632"/>
          </a:xfrm>
        </p:spPr>
        <p:txBody>
          <a:bodyPr>
            <a:normAutofit/>
          </a:bodyPr>
          <a:lstStyle>
            <a:lvl1pPr marL="0" indent="0">
              <a:buNone/>
              <a:defRPr sz="220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A95F79-E23E-11D2-40BF-66ED340195DB}"/>
              </a:ext>
            </a:extLst>
          </p:cNvPr>
          <p:cNvSpPr>
            <a:spLocks noGrp="1"/>
          </p:cNvSpPr>
          <p:nvPr>
            <p:ph type="dt" sz="half" idx="10"/>
          </p:nvPr>
        </p:nvSpPr>
        <p:spPr/>
        <p:txBody>
          <a:bodyPr/>
          <a:lstStyle/>
          <a:p>
            <a:fld id="{E80C50CD-E178-4744-9B35-B2F624D6C5E9}" type="datetimeFigureOut">
              <a:rPr lang="en-US" smtClean="0"/>
              <a:t>6/16/25</a:t>
            </a:fld>
            <a:endParaRPr lang="en-US"/>
          </a:p>
        </p:txBody>
      </p:sp>
      <p:sp>
        <p:nvSpPr>
          <p:cNvPr id="6" name="Footer Placeholder 5">
            <a:extLst>
              <a:ext uri="{FF2B5EF4-FFF2-40B4-BE49-F238E27FC236}">
                <a16:creationId xmlns:a16="http://schemas.microsoft.com/office/drawing/2014/main" id="{4457F7FC-06F3-3D89-5D1A-4EC4B1D735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54ACD5-6E0B-5713-DC9A-41E9D62AB12D}"/>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9522819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B2D45-7CDB-D38C-2AAE-273F797674E1}"/>
              </a:ext>
            </a:extLst>
          </p:cNvPr>
          <p:cNvSpPr>
            <a:spLocks noGrp="1"/>
          </p:cNvSpPr>
          <p:nvPr>
            <p:ph type="title"/>
          </p:nvPr>
        </p:nvSpPr>
        <p:spPr>
          <a:xfrm>
            <a:off x="521208" y="978408"/>
            <a:ext cx="5020056" cy="2459736"/>
          </a:xfrm>
        </p:spPr>
        <p:txBody>
          <a:bodyPr anchor="t">
            <a:noAutofit/>
          </a:bodyPr>
          <a:lstStyle>
            <a:lvl1pPr>
              <a:defRPr sz="4400"/>
            </a:lvl1pPr>
          </a:lstStyle>
          <a:p>
            <a:r>
              <a:rPr lang="en-US" dirty="0"/>
              <a:t>Click to edit Master title style</a:t>
            </a:r>
          </a:p>
        </p:txBody>
      </p:sp>
      <p:sp>
        <p:nvSpPr>
          <p:cNvPr id="3" name="Picture Placeholder 2">
            <a:extLst>
              <a:ext uri="{FF2B5EF4-FFF2-40B4-BE49-F238E27FC236}">
                <a16:creationId xmlns:a16="http://schemas.microsoft.com/office/drawing/2014/main" id="{CCBF0855-1744-56E4-B115-3A3C5EA7834B}"/>
              </a:ext>
            </a:extLst>
          </p:cNvPr>
          <p:cNvSpPr>
            <a:spLocks noGrp="1"/>
          </p:cNvSpPr>
          <p:nvPr>
            <p:ph type="pic" idx="1"/>
          </p:nvPr>
        </p:nvSpPr>
        <p:spPr>
          <a:xfrm>
            <a:off x="6519672" y="987424"/>
            <a:ext cx="5166360" cy="535838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85E8A1D-28AE-4A19-BD96-401D4822A53D}"/>
              </a:ext>
            </a:extLst>
          </p:cNvPr>
          <p:cNvSpPr>
            <a:spLocks noGrp="1"/>
          </p:cNvSpPr>
          <p:nvPr>
            <p:ph type="body" sz="half" idx="2"/>
          </p:nvPr>
        </p:nvSpPr>
        <p:spPr>
          <a:xfrm>
            <a:off x="521208" y="3575304"/>
            <a:ext cx="5020056" cy="2770632"/>
          </a:xfrm>
        </p:spPr>
        <p:txBody>
          <a:bodyPr>
            <a:normAutofit/>
          </a:bodyPr>
          <a:lstStyle>
            <a:lvl1pPr marL="0" indent="0">
              <a:buNone/>
              <a:defRPr sz="220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327DDB-CE95-4C89-DFC5-7DDBFC24E89C}"/>
              </a:ext>
            </a:extLst>
          </p:cNvPr>
          <p:cNvSpPr>
            <a:spLocks noGrp="1"/>
          </p:cNvSpPr>
          <p:nvPr>
            <p:ph type="dt" sz="half" idx="10"/>
          </p:nvPr>
        </p:nvSpPr>
        <p:spPr/>
        <p:txBody>
          <a:bodyPr/>
          <a:lstStyle/>
          <a:p>
            <a:fld id="{E80C50CD-E178-4744-9B35-B2F624D6C5E9}" type="datetimeFigureOut">
              <a:rPr lang="en-US" smtClean="0"/>
              <a:t>6/16/25</a:t>
            </a:fld>
            <a:endParaRPr lang="en-US"/>
          </a:p>
        </p:txBody>
      </p:sp>
      <p:sp>
        <p:nvSpPr>
          <p:cNvPr id="6" name="Footer Placeholder 5">
            <a:extLst>
              <a:ext uri="{FF2B5EF4-FFF2-40B4-BE49-F238E27FC236}">
                <a16:creationId xmlns:a16="http://schemas.microsoft.com/office/drawing/2014/main" id="{0522C835-F3B5-943C-FFC4-D5BA9666AF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709891-6E3C-ADED-01DD-15FCED37AF4A}"/>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39836029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1A28D7-6581-4956-AAE3-9104804DF55B}"/>
              </a:ext>
            </a:extLst>
          </p:cNvPr>
          <p:cNvSpPr>
            <a:spLocks noGrp="1"/>
          </p:cNvSpPr>
          <p:nvPr>
            <p:ph type="title"/>
          </p:nvPr>
        </p:nvSpPr>
        <p:spPr>
          <a:xfrm>
            <a:off x="521208" y="978408"/>
            <a:ext cx="11155680" cy="146304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F3CFCCA4-57A4-08A1-FC45-D2BBA66FABFA}"/>
              </a:ext>
            </a:extLst>
          </p:cNvPr>
          <p:cNvSpPr>
            <a:spLocks noGrp="1"/>
          </p:cNvSpPr>
          <p:nvPr>
            <p:ph type="body" idx="1"/>
          </p:nvPr>
        </p:nvSpPr>
        <p:spPr>
          <a:xfrm>
            <a:off x="521208" y="2578608"/>
            <a:ext cx="11155680" cy="376732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0FAA0F4-2442-8D45-3C3D-1B8F55C8683A}"/>
              </a:ext>
            </a:extLst>
          </p:cNvPr>
          <p:cNvSpPr>
            <a:spLocks noGrp="1"/>
          </p:cNvSpPr>
          <p:nvPr>
            <p:ph type="dt" sz="half" idx="2"/>
          </p:nvPr>
        </p:nvSpPr>
        <p:spPr>
          <a:xfrm>
            <a:off x="521208" y="6419088"/>
            <a:ext cx="2743200" cy="365125"/>
          </a:xfrm>
          <a:prstGeom prst="rect">
            <a:avLst/>
          </a:prstGeom>
        </p:spPr>
        <p:txBody>
          <a:bodyPr vert="horz" lIns="91440" tIns="45720" rIns="91440" bIns="45720" rtlCol="0" anchor="ctr"/>
          <a:lstStyle>
            <a:lvl1pPr algn="l">
              <a:defRPr sz="900">
                <a:solidFill>
                  <a:schemeClr val="tx1"/>
                </a:solidFill>
              </a:defRPr>
            </a:lvl1pPr>
          </a:lstStyle>
          <a:p>
            <a:fld id="{E80C50CD-E178-4744-9B35-B2F624D6C5E9}" type="datetimeFigureOut">
              <a:rPr lang="en-US" smtClean="0"/>
              <a:pPr/>
              <a:t>6/16/25</a:t>
            </a:fld>
            <a:endParaRPr lang="en-US"/>
          </a:p>
        </p:txBody>
      </p:sp>
      <p:sp>
        <p:nvSpPr>
          <p:cNvPr id="5" name="Footer Placeholder 4">
            <a:extLst>
              <a:ext uri="{FF2B5EF4-FFF2-40B4-BE49-F238E27FC236}">
                <a16:creationId xmlns:a16="http://schemas.microsoft.com/office/drawing/2014/main" id="{9E03785E-FB42-1D54-92AC-D0A61A8FABD4}"/>
              </a:ext>
            </a:extLst>
          </p:cNvPr>
          <p:cNvSpPr>
            <a:spLocks noGrp="1"/>
          </p:cNvSpPr>
          <p:nvPr>
            <p:ph type="ftr" sz="quarter" idx="3"/>
          </p:nvPr>
        </p:nvSpPr>
        <p:spPr>
          <a:xfrm>
            <a:off x="521208" y="100584"/>
            <a:ext cx="4114800" cy="365125"/>
          </a:xfrm>
          <a:prstGeom prst="rect">
            <a:avLst/>
          </a:prstGeom>
        </p:spPr>
        <p:txBody>
          <a:bodyPr vert="horz" lIns="91440" tIns="45720" rIns="91440" bIns="45720" rtlCol="0" anchor="ctr"/>
          <a:lstStyle>
            <a:lvl1pPr algn="l">
              <a:defRPr sz="9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BCC9CF34-1274-DB45-4809-90E5D244A9AE}"/>
              </a:ext>
            </a:extLst>
          </p:cNvPr>
          <p:cNvSpPr>
            <a:spLocks noGrp="1"/>
          </p:cNvSpPr>
          <p:nvPr>
            <p:ph type="sldNum" sz="quarter" idx="4"/>
          </p:nvPr>
        </p:nvSpPr>
        <p:spPr>
          <a:xfrm>
            <a:off x="11457432" y="6419088"/>
            <a:ext cx="640080" cy="365125"/>
          </a:xfrm>
          <a:prstGeom prst="rect">
            <a:avLst/>
          </a:prstGeom>
        </p:spPr>
        <p:txBody>
          <a:bodyPr vert="horz" lIns="91440" tIns="45720" rIns="91440" bIns="45720" rtlCol="0" anchor="ctr"/>
          <a:lstStyle>
            <a:lvl1pPr algn="r">
              <a:defRPr sz="900">
                <a:solidFill>
                  <a:schemeClr val="tx1"/>
                </a:solidFill>
              </a:defRPr>
            </a:lvl1pPr>
          </a:lstStyle>
          <a:p>
            <a:fld id="{148CC95F-0247-41B6-91CF-DC97C76A7088}" type="slidenum">
              <a:rPr lang="en-US" smtClean="0"/>
              <a:pPr/>
              <a:t>‹#›</a:t>
            </a:fld>
            <a:endParaRPr lang="en-US"/>
          </a:p>
        </p:txBody>
      </p:sp>
      <p:sp>
        <p:nvSpPr>
          <p:cNvPr id="7" name="Freeform: Shape 6">
            <a:extLst>
              <a:ext uri="{FF2B5EF4-FFF2-40B4-BE49-F238E27FC236}">
                <a16:creationId xmlns:a16="http://schemas.microsoft.com/office/drawing/2014/main" id="{774A975B-A886-5202-0489-6965514A0D14}"/>
              </a:ext>
              <a:ext uri="{C183D7F6-B498-43B3-948B-1728B52AA6E4}">
                <adec:decorative xmlns:adec="http://schemas.microsoft.com/office/drawing/2017/decorative" val="1"/>
              </a:ext>
            </a:extLst>
          </p:cNvPr>
          <p:cNvSpPr/>
          <p:nvPr/>
        </p:nvSpPr>
        <p:spPr>
          <a:xfrm>
            <a:off x="517869" y="508090"/>
            <a:ext cx="11153214"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81676105"/>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9" r:id="rId6"/>
    <p:sldLayoutId id="2147483704" r:id="rId7"/>
    <p:sldLayoutId id="2147483705" r:id="rId8"/>
    <p:sldLayoutId id="2147483706" r:id="rId9"/>
    <p:sldLayoutId id="2147483708" r:id="rId10"/>
    <p:sldLayoutId id="2147483707" r:id="rId11"/>
  </p:sldLayoutIdLst>
  <p:txStyles>
    <p:titleStyle>
      <a:lvl1pPr algn="l" defTabSz="914400" rtl="0" eaLnBrk="1" latinLnBrk="0" hangingPunct="1">
        <a:lnSpc>
          <a:spcPct val="10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www.comparebanks.co.uk/" TargetMode="External"/><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9" name="Rectangle 68">
            <a:extLst>
              <a:ext uri="{FF2B5EF4-FFF2-40B4-BE49-F238E27FC236}">
                <a16:creationId xmlns:a16="http://schemas.microsoft.com/office/drawing/2014/main" id="{E20BB609-EF92-42DB-836C-0699A590B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5" name="Picture 64" descr="A close-up of a skateboard under water&#10;&#10;AI-generated content may be incorrect.">
            <a:extLst>
              <a:ext uri="{FF2B5EF4-FFF2-40B4-BE49-F238E27FC236}">
                <a16:creationId xmlns:a16="http://schemas.microsoft.com/office/drawing/2014/main" id="{0EE1DB09-F1C6-E75E-2315-F3D5ACABF5F7}"/>
              </a:ext>
            </a:extLst>
          </p:cNvPr>
          <p:cNvPicPr>
            <a:picLocks noChangeAspect="1"/>
          </p:cNvPicPr>
          <p:nvPr/>
        </p:nvPicPr>
        <p:blipFill>
          <a:blip r:embed="rId3"/>
          <a:srcRect r="25"/>
          <a:stretch>
            <a:fillRect/>
          </a:stretch>
        </p:blipFill>
        <p:spPr>
          <a:xfrm>
            <a:off x="20" y="10"/>
            <a:ext cx="12188932" cy="6857990"/>
          </a:xfrm>
          <a:prstGeom prst="rect">
            <a:avLst/>
          </a:prstGeom>
        </p:spPr>
      </p:pic>
      <p:sp>
        <p:nvSpPr>
          <p:cNvPr id="71" name="Rectangle 70">
            <a:extLst>
              <a:ext uri="{FF2B5EF4-FFF2-40B4-BE49-F238E27FC236}">
                <a16:creationId xmlns:a16="http://schemas.microsoft.com/office/drawing/2014/main" id="{637992A9-1E8C-4E57-B4F4-EE2D38E504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89239" y="-389238"/>
            <a:ext cx="6858000" cy="7636476"/>
          </a:xfrm>
          <a:prstGeom prst="rect">
            <a:avLst/>
          </a:prstGeom>
          <a:gradFill>
            <a:gsLst>
              <a:gs pos="100000">
                <a:srgbClr val="000000">
                  <a:alpha val="0"/>
                </a:srgbClr>
              </a:gs>
              <a:gs pos="0">
                <a:schemeClr val="tx1"/>
              </a:gs>
              <a:gs pos="0">
                <a:srgbClr val="000000">
                  <a:alpha val="7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1973464-0818-8755-FB57-DC29BFB6B572}"/>
              </a:ext>
            </a:extLst>
          </p:cNvPr>
          <p:cNvSpPr>
            <a:spLocks noGrp="1"/>
          </p:cNvSpPr>
          <p:nvPr>
            <p:ph type="ctrTitle"/>
          </p:nvPr>
        </p:nvSpPr>
        <p:spPr>
          <a:xfrm>
            <a:off x="517870" y="978407"/>
            <a:ext cx="9690842" cy="3309511"/>
          </a:xfrm>
        </p:spPr>
        <p:txBody>
          <a:bodyPr anchor="t">
            <a:normAutofit/>
          </a:bodyPr>
          <a:lstStyle/>
          <a:p>
            <a:pPr>
              <a:lnSpc>
                <a:spcPct val="90000"/>
              </a:lnSpc>
            </a:pPr>
            <a:r>
              <a:rPr lang="en-GB" sz="4200" dirty="0">
                <a:solidFill>
                  <a:srgbClr val="FFFFFF"/>
                </a:solidFill>
              </a:rPr>
              <a:t>The Water Treatment / Hygiene Industry &amp; Their Adoption of Technology</a:t>
            </a:r>
          </a:p>
        </p:txBody>
      </p:sp>
      <p:sp>
        <p:nvSpPr>
          <p:cNvPr id="3" name="Subtitle 2">
            <a:extLst>
              <a:ext uri="{FF2B5EF4-FFF2-40B4-BE49-F238E27FC236}">
                <a16:creationId xmlns:a16="http://schemas.microsoft.com/office/drawing/2014/main" id="{0744C31E-EFDD-FE7A-F7F3-10DD02341B42}"/>
              </a:ext>
            </a:extLst>
          </p:cNvPr>
          <p:cNvSpPr>
            <a:spLocks noGrp="1"/>
          </p:cNvSpPr>
          <p:nvPr>
            <p:ph type="subTitle" idx="1"/>
          </p:nvPr>
        </p:nvSpPr>
        <p:spPr>
          <a:xfrm>
            <a:off x="517870" y="4482450"/>
            <a:ext cx="5040785" cy="1724029"/>
          </a:xfrm>
        </p:spPr>
        <p:txBody>
          <a:bodyPr anchor="t">
            <a:normAutofit/>
          </a:bodyPr>
          <a:lstStyle/>
          <a:p>
            <a:r>
              <a:rPr lang="en-GB" dirty="0">
                <a:solidFill>
                  <a:srgbClr val="FFFFFF"/>
                </a:solidFill>
              </a:rPr>
              <a:t>Rob Nicoll B.Sc. (Hons), </a:t>
            </a:r>
            <a:r>
              <a:rPr lang="en-GB" dirty="0" err="1">
                <a:solidFill>
                  <a:srgbClr val="FFFFFF"/>
                </a:solidFill>
              </a:rPr>
              <a:t>MoID</a:t>
            </a:r>
            <a:br>
              <a:rPr lang="en-GB" dirty="0">
                <a:solidFill>
                  <a:srgbClr val="FFFFFF"/>
                </a:solidFill>
              </a:rPr>
            </a:br>
            <a:r>
              <a:rPr lang="en-GB" dirty="0">
                <a:solidFill>
                  <a:srgbClr val="FFFFFF"/>
                </a:solidFill>
              </a:rPr>
              <a:t>Fellow of WMS</a:t>
            </a:r>
          </a:p>
        </p:txBody>
      </p:sp>
      <p:sp>
        <p:nvSpPr>
          <p:cNvPr id="73" name="Rectangle 72">
            <a:extLst>
              <a:ext uri="{FF2B5EF4-FFF2-40B4-BE49-F238E27FC236}">
                <a16:creationId xmlns:a16="http://schemas.microsoft.com/office/drawing/2014/main" id="{B2C335F7-F61C-4EB4-80F2-4B1438FE6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7012525"/>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D11BBF-13EB-4A93-1316-A08296F8B9BD}"/>
            </a:ext>
          </a:extLst>
        </p:cNvPr>
        <p:cNvGrpSpPr/>
        <p:nvPr/>
      </p:nvGrpSpPr>
      <p:grpSpPr>
        <a:xfrm>
          <a:off x="0" y="0"/>
          <a:ext cx="0" cy="0"/>
          <a:chOff x="0" y="0"/>
          <a:chExt cx="0" cy="0"/>
        </a:xfrm>
      </p:grpSpPr>
      <p:cxnSp>
        <p:nvCxnSpPr>
          <p:cNvPr id="54" name="Straight Connector 53">
            <a:extLst>
              <a:ext uri="{FF2B5EF4-FFF2-40B4-BE49-F238E27FC236}">
                <a16:creationId xmlns:a16="http://schemas.microsoft.com/office/drawing/2014/main" id="{AA47D23A-FC4A-9085-3855-FB0D2C60FFA4}"/>
              </a:ext>
            </a:extLst>
          </p:cNvPr>
          <p:cNvCxnSpPr/>
          <p:nvPr/>
        </p:nvCxnSpPr>
        <p:spPr>
          <a:xfrm>
            <a:off x="6096000" y="873443"/>
            <a:ext cx="0" cy="5303520"/>
          </a:xfrm>
          <a:prstGeom prst="line">
            <a:avLst/>
          </a:prstGeom>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D56F6376-A1E9-B08D-4BCB-C5DC183015DE}"/>
              </a:ext>
            </a:extLst>
          </p:cNvPr>
          <p:cNvSpPr>
            <a:spLocks noGrp="1"/>
          </p:cNvSpPr>
          <p:nvPr>
            <p:ph type="title"/>
          </p:nvPr>
        </p:nvSpPr>
        <p:spPr>
          <a:xfrm>
            <a:off x="521208" y="978408"/>
            <a:ext cx="5020056" cy="1463040"/>
          </a:xfrm>
        </p:spPr>
        <p:txBody>
          <a:bodyPr>
            <a:normAutofit/>
          </a:bodyPr>
          <a:lstStyle/>
          <a:p>
            <a:pPr>
              <a:lnSpc>
                <a:spcPct val="90000"/>
              </a:lnSpc>
            </a:pPr>
            <a:r>
              <a:rPr lang="en-GB" sz="3400" dirty="0"/>
              <a:t>Remote Monitoring (IOT)</a:t>
            </a:r>
          </a:p>
        </p:txBody>
      </p:sp>
      <p:pic>
        <p:nvPicPr>
          <p:cNvPr id="3" name="Picture 3">
            <a:extLst>
              <a:ext uri="{FF2B5EF4-FFF2-40B4-BE49-F238E27FC236}">
                <a16:creationId xmlns:a16="http://schemas.microsoft.com/office/drawing/2014/main" id="{D28D0253-74EC-45E0-1F6C-923F87ECCA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207" y="1956311"/>
            <a:ext cx="4670303" cy="263431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F5E112E-C247-DCD3-76E5-825E9C03D9A0}"/>
              </a:ext>
            </a:extLst>
          </p:cNvPr>
          <p:cNvSpPr txBox="1"/>
          <p:nvPr/>
        </p:nvSpPr>
        <p:spPr>
          <a:xfrm>
            <a:off x="505391" y="1863978"/>
            <a:ext cx="2438706" cy="369332"/>
          </a:xfrm>
          <a:prstGeom prst="rect">
            <a:avLst/>
          </a:prstGeom>
          <a:noFill/>
        </p:spPr>
        <p:txBody>
          <a:bodyPr wrap="square" rtlCol="0">
            <a:spAutoFit/>
          </a:bodyPr>
          <a:lstStyle/>
          <a:p>
            <a:r>
              <a:rPr lang="en-GB" b="0" i="0" u="none" strike="noStrike" dirty="0">
                <a:solidFill>
                  <a:srgbClr val="212121"/>
                </a:solidFill>
                <a:effectLst/>
                <a:latin typeface="Aptos" panose="020B0004020202020204" pitchFamily="34" charset="0"/>
              </a:rPr>
              <a:t>Well Used Asset</a:t>
            </a:r>
            <a:endParaRPr lang="en-GB" dirty="0"/>
          </a:p>
        </p:txBody>
      </p:sp>
      <p:pic>
        <p:nvPicPr>
          <p:cNvPr id="5" name="Picture 5">
            <a:extLst>
              <a:ext uri="{FF2B5EF4-FFF2-40B4-BE49-F238E27FC236}">
                <a16:creationId xmlns:a16="http://schemas.microsoft.com/office/drawing/2014/main" id="{AC983CCD-EB6C-83E3-4173-E22C842CB7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8748" y="1793602"/>
            <a:ext cx="5022223" cy="279707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C76B4D6-A76B-8E73-DB74-D058212FB05C}"/>
              </a:ext>
            </a:extLst>
          </p:cNvPr>
          <p:cNvSpPr txBox="1"/>
          <p:nvPr/>
        </p:nvSpPr>
        <p:spPr>
          <a:xfrm>
            <a:off x="6428748" y="1863978"/>
            <a:ext cx="5022223" cy="369332"/>
          </a:xfrm>
          <a:prstGeom prst="rect">
            <a:avLst/>
          </a:prstGeom>
          <a:noFill/>
        </p:spPr>
        <p:txBody>
          <a:bodyPr wrap="square" rtlCol="0">
            <a:spAutoFit/>
          </a:bodyPr>
          <a:lstStyle/>
          <a:p>
            <a:pPr algn="l"/>
            <a:r>
              <a:rPr lang="en-GB" b="0" i="0" u="none" strike="noStrike" dirty="0">
                <a:solidFill>
                  <a:srgbClr val="212121"/>
                </a:solidFill>
                <a:effectLst/>
                <a:latin typeface="Aptos" panose="020B0004020202020204" pitchFamily="34" charset="0"/>
              </a:rPr>
              <a:t>Underused Asset</a:t>
            </a:r>
          </a:p>
        </p:txBody>
      </p:sp>
    </p:spTree>
    <p:extLst>
      <p:ext uri="{BB962C8B-B14F-4D97-AF65-F5344CB8AC3E}">
        <p14:creationId xmlns:p14="http://schemas.microsoft.com/office/powerpoint/2010/main" val="2694837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82A2AF-0BAB-23CA-F74C-0095DF456ABA}"/>
            </a:ext>
          </a:extLst>
        </p:cNvPr>
        <p:cNvGrpSpPr/>
        <p:nvPr/>
      </p:nvGrpSpPr>
      <p:grpSpPr>
        <a:xfrm>
          <a:off x="0" y="0"/>
          <a:ext cx="0" cy="0"/>
          <a:chOff x="0" y="0"/>
          <a:chExt cx="0" cy="0"/>
        </a:xfrm>
      </p:grpSpPr>
      <p:cxnSp>
        <p:nvCxnSpPr>
          <p:cNvPr id="54" name="Straight Connector 53">
            <a:extLst>
              <a:ext uri="{FF2B5EF4-FFF2-40B4-BE49-F238E27FC236}">
                <a16:creationId xmlns:a16="http://schemas.microsoft.com/office/drawing/2014/main" id="{EF717105-A915-C177-0923-42A057861498}"/>
              </a:ext>
            </a:extLst>
          </p:cNvPr>
          <p:cNvCxnSpPr/>
          <p:nvPr/>
        </p:nvCxnSpPr>
        <p:spPr>
          <a:xfrm>
            <a:off x="6096000" y="873443"/>
            <a:ext cx="0" cy="5303520"/>
          </a:xfrm>
          <a:prstGeom prst="line">
            <a:avLst/>
          </a:prstGeom>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1847364E-8F63-2149-1090-F85C918CE6D6}"/>
              </a:ext>
            </a:extLst>
          </p:cNvPr>
          <p:cNvSpPr>
            <a:spLocks noGrp="1"/>
          </p:cNvSpPr>
          <p:nvPr>
            <p:ph type="title"/>
          </p:nvPr>
        </p:nvSpPr>
        <p:spPr>
          <a:xfrm>
            <a:off x="521208" y="978408"/>
            <a:ext cx="5020056" cy="1463040"/>
          </a:xfrm>
        </p:spPr>
        <p:txBody>
          <a:bodyPr>
            <a:normAutofit/>
          </a:bodyPr>
          <a:lstStyle/>
          <a:p>
            <a:pPr>
              <a:lnSpc>
                <a:spcPct val="90000"/>
              </a:lnSpc>
            </a:pPr>
            <a:r>
              <a:rPr lang="en-GB" sz="3400" dirty="0"/>
              <a:t>Remote Monitoring (IOT)</a:t>
            </a:r>
          </a:p>
        </p:txBody>
      </p:sp>
      <p:sp>
        <p:nvSpPr>
          <p:cNvPr id="4" name="TextBox 3">
            <a:extLst>
              <a:ext uri="{FF2B5EF4-FFF2-40B4-BE49-F238E27FC236}">
                <a16:creationId xmlns:a16="http://schemas.microsoft.com/office/drawing/2014/main" id="{A94400C8-1129-7345-2418-03FDA1072DC4}"/>
              </a:ext>
            </a:extLst>
          </p:cNvPr>
          <p:cNvSpPr txBox="1"/>
          <p:nvPr/>
        </p:nvSpPr>
        <p:spPr>
          <a:xfrm>
            <a:off x="521208" y="1939864"/>
            <a:ext cx="2438706" cy="369332"/>
          </a:xfrm>
          <a:prstGeom prst="rect">
            <a:avLst/>
          </a:prstGeom>
          <a:noFill/>
        </p:spPr>
        <p:txBody>
          <a:bodyPr wrap="square" rtlCol="0">
            <a:spAutoFit/>
          </a:bodyPr>
          <a:lstStyle/>
          <a:p>
            <a:r>
              <a:rPr lang="en-GB" b="0" i="0" u="none" strike="noStrike" dirty="0">
                <a:solidFill>
                  <a:srgbClr val="212121"/>
                </a:solidFill>
                <a:effectLst/>
                <a:latin typeface="Aptos" panose="020B0004020202020204" pitchFamily="34" charset="0"/>
              </a:rPr>
              <a:t>Hot Water Outages</a:t>
            </a:r>
            <a:endParaRPr lang="en-GB" dirty="0"/>
          </a:p>
        </p:txBody>
      </p:sp>
      <p:sp>
        <p:nvSpPr>
          <p:cNvPr id="6" name="TextBox 5">
            <a:extLst>
              <a:ext uri="{FF2B5EF4-FFF2-40B4-BE49-F238E27FC236}">
                <a16:creationId xmlns:a16="http://schemas.microsoft.com/office/drawing/2014/main" id="{8329D333-47C9-7A59-B9FF-212C95CBC58E}"/>
              </a:ext>
            </a:extLst>
          </p:cNvPr>
          <p:cNvSpPr txBox="1"/>
          <p:nvPr/>
        </p:nvSpPr>
        <p:spPr>
          <a:xfrm>
            <a:off x="6444564" y="1939864"/>
            <a:ext cx="5022223" cy="369332"/>
          </a:xfrm>
          <a:prstGeom prst="rect">
            <a:avLst/>
          </a:prstGeom>
          <a:noFill/>
        </p:spPr>
        <p:txBody>
          <a:bodyPr wrap="square" rtlCol="0">
            <a:spAutoFit/>
          </a:bodyPr>
          <a:lstStyle/>
          <a:p>
            <a:r>
              <a:rPr lang="en-GB" b="0" i="0" u="none" strike="noStrike" dirty="0">
                <a:solidFill>
                  <a:srgbClr val="212121"/>
                </a:solidFill>
                <a:effectLst/>
                <a:latin typeface="Aptos" panose="020B0004020202020204" pitchFamily="34" charset="0"/>
              </a:rPr>
              <a:t>TMV Failure</a:t>
            </a:r>
          </a:p>
        </p:txBody>
      </p:sp>
      <p:pic>
        <p:nvPicPr>
          <p:cNvPr id="7" name="Picture 2">
            <a:extLst>
              <a:ext uri="{FF2B5EF4-FFF2-40B4-BE49-F238E27FC236}">
                <a16:creationId xmlns:a16="http://schemas.microsoft.com/office/drawing/2014/main" id="{2F88B5DB-DAE9-8A8A-36BE-36AAE1AE24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355" y="2441448"/>
            <a:ext cx="4928725" cy="224511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a:extLst>
              <a:ext uri="{FF2B5EF4-FFF2-40B4-BE49-F238E27FC236}">
                <a16:creationId xmlns:a16="http://schemas.microsoft.com/office/drawing/2014/main" id="{6A3094F0-FBC4-59DC-5818-11D4D253CC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4564" y="2309196"/>
            <a:ext cx="5119079" cy="2377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4028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4ADCE5-929A-E343-C595-07810EB826E6}"/>
            </a:ext>
          </a:extLst>
        </p:cNvPr>
        <p:cNvGrpSpPr/>
        <p:nvPr/>
      </p:nvGrpSpPr>
      <p:grpSpPr>
        <a:xfrm>
          <a:off x="0" y="0"/>
          <a:ext cx="0" cy="0"/>
          <a:chOff x="0" y="0"/>
          <a:chExt cx="0" cy="0"/>
        </a:xfrm>
      </p:grpSpPr>
      <p:cxnSp>
        <p:nvCxnSpPr>
          <p:cNvPr id="54" name="Straight Connector 53">
            <a:extLst>
              <a:ext uri="{FF2B5EF4-FFF2-40B4-BE49-F238E27FC236}">
                <a16:creationId xmlns:a16="http://schemas.microsoft.com/office/drawing/2014/main" id="{69D6BDA4-09A6-8AB3-1718-BC7DF8DA1335}"/>
              </a:ext>
            </a:extLst>
          </p:cNvPr>
          <p:cNvCxnSpPr/>
          <p:nvPr/>
        </p:nvCxnSpPr>
        <p:spPr>
          <a:xfrm>
            <a:off x="6096000" y="873443"/>
            <a:ext cx="0" cy="5303520"/>
          </a:xfrm>
          <a:prstGeom prst="line">
            <a:avLst/>
          </a:prstGeom>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21EAA83F-7BB5-41A2-B821-2058F8FDB74B}"/>
              </a:ext>
            </a:extLst>
          </p:cNvPr>
          <p:cNvSpPr>
            <a:spLocks noGrp="1"/>
          </p:cNvSpPr>
          <p:nvPr>
            <p:ph type="title"/>
          </p:nvPr>
        </p:nvSpPr>
        <p:spPr>
          <a:xfrm>
            <a:off x="521208" y="978408"/>
            <a:ext cx="5020056" cy="1463040"/>
          </a:xfrm>
        </p:spPr>
        <p:txBody>
          <a:bodyPr>
            <a:normAutofit/>
          </a:bodyPr>
          <a:lstStyle/>
          <a:p>
            <a:pPr>
              <a:lnSpc>
                <a:spcPct val="90000"/>
              </a:lnSpc>
            </a:pPr>
            <a:r>
              <a:rPr lang="en-GB" sz="3400" dirty="0"/>
              <a:t>Remote Monitoring (IOT)</a:t>
            </a:r>
          </a:p>
        </p:txBody>
      </p:sp>
      <p:sp>
        <p:nvSpPr>
          <p:cNvPr id="4" name="TextBox 3">
            <a:extLst>
              <a:ext uri="{FF2B5EF4-FFF2-40B4-BE49-F238E27FC236}">
                <a16:creationId xmlns:a16="http://schemas.microsoft.com/office/drawing/2014/main" id="{6703DE67-AF9A-481D-9662-F81F10343B90}"/>
              </a:ext>
            </a:extLst>
          </p:cNvPr>
          <p:cNvSpPr txBox="1"/>
          <p:nvPr/>
        </p:nvSpPr>
        <p:spPr>
          <a:xfrm>
            <a:off x="521208" y="1950233"/>
            <a:ext cx="2438706" cy="369332"/>
          </a:xfrm>
          <a:prstGeom prst="rect">
            <a:avLst/>
          </a:prstGeom>
          <a:noFill/>
        </p:spPr>
        <p:txBody>
          <a:bodyPr wrap="square" rtlCol="0">
            <a:spAutoFit/>
          </a:bodyPr>
          <a:lstStyle/>
          <a:p>
            <a:r>
              <a:rPr lang="en-GB" b="0" i="0" u="none" strike="noStrike" dirty="0">
                <a:solidFill>
                  <a:srgbClr val="212121"/>
                </a:solidFill>
                <a:effectLst/>
                <a:latin typeface="Aptos" panose="020B0004020202020204" pitchFamily="34" charset="0"/>
              </a:rPr>
              <a:t>Asset History</a:t>
            </a:r>
            <a:endParaRPr lang="en-GB" dirty="0"/>
          </a:p>
        </p:txBody>
      </p:sp>
      <p:sp>
        <p:nvSpPr>
          <p:cNvPr id="6" name="TextBox 5">
            <a:extLst>
              <a:ext uri="{FF2B5EF4-FFF2-40B4-BE49-F238E27FC236}">
                <a16:creationId xmlns:a16="http://schemas.microsoft.com/office/drawing/2014/main" id="{5A85A83C-7652-6E47-4E74-CD1A65F2D869}"/>
              </a:ext>
            </a:extLst>
          </p:cNvPr>
          <p:cNvSpPr txBox="1"/>
          <p:nvPr/>
        </p:nvSpPr>
        <p:spPr>
          <a:xfrm>
            <a:off x="6444564" y="1950233"/>
            <a:ext cx="5022223" cy="369332"/>
          </a:xfrm>
          <a:prstGeom prst="rect">
            <a:avLst/>
          </a:prstGeom>
          <a:noFill/>
        </p:spPr>
        <p:txBody>
          <a:bodyPr wrap="square" rtlCol="0">
            <a:spAutoFit/>
          </a:bodyPr>
          <a:lstStyle/>
          <a:p>
            <a:r>
              <a:rPr lang="en-GB" b="0" i="0" u="none" strike="noStrike" dirty="0">
                <a:solidFill>
                  <a:srgbClr val="212121"/>
                </a:solidFill>
                <a:effectLst/>
                <a:latin typeface="Aptos" panose="020B0004020202020204" pitchFamily="34" charset="0"/>
              </a:rPr>
              <a:t>Sharing and Acting on Data</a:t>
            </a:r>
            <a:endParaRPr lang="en-GB" dirty="0"/>
          </a:p>
        </p:txBody>
      </p:sp>
      <p:pic>
        <p:nvPicPr>
          <p:cNvPr id="3" name="Picture 2">
            <a:extLst>
              <a:ext uri="{FF2B5EF4-FFF2-40B4-BE49-F238E27FC236}">
                <a16:creationId xmlns:a16="http://schemas.microsoft.com/office/drawing/2014/main" id="{4FA6604C-7176-1F5A-DE09-C60BCAFCF3E0}"/>
              </a:ext>
            </a:extLst>
          </p:cNvPr>
          <p:cNvPicPr>
            <a:picLocks noChangeAspect="1"/>
          </p:cNvPicPr>
          <p:nvPr/>
        </p:nvPicPr>
        <p:blipFill>
          <a:blip r:embed="rId3"/>
          <a:stretch>
            <a:fillRect/>
          </a:stretch>
        </p:blipFill>
        <p:spPr>
          <a:xfrm>
            <a:off x="521208" y="2892904"/>
            <a:ext cx="5341693" cy="1793657"/>
          </a:xfrm>
          <a:prstGeom prst="rect">
            <a:avLst/>
          </a:prstGeom>
        </p:spPr>
      </p:pic>
      <p:pic>
        <p:nvPicPr>
          <p:cNvPr id="5" name="Picture 4">
            <a:extLst>
              <a:ext uri="{FF2B5EF4-FFF2-40B4-BE49-F238E27FC236}">
                <a16:creationId xmlns:a16="http://schemas.microsoft.com/office/drawing/2014/main" id="{7AA42A99-8121-51E9-8C2C-DC0141C58A30}"/>
              </a:ext>
            </a:extLst>
          </p:cNvPr>
          <p:cNvPicPr>
            <a:picLocks noChangeAspect="1"/>
          </p:cNvPicPr>
          <p:nvPr/>
        </p:nvPicPr>
        <p:blipFill>
          <a:blip r:embed="rId4"/>
          <a:stretch>
            <a:fillRect/>
          </a:stretch>
        </p:blipFill>
        <p:spPr>
          <a:xfrm>
            <a:off x="6329100" y="2892904"/>
            <a:ext cx="5807839" cy="1793657"/>
          </a:xfrm>
          <a:prstGeom prst="rect">
            <a:avLst/>
          </a:prstGeom>
        </p:spPr>
      </p:pic>
    </p:spTree>
    <p:extLst>
      <p:ext uri="{BB962C8B-B14F-4D97-AF65-F5344CB8AC3E}">
        <p14:creationId xmlns:p14="http://schemas.microsoft.com/office/powerpoint/2010/main" val="1546076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49854C-3E25-6D22-93C5-2204C979CF09}"/>
            </a:ext>
          </a:extLst>
        </p:cNvPr>
        <p:cNvGrpSpPr/>
        <p:nvPr/>
      </p:nvGrpSpPr>
      <p:grpSpPr>
        <a:xfrm>
          <a:off x="0" y="0"/>
          <a:ext cx="0" cy="0"/>
          <a:chOff x="0" y="0"/>
          <a:chExt cx="0" cy="0"/>
        </a:xfrm>
      </p:grpSpPr>
      <p:sp>
        <p:nvSpPr>
          <p:cNvPr id="46" name="TextBox 45">
            <a:extLst>
              <a:ext uri="{FF2B5EF4-FFF2-40B4-BE49-F238E27FC236}">
                <a16:creationId xmlns:a16="http://schemas.microsoft.com/office/drawing/2014/main" id="{E0534476-77CA-17B4-973A-A78836785443}"/>
              </a:ext>
            </a:extLst>
          </p:cNvPr>
          <p:cNvSpPr txBox="1"/>
          <p:nvPr/>
        </p:nvSpPr>
        <p:spPr>
          <a:xfrm>
            <a:off x="3666528" y="2474893"/>
            <a:ext cx="1874736" cy="954107"/>
          </a:xfrm>
          <a:prstGeom prst="rect">
            <a:avLst/>
          </a:prstGeom>
          <a:noFill/>
        </p:spPr>
        <p:txBody>
          <a:bodyPr wrap="square" rtlCol="0">
            <a:spAutoFit/>
          </a:bodyPr>
          <a:lstStyle/>
          <a:p>
            <a:r>
              <a:rPr lang="en-GB" sz="1400" dirty="0"/>
              <a:t>Non-compliance results need to be resolved by send to a helpdesk</a:t>
            </a:r>
          </a:p>
        </p:txBody>
      </p:sp>
      <p:cxnSp>
        <p:nvCxnSpPr>
          <p:cNvPr id="54" name="Straight Connector 53">
            <a:extLst>
              <a:ext uri="{FF2B5EF4-FFF2-40B4-BE49-F238E27FC236}">
                <a16:creationId xmlns:a16="http://schemas.microsoft.com/office/drawing/2014/main" id="{A9AFE83A-276A-F321-86DE-BCEED989F315}"/>
              </a:ext>
            </a:extLst>
          </p:cNvPr>
          <p:cNvCxnSpPr/>
          <p:nvPr/>
        </p:nvCxnSpPr>
        <p:spPr>
          <a:xfrm>
            <a:off x="6096000" y="873443"/>
            <a:ext cx="0" cy="5303520"/>
          </a:xfrm>
          <a:prstGeom prst="line">
            <a:avLst/>
          </a:prstGeom>
        </p:spPr>
        <p:style>
          <a:lnRef idx="2">
            <a:schemeClr val="accent1"/>
          </a:lnRef>
          <a:fillRef idx="0">
            <a:schemeClr val="accent1"/>
          </a:fillRef>
          <a:effectRef idx="1">
            <a:schemeClr val="accent1"/>
          </a:effectRef>
          <a:fontRef idx="minor">
            <a:schemeClr val="tx1"/>
          </a:fontRef>
        </p:style>
      </p:cxnSp>
      <p:cxnSp>
        <p:nvCxnSpPr>
          <p:cNvPr id="61" name="Straight Arrow Connector 60">
            <a:extLst>
              <a:ext uri="{FF2B5EF4-FFF2-40B4-BE49-F238E27FC236}">
                <a16:creationId xmlns:a16="http://schemas.microsoft.com/office/drawing/2014/main" id="{3AEC70FE-B26A-E4D0-2484-BD515FBB4ED4}"/>
              </a:ext>
            </a:extLst>
          </p:cNvPr>
          <p:cNvCxnSpPr>
            <a:cxnSpLocks/>
          </p:cNvCxnSpPr>
          <p:nvPr/>
        </p:nvCxnSpPr>
        <p:spPr>
          <a:xfrm>
            <a:off x="5629602" y="2869069"/>
            <a:ext cx="932795" cy="0"/>
          </a:xfrm>
          <a:prstGeom prst="straightConnector1">
            <a:avLst/>
          </a:prstGeom>
          <a:ln w="28575">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65" name="TextBox 64">
            <a:extLst>
              <a:ext uri="{FF2B5EF4-FFF2-40B4-BE49-F238E27FC236}">
                <a16:creationId xmlns:a16="http://schemas.microsoft.com/office/drawing/2014/main" id="{B0D5F296-9A99-4B55-4ABD-1BE973684872}"/>
              </a:ext>
            </a:extLst>
          </p:cNvPr>
          <p:cNvSpPr txBox="1"/>
          <p:nvPr/>
        </p:nvSpPr>
        <p:spPr>
          <a:xfrm>
            <a:off x="6696718" y="5469520"/>
            <a:ext cx="4812379" cy="738664"/>
          </a:xfrm>
          <a:prstGeom prst="rect">
            <a:avLst/>
          </a:prstGeom>
          <a:noFill/>
        </p:spPr>
        <p:txBody>
          <a:bodyPr wrap="square">
            <a:spAutoFit/>
          </a:bodyPr>
          <a:lstStyle/>
          <a:p>
            <a:r>
              <a:rPr lang="en-US" sz="1400" b="1" i="1" dirty="0"/>
              <a:t>CAFM and Asset Management are two sides of the same coin, one deals with jobs to people, while the other deals with the compliance on an asset.</a:t>
            </a:r>
          </a:p>
        </p:txBody>
      </p:sp>
      <p:sp>
        <p:nvSpPr>
          <p:cNvPr id="2" name="Title 1">
            <a:extLst>
              <a:ext uri="{FF2B5EF4-FFF2-40B4-BE49-F238E27FC236}">
                <a16:creationId xmlns:a16="http://schemas.microsoft.com/office/drawing/2014/main" id="{441D22C4-C3E4-CE4B-CBD1-13EE8EAF0B3A}"/>
              </a:ext>
            </a:extLst>
          </p:cNvPr>
          <p:cNvSpPr>
            <a:spLocks noGrp="1"/>
          </p:cNvSpPr>
          <p:nvPr>
            <p:ph type="title"/>
          </p:nvPr>
        </p:nvSpPr>
        <p:spPr>
          <a:xfrm>
            <a:off x="521208" y="978408"/>
            <a:ext cx="5020056" cy="1463040"/>
          </a:xfrm>
        </p:spPr>
        <p:txBody>
          <a:bodyPr>
            <a:normAutofit/>
          </a:bodyPr>
          <a:lstStyle/>
          <a:p>
            <a:pPr>
              <a:lnSpc>
                <a:spcPct val="90000"/>
              </a:lnSpc>
            </a:pPr>
            <a:r>
              <a:rPr lang="en-GB" sz="3400" dirty="0"/>
              <a:t>Asset Management</a:t>
            </a:r>
          </a:p>
        </p:txBody>
      </p:sp>
      <p:pic>
        <p:nvPicPr>
          <p:cNvPr id="3" name="Picture 2">
            <a:extLst>
              <a:ext uri="{FF2B5EF4-FFF2-40B4-BE49-F238E27FC236}">
                <a16:creationId xmlns:a16="http://schemas.microsoft.com/office/drawing/2014/main" id="{4E73C492-943B-0BE3-6F77-4FF83C1D996B}"/>
              </a:ext>
            </a:extLst>
          </p:cNvPr>
          <p:cNvPicPr>
            <a:picLocks noChangeAspect="1"/>
          </p:cNvPicPr>
          <p:nvPr/>
        </p:nvPicPr>
        <p:blipFill>
          <a:blip r:embed="rId3"/>
          <a:stretch>
            <a:fillRect/>
          </a:stretch>
        </p:blipFill>
        <p:spPr>
          <a:xfrm>
            <a:off x="638953" y="1797711"/>
            <a:ext cx="2554368" cy="4734560"/>
          </a:xfrm>
          <a:prstGeom prst="rect">
            <a:avLst/>
          </a:prstGeom>
        </p:spPr>
      </p:pic>
      <p:sp>
        <p:nvSpPr>
          <p:cNvPr id="4" name="Title 1">
            <a:extLst>
              <a:ext uri="{FF2B5EF4-FFF2-40B4-BE49-F238E27FC236}">
                <a16:creationId xmlns:a16="http://schemas.microsoft.com/office/drawing/2014/main" id="{04D394C2-A113-DDB1-4D35-9EBAD2B98B1E}"/>
              </a:ext>
            </a:extLst>
          </p:cNvPr>
          <p:cNvSpPr txBox="1">
            <a:spLocks/>
          </p:cNvSpPr>
          <p:nvPr/>
        </p:nvSpPr>
        <p:spPr>
          <a:xfrm>
            <a:off x="6592879" y="978408"/>
            <a:ext cx="5020056" cy="1463040"/>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4400" b="1" kern="1200">
                <a:solidFill>
                  <a:schemeClr val="tx1"/>
                </a:solidFill>
                <a:latin typeface="+mj-lt"/>
                <a:ea typeface="+mj-ea"/>
                <a:cs typeface="+mj-cs"/>
              </a:defRPr>
            </a:lvl1pPr>
          </a:lstStyle>
          <a:p>
            <a:pPr>
              <a:lnSpc>
                <a:spcPct val="90000"/>
              </a:lnSpc>
            </a:pPr>
            <a:r>
              <a:rPr lang="en-GB" sz="3400" dirty="0"/>
              <a:t>CAFM</a:t>
            </a:r>
          </a:p>
        </p:txBody>
      </p:sp>
      <p:pic>
        <p:nvPicPr>
          <p:cNvPr id="5" name="Picture 4">
            <a:extLst>
              <a:ext uri="{FF2B5EF4-FFF2-40B4-BE49-F238E27FC236}">
                <a16:creationId xmlns:a16="http://schemas.microsoft.com/office/drawing/2014/main" id="{022E9C5B-6FED-5A9D-F2C8-AFECD5C6C64A}"/>
              </a:ext>
            </a:extLst>
          </p:cNvPr>
          <p:cNvPicPr>
            <a:picLocks noChangeAspect="1"/>
          </p:cNvPicPr>
          <p:nvPr/>
        </p:nvPicPr>
        <p:blipFill>
          <a:blip r:embed="rId4"/>
          <a:stretch>
            <a:fillRect/>
          </a:stretch>
        </p:blipFill>
        <p:spPr>
          <a:xfrm>
            <a:off x="3446088" y="4754271"/>
            <a:ext cx="1878013" cy="1778000"/>
          </a:xfrm>
          <a:prstGeom prst="rect">
            <a:avLst/>
          </a:prstGeom>
        </p:spPr>
      </p:pic>
      <p:pic>
        <p:nvPicPr>
          <p:cNvPr id="6" name="Picture 5">
            <a:extLst>
              <a:ext uri="{FF2B5EF4-FFF2-40B4-BE49-F238E27FC236}">
                <a16:creationId xmlns:a16="http://schemas.microsoft.com/office/drawing/2014/main" id="{8734CB80-8616-3BF2-3076-82446E726B34}"/>
              </a:ext>
            </a:extLst>
          </p:cNvPr>
          <p:cNvPicPr>
            <a:picLocks noChangeAspect="1"/>
          </p:cNvPicPr>
          <p:nvPr/>
        </p:nvPicPr>
        <p:blipFill>
          <a:blip r:embed="rId5"/>
          <a:stretch>
            <a:fillRect/>
          </a:stretch>
        </p:blipFill>
        <p:spPr>
          <a:xfrm>
            <a:off x="7010448" y="2305692"/>
            <a:ext cx="4769588" cy="2672708"/>
          </a:xfrm>
          <a:prstGeom prst="rect">
            <a:avLst/>
          </a:prstGeom>
        </p:spPr>
      </p:pic>
      <p:cxnSp>
        <p:nvCxnSpPr>
          <p:cNvPr id="10" name="Straight Arrow Connector 9">
            <a:extLst>
              <a:ext uri="{FF2B5EF4-FFF2-40B4-BE49-F238E27FC236}">
                <a16:creationId xmlns:a16="http://schemas.microsoft.com/office/drawing/2014/main" id="{CC2CC812-8AFD-08D9-4B4D-4BDC074CB53D}"/>
              </a:ext>
            </a:extLst>
          </p:cNvPr>
          <p:cNvCxnSpPr>
            <a:cxnSpLocks/>
          </p:cNvCxnSpPr>
          <p:nvPr/>
        </p:nvCxnSpPr>
        <p:spPr>
          <a:xfrm flipH="1">
            <a:off x="5629602" y="4168940"/>
            <a:ext cx="925522" cy="0"/>
          </a:xfrm>
          <a:prstGeom prst="straightConnector1">
            <a:avLst/>
          </a:prstGeom>
          <a:ln w="28575">
            <a:solidFill>
              <a:schemeClr val="accent6">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319506CD-7441-F293-573B-F39947FAE271}"/>
              </a:ext>
            </a:extLst>
          </p:cNvPr>
          <p:cNvSpPr txBox="1"/>
          <p:nvPr/>
        </p:nvSpPr>
        <p:spPr>
          <a:xfrm>
            <a:off x="3666528" y="3687937"/>
            <a:ext cx="1874736" cy="954107"/>
          </a:xfrm>
          <a:prstGeom prst="rect">
            <a:avLst/>
          </a:prstGeom>
          <a:noFill/>
        </p:spPr>
        <p:txBody>
          <a:bodyPr wrap="square" rtlCol="0">
            <a:spAutoFit/>
          </a:bodyPr>
          <a:lstStyle/>
          <a:p>
            <a:r>
              <a:rPr lang="en-GB" sz="1400" dirty="0"/>
              <a:t>Completed work needs to update the Asset Compliance software</a:t>
            </a:r>
          </a:p>
        </p:txBody>
      </p:sp>
    </p:spTree>
    <p:extLst>
      <p:ext uri="{BB962C8B-B14F-4D97-AF65-F5344CB8AC3E}">
        <p14:creationId xmlns:p14="http://schemas.microsoft.com/office/powerpoint/2010/main" val="21788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5"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7DCE54-BE6A-A22F-2B56-B0F7476643A0}"/>
            </a:ext>
          </a:extLst>
        </p:cNvPr>
        <p:cNvGrpSpPr/>
        <p:nvPr/>
      </p:nvGrpSpPr>
      <p:grpSpPr>
        <a:xfrm>
          <a:off x="0" y="0"/>
          <a:ext cx="0" cy="0"/>
          <a:chOff x="0" y="0"/>
          <a:chExt cx="0" cy="0"/>
        </a:xfrm>
      </p:grpSpPr>
      <p:sp>
        <p:nvSpPr>
          <p:cNvPr id="45" name="TextBox 44">
            <a:extLst>
              <a:ext uri="{FF2B5EF4-FFF2-40B4-BE49-F238E27FC236}">
                <a16:creationId xmlns:a16="http://schemas.microsoft.com/office/drawing/2014/main" id="{10BA0274-4D36-E8AC-B83B-47C3A16E2497}"/>
              </a:ext>
            </a:extLst>
          </p:cNvPr>
          <p:cNvSpPr txBox="1"/>
          <p:nvPr/>
        </p:nvSpPr>
        <p:spPr>
          <a:xfrm>
            <a:off x="6614451" y="826973"/>
            <a:ext cx="4706192" cy="369332"/>
          </a:xfrm>
          <a:prstGeom prst="rect">
            <a:avLst/>
          </a:prstGeom>
          <a:noFill/>
        </p:spPr>
        <p:txBody>
          <a:bodyPr wrap="square">
            <a:spAutoFit/>
          </a:bodyPr>
          <a:lstStyle/>
          <a:p>
            <a:r>
              <a:rPr lang="en-US" dirty="0"/>
              <a:t>IOT and Sample Data ‘Mashed Up’</a:t>
            </a:r>
            <a:endParaRPr lang="en-US" sz="1800" dirty="0"/>
          </a:p>
        </p:txBody>
      </p:sp>
      <p:sp>
        <p:nvSpPr>
          <p:cNvPr id="46" name="TextBox 45">
            <a:extLst>
              <a:ext uri="{FF2B5EF4-FFF2-40B4-BE49-F238E27FC236}">
                <a16:creationId xmlns:a16="http://schemas.microsoft.com/office/drawing/2014/main" id="{F8C71480-45A5-E204-A51D-8B43E5C38A8E}"/>
              </a:ext>
            </a:extLst>
          </p:cNvPr>
          <p:cNvSpPr txBox="1"/>
          <p:nvPr/>
        </p:nvSpPr>
        <p:spPr>
          <a:xfrm>
            <a:off x="599933" y="2305691"/>
            <a:ext cx="2858041" cy="523220"/>
          </a:xfrm>
          <a:prstGeom prst="rect">
            <a:avLst/>
          </a:prstGeom>
          <a:noFill/>
        </p:spPr>
        <p:txBody>
          <a:bodyPr wrap="square" rtlCol="0">
            <a:spAutoFit/>
          </a:bodyPr>
          <a:lstStyle/>
          <a:p>
            <a:r>
              <a:rPr lang="en-GB" sz="1400" dirty="0"/>
              <a:t>Clear record of results, actions, and  alerts </a:t>
            </a:r>
          </a:p>
        </p:txBody>
      </p:sp>
      <p:cxnSp>
        <p:nvCxnSpPr>
          <p:cNvPr id="54" name="Straight Connector 53">
            <a:extLst>
              <a:ext uri="{FF2B5EF4-FFF2-40B4-BE49-F238E27FC236}">
                <a16:creationId xmlns:a16="http://schemas.microsoft.com/office/drawing/2014/main" id="{2E5B6D68-1D82-7A6A-033A-8EC56F34FC06}"/>
              </a:ext>
            </a:extLst>
          </p:cNvPr>
          <p:cNvCxnSpPr/>
          <p:nvPr/>
        </p:nvCxnSpPr>
        <p:spPr>
          <a:xfrm>
            <a:off x="6096000" y="873443"/>
            <a:ext cx="0" cy="5303520"/>
          </a:xfrm>
          <a:prstGeom prst="line">
            <a:avLst/>
          </a:prstGeom>
        </p:spPr>
        <p:style>
          <a:lnRef idx="2">
            <a:schemeClr val="accent1"/>
          </a:lnRef>
          <a:fillRef idx="0">
            <a:schemeClr val="accent1"/>
          </a:fillRef>
          <a:effectRef idx="1">
            <a:schemeClr val="accent1"/>
          </a:effectRef>
          <a:fontRef idx="minor">
            <a:schemeClr val="tx1"/>
          </a:fontRef>
        </p:style>
      </p:cxnSp>
      <p:sp>
        <p:nvSpPr>
          <p:cNvPr id="58" name="TextBox 57">
            <a:extLst>
              <a:ext uri="{FF2B5EF4-FFF2-40B4-BE49-F238E27FC236}">
                <a16:creationId xmlns:a16="http://schemas.microsoft.com/office/drawing/2014/main" id="{3FC7AEA2-F5E3-B3A4-0487-CDCE24D1507E}"/>
              </a:ext>
            </a:extLst>
          </p:cNvPr>
          <p:cNvSpPr txBox="1"/>
          <p:nvPr/>
        </p:nvSpPr>
        <p:spPr>
          <a:xfrm>
            <a:off x="2942913" y="1851962"/>
            <a:ext cx="2015274" cy="307777"/>
          </a:xfrm>
          <a:prstGeom prst="rect">
            <a:avLst/>
          </a:prstGeom>
          <a:noFill/>
        </p:spPr>
        <p:txBody>
          <a:bodyPr wrap="square" rtlCol="0">
            <a:spAutoFit/>
          </a:bodyPr>
          <a:lstStyle/>
          <a:p>
            <a:r>
              <a:rPr lang="en-GB" sz="1400" dirty="0"/>
              <a:t>Future actions planned</a:t>
            </a:r>
          </a:p>
        </p:txBody>
      </p:sp>
      <p:sp>
        <p:nvSpPr>
          <p:cNvPr id="65" name="TextBox 64">
            <a:extLst>
              <a:ext uri="{FF2B5EF4-FFF2-40B4-BE49-F238E27FC236}">
                <a16:creationId xmlns:a16="http://schemas.microsoft.com/office/drawing/2014/main" id="{6ED45298-88AA-24DC-85EC-8196D9DAC240}"/>
              </a:ext>
            </a:extLst>
          </p:cNvPr>
          <p:cNvSpPr txBox="1"/>
          <p:nvPr/>
        </p:nvSpPr>
        <p:spPr>
          <a:xfrm>
            <a:off x="6679077" y="5660376"/>
            <a:ext cx="4812379" cy="307777"/>
          </a:xfrm>
          <a:prstGeom prst="rect">
            <a:avLst/>
          </a:prstGeom>
          <a:noFill/>
        </p:spPr>
        <p:txBody>
          <a:bodyPr wrap="square">
            <a:spAutoFit/>
          </a:bodyPr>
          <a:lstStyle/>
          <a:p>
            <a:r>
              <a:rPr lang="en-US" sz="1400" b="1" i="1" dirty="0"/>
              <a:t>Better and quicker decisions are being made…</a:t>
            </a:r>
          </a:p>
        </p:txBody>
      </p:sp>
      <p:sp>
        <p:nvSpPr>
          <p:cNvPr id="2" name="Title 1">
            <a:extLst>
              <a:ext uri="{FF2B5EF4-FFF2-40B4-BE49-F238E27FC236}">
                <a16:creationId xmlns:a16="http://schemas.microsoft.com/office/drawing/2014/main" id="{CACE2120-EE8D-1529-82C1-57A5924C2372}"/>
              </a:ext>
            </a:extLst>
          </p:cNvPr>
          <p:cNvSpPr>
            <a:spLocks noGrp="1"/>
          </p:cNvSpPr>
          <p:nvPr>
            <p:ph type="title"/>
          </p:nvPr>
        </p:nvSpPr>
        <p:spPr>
          <a:xfrm>
            <a:off x="521208" y="978408"/>
            <a:ext cx="5020056" cy="692903"/>
          </a:xfrm>
        </p:spPr>
        <p:txBody>
          <a:bodyPr>
            <a:normAutofit/>
          </a:bodyPr>
          <a:lstStyle/>
          <a:p>
            <a:pPr>
              <a:lnSpc>
                <a:spcPct val="90000"/>
              </a:lnSpc>
            </a:pPr>
            <a:r>
              <a:rPr lang="en-GB" sz="3400" dirty="0"/>
              <a:t>Sample Management</a:t>
            </a:r>
          </a:p>
        </p:txBody>
      </p:sp>
      <p:pic>
        <p:nvPicPr>
          <p:cNvPr id="3" name="Picture 2">
            <a:extLst>
              <a:ext uri="{FF2B5EF4-FFF2-40B4-BE49-F238E27FC236}">
                <a16:creationId xmlns:a16="http://schemas.microsoft.com/office/drawing/2014/main" id="{261E227F-F4B7-C341-7642-F2D27FAB3898}"/>
              </a:ext>
            </a:extLst>
          </p:cNvPr>
          <p:cNvPicPr>
            <a:picLocks noChangeAspect="1"/>
          </p:cNvPicPr>
          <p:nvPr/>
        </p:nvPicPr>
        <p:blipFill>
          <a:blip r:embed="rId2"/>
          <a:stretch>
            <a:fillRect/>
          </a:stretch>
        </p:blipFill>
        <p:spPr>
          <a:xfrm>
            <a:off x="599933" y="2918271"/>
            <a:ext cx="4685961" cy="3289913"/>
          </a:xfrm>
          <a:prstGeom prst="rect">
            <a:avLst/>
          </a:prstGeom>
        </p:spPr>
      </p:pic>
      <p:cxnSp>
        <p:nvCxnSpPr>
          <p:cNvPr id="48" name="Straight Arrow Connector 47">
            <a:extLst>
              <a:ext uri="{FF2B5EF4-FFF2-40B4-BE49-F238E27FC236}">
                <a16:creationId xmlns:a16="http://schemas.microsoft.com/office/drawing/2014/main" id="{35E0061A-A04D-2D5C-2CF7-F0AE1F96682F}"/>
              </a:ext>
            </a:extLst>
          </p:cNvPr>
          <p:cNvCxnSpPr>
            <a:cxnSpLocks/>
          </p:cNvCxnSpPr>
          <p:nvPr/>
        </p:nvCxnSpPr>
        <p:spPr>
          <a:xfrm>
            <a:off x="1703382" y="2645746"/>
            <a:ext cx="1151578" cy="879457"/>
          </a:xfrm>
          <a:prstGeom prst="straightConnector1">
            <a:avLst/>
          </a:prstGeom>
          <a:ln w="28575">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61" name="Straight Arrow Connector 60">
            <a:extLst>
              <a:ext uri="{FF2B5EF4-FFF2-40B4-BE49-F238E27FC236}">
                <a16:creationId xmlns:a16="http://schemas.microsoft.com/office/drawing/2014/main" id="{7E7128D6-6596-BFB9-D4CB-04ECE59E67DB}"/>
              </a:ext>
            </a:extLst>
          </p:cNvPr>
          <p:cNvCxnSpPr>
            <a:cxnSpLocks/>
          </p:cNvCxnSpPr>
          <p:nvPr/>
        </p:nvCxnSpPr>
        <p:spPr>
          <a:xfrm>
            <a:off x="3113089" y="2159739"/>
            <a:ext cx="1448334" cy="1269261"/>
          </a:xfrm>
          <a:prstGeom prst="straightConnector1">
            <a:avLst/>
          </a:prstGeom>
          <a:ln w="28575">
            <a:solidFill>
              <a:schemeClr val="accent6">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pic>
        <p:nvPicPr>
          <p:cNvPr id="9" name="Picture 8">
            <a:extLst>
              <a:ext uri="{FF2B5EF4-FFF2-40B4-BE49-F238E27FC236}">
                <a16:creationId xmlns:a16="http://schemas.microsoft.com/office/drawing/2014/main" id="{4A76B654-BE90-2559-13EC-82FF85150C07}"/>
              </a:ext>
            </a:extLst>
          </p:cNvPr>
          <p:cNvPicPr>
            <a:picLocks noChangeAspect="1"/>
          </p:cNvPicPr>
          <p:nvPr/>
        </p:nvPicPr>
        <p:blipFill>
          <a:blip r:embed="rId3"/>
          <a:stretch>
            <a:fillRect/>
          </a:stretch>
        </p:blipFill>
        <p:spPr>
          <a:xfrm>
            <a:off x="6696718" y="2305691"/>
            <a:ext cx="3697676" cy="3107675"/>
          </a:xfrm>
          <a:prstGeom prst="rect">
            <a:avLst/>
          </a:prstGeom>
        </p:spPr>
      </p:pic>
      <p:sp>
        <p:nvSpPr>
          <p:cNvPr id="10" name="TextBox 9">
            <a:extLst>
              <a:ext uri="{FF2B5EF4-FFF2-40B4-BE49-F238E27FC236}">
                <a16:creationId xmlns:a16="http://schemas.microsoft.com/office/drawing/2014/main" id="{BC5E861E-F49C-873F-F041-9E80AD05BAC2}"/>
              </a:ext>
            </a:extLst>
          </p:cNvPr>
          <p:cNvSpPr txBox="1"/>
          <p:nvPr/>
        </p:nvSpPr>
        <p:spPr>
          <a:xfrm>
            <a:off x="6679077" y="1671311"/>
            <a:ext cx="3697671" cy="523220"/>
          </a:xfrm>
          <a:prstGeom prst="rect">
            <a:avLst/>
          </a:prstGeom>
          <a:noFill/>
        </p:spPr>
        <p:txBody>
          <a:bodyPr wrap="square" rtlCol="0">
            <a:spAutoFit/>
          </a:bodyPr>
          <a:lstStyle/>
          <a:p>
            <a:r>
              <a:rPr lang="en-GB" sz="1400" dirty="0"/>
              <a:t>Flushing events and current temperature trends available within the same platform </a:t>
            </a:r>
          </a:p>
        </p:txBody>
      </p:sp>
    </p:spTree>
    <p:extLst>
      <p:ext uri="{BB962C8B-B14F-4D97-AF65-F5344CB8AC3E}">
        <p14:creationId xmlns:p14="http://schemas.microsoft.com/office/powerpoint/2010/main" val="2701372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58" grpId="0"/>
      <p:bldP spid="65"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olf Free Contact alarms if corrosion rates peak above set level">
            <a:extLst>
              <a:ext uri="{FF2B5EF4-FFF2-40B4-BE49-F238E27FC236}">
                <a16:creationId xmlns:a16="http://schemas.microsoft.com/office/drawing/2014/main" id="{B638F013-F6F4-ED05-E423-667F3A85D4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933" y="3061790"/>
            <a:ext cx="5320430" cy="2992742"/>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00D2CE57-56FC-931B-DA9F-4AF30D32AEE8}"/>
              </a:ext>
            </a:extLst>
          </p:cNvPr>
          <p:cNvSpPr txBox="1"/>
          <p:nvPr/>
        </p:nvSpPr>
        <p:spPr>
          <a:xfrm>
            <a:off x="599933" y="2305691"/>
            <a:ext cx="4941329" cy="307777"/>
          </a:xfrm>
          <a:prstGeom prst="rect">
            <a:avLst/>
          </a:prstGeom>
          <a:noFill/>
        </p:spPr>
        <p:txBody>
          <a:bodyPr wrap="square" rtlCol="0">
            <a:spAutoFit/>
          </a:bodyPr>
          <a:lstStyle/>
          <a:p>
            <a:r>
              <a:rPr lang="en-GB" sz="1400" dirty="0"/>
              <a:t>Corrosion rates monitored in real time</a:t>
            </a:r>
          </a:p>
        </p:txBody>
      </p:sp>
      <p:cxnSp>
        <p:nvCxnSpPr>
          <p:cNvPr id="54" name="Straight Connector 53">
            <a:extLst>
              <a:ext uri="{FF2B5EF4-FFF2-40B4-BE49-F238E27FC236}">
                <a16:creationId xmlns:a16="http://schemas.microsoft.com/office/drawing/2014/main" id="{9E7C3DB4-EB82-92A5-110F-BF47A8F55273}"/>
              </a:ext>
            </a:extLst>
          </p:cNvPr>
          <p:cNvCxnSpPr/>
          <p:nvPr/>
        </p:nvCxnSpPr>
        <p:spPr>
          <a:xfrm>
            <a:off x="6096000" y="873443"/>
            <a:ext cx="0" cy="5303520"/>
          </a:xfrm>
          <a:prstGeom prst="line">
            <a:avLst/>
          </a:prstGeom>
        </p:spPr>
        <p:style>
          <a:lnRef idx="2">
            <a:schemeClr val="accent1"/>
          </a:lnRef>
          <a:fillRef idx="0">
            <a:schemeClr val="accent1"/>
          </a:fillRef>
          <a:effectRef idx="1">
            <a:schemeClr val="accent1"/>
          </a:effectRef>
          <a:fontRef idx="minor">
            <a:schemeClr val="tx1"/>
          </a:fontRef>
        </p:style>
      </p:cxnSp>
      <p:sp>
        <p:nvSpPr>
          <p:cNvPr id="65" name="TextBox 64">
            <a:extLst>
              <a:ext uri="{FF2B5EF4-FFF2-40B4-BE49-F238E27FC236}">
                <a16:creationId xmlns:a16="http://schemas.microsoft.com/office/drawing/2014/main" id="{75895EB8-33E3-92D2-8BA8-03F1A67AB884}"/>
              </a:ext>
            </a:extLst>
          </p:cNvPr>
          <p:cNvSpPr txBox="1"/>
          <p:nvPr/>
        </p:nvSpPr>
        <p:spPr>
          <a:xfrm>
            <a:off x="6679077" y="5660376"/>
            <a:ext cx="4812379" cy="307777"/>
          </a:xfrm>
          <a:prstGeom prst="rect">
            <a:avLst/>
          </a:prstGeom>
          <a:noFill/>
        </p:spPr>
        <p:txBody>
          <a:bodyPr wrap="square">
            <a:spAutoFit/>
          </a:bodyPr>
          <a:lstStyle/>
          <a:p>
            <a:r>
              <a:rPr lang="en-US" sz="1400" b="1" i="1" dirty="0"/>
              <a:t>Better and quicker decisions are being made…</a:t>
            </a:r>
          </a:p>
        </p:txBody>
      </p:sp>
      <p:sp>
        <p:nvSpPr>
          <p:cNvPr id="2" name="Title 1">
            <a:extLst>
              <a:ext uri="{FF2B5EF4-FFF2-40B4-BE49-F238E27FC236}">
                <a16:creationId xmlns:a16="http://schemas.microsoft.com/office/drawing/2014/main" id="{FEBFA96A-6F5C-373B-087A-93B0C2107255}"/>
              </a:ext>
            </a:extLst>
          </p:cNvPr>
          <p:cNvSpPr>
            <a:spLocks noGrp="1"/>
          </p:cNvSpPr>
          <p:nvPr>
            <p:ph type="title"/>
          </p:nvPr>
        </p:nvSpPr>
        <p:spPr>
          <a:xfrm>
            <a:off x="521208" y="978408"/>
            <a:ext cx="5020056" cy="692903"/>
          </a:xfrm>
        </p:spPr>
        <p:txBody>
          <a:bodyPr>
            <a:normAutofit/>
          </a:bodyPr>
          <a:lstStyle/>
          <a:p>
            <a:pPr>
              <a:lnSpc>
                <a:spcPct val="90000"/>
              </a:lnSpc>
            </a:pPr>
            <a:r>
              <a:rPr lang="en-GB" sz="3400" dirty="0"/>
              <a:t>Corrosion Management</a:t>
            </a:r>
          </a:p>
        </p:txBody>
      </p:sp>
      <p:cxnSp>
        <p:nvCxnSpPr>
          <p:cNvPr id="48" name="Straight Arrow Connector 47">
            <a:extLst>
              <a:ext uri="{FF2B5EF4-FFF2-40B4-BE49-F238E27FC236}">
                <a16:creationId xmlns:a16="http://schemas.microsoft.com/office/drawing/2014/main" id="{0BFF1B6C-34DC-E053-C3ED-ECB873392833}"/>
              </a:ext>
            </a:extLst>
          </p:cNvPr>
          <p:cNvCxnSpPr>
            <a:cxnSpLocks/>
          </p:cNvCxnSpPr>
          <p:nvPr/>
        </p:nvCxnSpPr>
        <p:spPr>
          <a:xfrm>
            <a:off x="1684143" y="2794369"/>
            <a:ext cx="1749767" cy="1655711"/>
          </a:xfrm>
          <a:prstGeom prst="straightConnector1">
            <a:avLst/>
          </a:prstGeom>
          <a:ln w="28575">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4E011182-F886-B17B-04D7-22D1A99682B9}"/>
              </a:ext>
            </a:extLst>
          </p:cNvPr>
          <p:cNvSpPr txBox="1"/>
          <p:nvPr/>
        </p:nvSpPr>
        <p:spPr>
          <a:xfrm>
            <a:off x="6592879" y="1560078"/>
            <a:ext cx="4898573" cy="954107"/>
          </a:xfrm>
          <a:prstGeom prst="rect">
            <a:avLst/>
          </a:prstGeom>
          <a:noFill/>
        </p:spPr>
        <p:txBody>
          <a:bodyPr wrap="square" rtlCol="0">
            <a:spAutoFit/>
          </a:bodyPr>
          <a:lstStyle/>
          <a:p>
            <a:r>
              <a:rPr lang="en-GB" sz="1400" dirty="0"/>
              <a:t>Closed systems have been the poor relation of steam production and cooling systems but now at PFI projects start to look their contracts there is a new sense purpose about their management.</a:t>
            </a:r>
          </a:p>
        </p:txBody>
      </p:sp>
      <p:sp>
        <p:nvSpPr>
          <p:cNvPr id="12" name="Title 1">
            <a:extLst>
              <a:ext uri="{FF2B5EF4-FFF2-40B4-BE49-F238E27FC236}">
                <a16:creationId xmlns:a16="http://schemas.microsoft.com/office/drawing/2014/main" id="{2EE67CFB-CEC5-C69D-1F98-210C9A3A435D}"/>
              </a:ext>
            </a:extLst>
          </p:cNvPr>
          <p:cNvSpPr txBox="1">
            <a:spLocks/>
          </p:cNvSpPr>
          <p:nvPr/>
        </p:nvSpPr>
        <p:spPr>
          <a:xfrm>
            <a:off x="6592879" y="978408"/>
            <a:ext cx="5020056" cy="1463040"/>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4400" b="1" kern="1200">
                <a:solidFill>
                  <a:schemeClr val="tx1"/>
                </a:solidFill>
                <a:latin typeface="+mj-lt"/>
                <a:ea typeface="+mj-ea"/>
                <a:cs typeface="+mj-cs"/>
              </a:defRPr>
            </a:lvl1pPr>
          </a:lstStyle>
          <a:p>
            <a:pPr>
              <a:lnSpc>
                <a:spcPct val="90000"/>
              </a:lnSpc>
            </a:pPr>
            <a:r>
              <a:rPr lang="en-GB" sz="3400" dirty="0"/>
              <a:t>Closed Systems</a:t>
            </a:r>
          </a:p>
        </p:txBody>
      </p:sp>
      <p:pic>
        <p:nvPicPr>
          <p:cNvPr id="14" name="Picture 13" descr="A machine with pipes and valves&#10;&#10;AI-generated content may be incorrect.">
            <a:extLst>
              <a:ext uri="{FF2B5EF4-FFF2-40B4-BE49-F238E27FC236}">
                <a16:creationId xmlns:a16="http://schemas.microsoft.com/office/drawing/2014/main" id="{C50C901A-D41E-3AC9-C324-976DC3D9CB36}"/>
              </a:ext>
            </a:extLst>
          </p:cNvPr>
          <p:cNvPicPr>
            <a:picLocks noChangeAspect="1"/>
          </p:cNvPicPr>
          <p:nvPr/>
        </p:nvPicPr>
        <p:blipFill>
          <a:blip r:embed="rId3"/>
          <a:srcRect r="36741" b="36370"/>
          <a:stretch>
            <a:fillRect/>
          </a:stretch>
        </p:blipFill>
        <p:spPr>
          <a:xfrm rot="5400000">
            <a:off x="8894362" y="2943131"/>
            <a:ext cx="2684454" cy="2025128"/>
          </a:xfrm>
          <a:prstGeom prst="rect">
            <a:avLst/>
          </a:prstGeom>
        </p:spPr>
      </p:pic>
      <p:sp>
        <p:nvSpPr>
          <p:cNvPr id="15" name="TextBox 14">
            <a:extLst>
              <a:ext uri="{FF2B5EF4-FFF2-40B4-BE49-F238E27FC236}">
                <a16:creationId xmlns:a16="http://schemas.microsoft.com/office/drawing/2014/main" id="{EC70F227-0863-8E46-BF93-E335C5EE0CD4}"/>
              </a:ext>
            </a:extLst>
          </p:cNvPr>
          <p:cNvSpPr txBox="1"/>
          <p:nvPr/>
        </p:nvSpPr>
        <p:spPr>
          <a:xfrm>
            <a:off x="6592879" y="2514185"/>
            <a:ext cx="1931361" cy="2092881"/>
          </a:xfrm>
          <a:prstGeom prst="rect">
            <a:avLst/>
          </a:prstGeom>
          <a:noFill/>
        </p:spPr>
        <p:txBody>
          <a:bodyPr wrap="square" rtlCol="0">
            <a:spAutoFit/>
          </a:bodyPr>
          <a:lstStyle/>
          <a:p>
            <a:r>
              <a:rPr lang="en-GB" sz="1400" dirty="0"/>
              <a:t>Technology is playing its part and providing real-time data to support the local teams and central compliance managers an eye on what is going on.</a:t>
            </a:r>
          </a:p>
          <a:p>
            <a:endParaRPr lang="en-GB" dirty="0"/>
          </a:p>
        </p:txBody>
      </p:sp>
    </p:spTree>
    <p:extLst>
      <p:ext uri="{BB962C8B-B14F-4D97-AF65-F5344CB8AC3E}">
        <p14:creationId xmlns:p14="http://schemas.microsoft.com/office/powerpoint/2010/main" val="86273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5" grpId="0"/>
      <p:bldP spid="10"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097B1-20CB-B63E-28B0-9BE59E25E785}"/>
              </a:ext>
            </a:extLst>
          </p:cNvPr>
          <p:cNvSpPr>
            <a:spLocks noGrp="1"/>
          </p:cNvSpPr>
          <p:nvPr>
            <p:ph type="title"/>
          </p:nvPr>
        </p:nvSpPr>
        <p:spPr/>
        <p:txBody>
          <a:bodyPr/>
          <a:lstStyle/>
          <a:p>
            <a:r>
              <a:rPr lang="en-GB" dirty="0"/>
              <a:t>Will it change?</a:t>
            </a:r>
          </a:p>
        </p:txBody>
      </p:sp>
      <p:sp>
        <p:nvSpPr>
          <p:cNvPr id="3" name="Content Placeholder 2">
            <a:extLst>
              <a:ext uri="{FF2B5EF4-FFF2-40B4-BE49-F238E27FC236}">
                <a16:creationId xmlns:a16="http://schemas.microsoft.com/office/drawing/2014/main" id="{BF3E364B-5F6A-9939-FE16-9918600E3770}"/>
              </a:ext>
            </a:extLst>
          </p:cNvPr>
          <p:cNvSpPr>
            <a:spLocks noGrp="1"/>
          </p:cNvSpPr>
          <p:nvPr>
            <p:ph idx="1"/>
          </p:nvPr>
        </p:nvSpPr>
        <p:spPr>
          <a:xfrm>
            <a:off x="521208" y="2578608"/>
            <a:ext cx="3431032" cy="3767328"/>
          </a:xfrm>
        </p:spPr>
        <p:txBody>
          <a:bodyPr>
            <a:normAutofit fontScale="92500"/>
          </a:bodyPr>
          <a:lstStyle/>
          <a:p>
            <a:r>
              <a:rPr lang="en-GB" dirty="0"/>
              <a:t>Technology is now getting more widely used in the water safety industry and pushed by the Facilities Industry in healthcare. </a:t>
            </a:r>
          </a:p>
          <a:p>
            <a:r>
              <a:rPr lang="en-GB" dirty="0"/>
              <a:t>Elsewhere, take up is slow and achieved when driven necessity, i.e. the prison service.</a:t>
            </a:r>
          </a:p>
          <a:p>
            <a:r>
              <a:rPr lang="en-GB" dirty="0"/>
              <a:t>The price of kit needs to come down, that is assured as much as the cost of employment if technicians will go up.</a:t>
            </a:r>
          </a:p>
        </p:txBody>
      </p:sp>
      <p:pic>
        <p:nvPicPr>
          <p:cNvPr id="4" name="Picture 3">
            <a:extLst>
              <a:ext uri="{FF2B5EF4-FFF2-40B4-BE49-F238E27FC236}">
                <a16:creationId xmlns:a16="http://schemas.microsoft.com/office/drawing/2014/main" id="{E1573B91-0B5E-F457-E0F9-9DD3C95C9E2A}"/>
              </a:ext>
            </a:extLst>
          </p:cNvPr>
          <p:cNvPicPr>
            <a:picLocks noChangeAspect="1"/>
          </p:cNvPicPr>
          <p:nvPr/>
        </p:nvPicPr>
        <p:blipFill>
          <a:blip r:embed="rId3"/>
          <a:stretch>
            <a:fillRect/>
          </a:stretch>
        </p:blipFill>
        <p:spPr>
          <a:xfrm>
            <a:off x="4221032" y="2441447"/>
            <a:ext cx="6010087" cy="436063"/>
          </a:xfrm>
          <a:prstGeom prst="rect">
            <a:avLst/>
          </a:prstGeom>
        </p:spPr>
      </p:pic>
      <p:pic>
        <p:nvPicPr>
          <p:cNvPr id="5" name="Picture 4">
            <a:extLst>
              <a:ext uri="{FF2B5EF4-FFF2-40B4-BE49-F238E27FC236}">
                <a16:creationId xmlns:a16="http://schemas.microsoft.com/office/drawing/2014/main" id="{AAA76148-F8EF-6895-936D-B39432643466}"/>
              </a:ext>
            </a:extLst>
          </p:cNvPr>
          <p:cNvPicPr>
            <a:picLocks noChangeAspect="1"/>
          </p:cNvPicPr>
          <p:nvPr/>
        </p:nvPicPr>
        <p:blipFill>
          <a:blip r:embed="rId4"/>
          <a:stretch>
            <a:fillRect/>
          </a:stretch>
        </p:blipFill>
        <p:spPr>
          <a:xfrm>
            <a:off x="4175760" y="3218688"/>
            <a:ext cx="7772400" cy="420624"/>
          </a:xfrm>
          <a:prstGeom prst="rect">
            <a:avLst/>
          </a:prstGeom>
        </p:spPr>
      </p:pic>
      <p:pic>
        <p:nvPicPr>
          <p:cNvPr id="6" name="Picture 5">
            <a:extLst>
              <a:ext uri="{FF2B5EF4-FFF2-40B4-BE49-F238E27FC236}">
                <a16:creationId xmlns:a16="http://schemas.microsoft.com/office/drawing/2014/main" id="{F0EE1849-6295-7ACD-ACE4-A166625FD00D}"/>
              </a:ext>
            </a:extLst>
          </p:cNvPr>
          <p:cNvPicPr>
            <a:picLocks noChangeAspect="1"/>
          </p:cNvPicPr>
          <p:nvPr/>
        </p:nvPicPr>
        <p:blipFill>
          <a:blip r:embed="rId5"/>
          <a:stretch>
            <a:fillRect/>
          </a:stretch>
        </p:blipFill>
        <p:spPr>
          <a:xfrm>
            <a:off x="4175760" y="3980490"/>
            <a:ext cx="7772400" cy="428882"/>
          </a:xfrm>
          <a:prstGeom prst="rect">
            <a:avLst/>
          </a:prstGeom>
        </p:spPr>
      </p:pic>
      <p:sp>
        <p:nvSpPr>
          <p:cNvPr id="7" name="TextBox 6">
            <a:extLst>
              <a:ext uri="{FF2B5EF4-FFF2-40B4-BE49-F238E27FC236}">
                <a16:creationId xmlns:a16="http://schemas.microsoft.com/office/drawing/2014/main" id="{7612D27C-CB54-1FBD-DBA7-7FB086DCE3EE}"/>
              </a:ext>
            </a:extLst>
          </p:cNvPr>
          <p:cNvSpPr txBox="1"/>
          <p:nvPr/>
        </p:nvSpPr>
        <p:spPr>
          <a:xfrm>
            <a:off x="9976730" y="6274345"/>
            <a:ext cx="2672860" cy="400110"/>
          </a:xfrm>
          <a:prstGeom prst="rect">
            <a:avLst/>
          </a:prstGeom>
          <a:noFill/>
        </p:spPr>
        <p:txBody>
          <a:bodyPr wrap="square" rtlCol="0">
            <a:spAutoFit/>
          </a:bodyPr>
          <a:lstStyle/>
          <a:p>
            <a:r>
              <a:rPr lang="en-GB" sz="1000" dirty="0">
                <a:solidFill>
                  <a:schemeClr val="accent1"/>
                </a:solidFill>
              </a:rPr>
              <a:t>Source Compare Banks (</a:t>
            </a:r>
            <a:r>
              <a:rPr lang="en-GB" sz="1000" dirty="0">
                <a:solidFill>
                  <a:schemeClr val="accent1"/>
                </a:solidFill>
                <a:hlinkClick r:id="rId6">
                  <a:extLst>
                    <a:ext uri="{A12FA001-AC4F-418D-AE19-62706E023703}">
                      <ahyp:hlinkClr xmlns:ahyp="http://schemas.microsoft.com/office/drawing/2018/hyperlinkcolor" val="tx"/>
                    </a:ext>
                  </a:extLst>
                </a:hlinkClick>
              </a:rPr>
              <a:t>www.comparebanks.co.uk</a:t>
            </a:r>
            <a:r>
              <a:rPr lang="en-GB" sz="1000" dirty="0">
                <a:solidFill>
                  <a:schemeClr val="accent1"/>
                </a:solidFill>
              </a:rPr>
              <a:t>) </a:t>
            </a:r>
          </a:p>
        </p:txBody>
      </p:sp>
      <p:sp>
        <p:nvSpPr>
          <p:cNvPr id="8" name="TextBox 7">
            <a:extLst>
              <a:ext uri="{FF2B5EF4-FFF2-40B4-BE49-F238E27FC236}">
                <a16:creationId xmlns:a16="http://schemas.microsoft.com/office/drawing/2014/main" id="{8C2A8767-C985-C6DE-8F07-1032F803ADFA}"/>
              </a:ext>
            </a:extLst>
          </p:cNvPr>
          <p:cNvSpPr txBox="1"/>
          <p:nvPr/>
        </p:nvSpPr>
        <p:spPr>
          <a:xfrm>
            <a:off x="4221032" y="4880193"/>
            <a:ext cx="4246563" cy="923330"/>
          </a:xfrm>
          <a:prstGeom prst="rect">
            <a:avLst/>
          </a:prstGeom>
          <a:noFill/>
        </p:spPr>
        <p:txBody>
          <a:bodyPr wrap="square" rtlCol="0">
            <a:spAutoFit/>
          </a:bodyPr>
          <a:lstStyle/>
          <a:p>
            <a:r>
              <a:rPr lang="en-GB" b="1" dirty="0"/>
              <a:t>More collaboration is welcome and indeed essential if carbon targets are to be met…</a:t>
            </a:r>
          </a:p>
        </p:txBody>
      </p:sp>
    </p:spTree>
    <p:extLst>
      <p:ext uri="{BB962C8B-B14F-4D97-AF65-F5344CB8AC3E}">
        <p14:creationId xmlns:p14="http://schemas.microsoft.com/office/powerpoint/2010/main" val="674064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FA5D1-DB7B-70F6-9317-B3952B927E90}"/>
              </a:ext>
            </a:extLst>
          </p:cNvPr>
          <p:cNvSpPr>
            <a:spLocks noGrp="1"/>
          </p:cNvSpPr>
          <p:nvPr>
            <p:ph type="title"/>
          </p:nvPr>
        </p:nvSpPr>
        <p:spPr/>
        <p:txBody>
          <a:bodyPr/>
          <a:lstStyle/>
          <a:p>
            <a:r>
              <a:rPr lang="en-GB" dirty="0"/>
              <a:t>Thank you for listening</a:t>
            </a:r>
          </a:p>
        </p:txBody>
      </p:sp>
      <p:sp>
        <p:nvSpPr>
          <p:cNvPr id="3" name="Content Placeholder 2">
            <a:extLst>
              <a:ext uri="{FF2B5EF4-FFF2-40B4-BE49-F238E27FC236}">
                <a16:creationId xmlns:a16="http://schemas.microsoft.com/office/drawing/2014/main" id="{B70EF647-5F9B-BD47-69A1-19575A37926B}"/>
              </a:ext>
            </a:extLst>
          </p:cNvPr>
          <p:cNvSpPr>
            <a:spLocks noGrp="1"/>
          </p:cNvSpPr>
          <p:nvPr>
            <p:ph idx="1"/>
          </p:nvPr>
        </p:nvSpPr>
        <p:spPr>
          <a:xfrm>
            <a:off x="521208" y="2578608"/>
            <a:ext cx="4426573" cy="3767328"/>
          </a:xfrm>
        </p:spPr>
        <p:txBody>
          <a:bodyPr/>
          <a:lstStyle/>
          <a:p>
            <a:pPr marL="0" indent="0">
              <a:buNone/>
            </a:pPr>
            <a:r>
              <a:rPr lang="en-GB" b="1" dirty="0"/>
              <a:t>Acknowledgements:</a:t>
            </a:r>
          </a:p>
          <a:p>
            <a:r>
              <a:rPr lang="en-GB" dirty="0"/>
              <a:t>Water Management Society</a:t>
            </a:r>
          </a:p>
          <a:p>
            <a:r>
              <a:rPr lang="en-GB" dirty="0"/>
              <a:t>HSL Compliance</a:t>
            </a:r>
          </a:p>
          <a:p>
            <a:r>
              <a:rPr lang="en-GB" dirty="0"/>
              <a:t>HSL – RM (Plexus)</a:t>
            </a:r>
          </a:p>
          <a:p>
            <a:r>
              <a:rPr lang="en-GB" dirty="0"/>
              <a:t>Sample Hub ™</a:t>
            </a:r>
          </a:p>
          <a:p>
            <a:r>
              <a:rPr lang="en-GB" dirty="0"/>
              <a:t>REACT</a:t>
            </a:r>
          </a:p>
          <a:p>
            <a:r>
              <a:rPr lang="en-GB" dirty="0"/>
              <a:t>Virtual Helpdesk</a:t>
            </a:r>
          </a:p>
          <a:p>
            <a:endParaRPr lang="en-GB" dirty="0"/>
          </a:p>
          <a:p>
            <a:pPr marL="0" indent="0">
              <a:buNone/>
            </a:pPr>
            <a:endParaRPr lang="en-GB" dirty="0"/>
          </a:p>
        </p:txBody>
      </p:sp>
    </p:spTree>
    <p:extLst>
      <p:ext uri="{BB962C8B-B14F-4D97-AF65-F5344CB8AC3E}">
        <p14:creationId xmlns:p14="http://schemas.microsoft.com/office/powerpoint/2010/main" val="22950339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9EE42DCE-4A4F-44C4-84E5-261B3BEEF1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295C38A-E6B6-01FB-353C-BEC300E2711F}"/>
              </a:ext>
            </a:extLst>
          </p:cNvPr>
          <p:cNvSpPr>
            <a:spLocks noGrp="1"/>
          </p:cNvSpPr>
          <p:nvPr>
            <p:ph type="title"/>
          </p:nvPr>
        </p:nvSpPr>
        <p:spPr>
          <a:xfrm>
            <a:off x="3671560" y="978408"/>
            <a:ext cx="8010144" cy="1463040"/>
          </a:xfrm>
        </p:spPr>
        <p:txBody>
          <a:bodyPr>
            <a:normAutofit/>
          </a:bodyPr>
          <a:lstStyle/>
          <a:p>
            <a:r>
              <a:rPr lang="en-GB" dirty="0"/>
              <a:t>About Rob</a:t>
            </a:r>
          </a:p>
        </p:txBody>
      </p:sp>
      <p:pic>
        <p:nvPicPr>
          <p:cNvPr id="5" name="Picture 4">
            <a:extLst>
              <a:ext uri="{FF2B5EF4-FFF2-40B4-BE49-F238E27FC236}">
                <a16:creationId xmlns:a16="http://schemas.microsoft.com/office/drawing/2014/main" id="{D1B4C77A-49C1-7757-B74A-8324876A8773}"/>
              </a:ext>
            </a:extLst>
          </p:cNvPr>
          <p:cNvPicPr>
            <a:picLocks noChangeAspect="1"/>
          </p:cNvPicPr>
          <p:nvPr/>
        </p:nvPicPr>
        <p:blipFill>
          <a:blip r:embed="rId2"/>
          <a:stretch>
            <a:fillRect/>
          </a:stretch>
        </p:blipFill>
        <p:spPr>
          <a:xfrm>
            <a:off x="517869" y="759448"/>
            <a:ext cx="2471886" cy="1124707"/>
          </a:xfrm>
          <a:prstGeom prst="rect">
            <a:avLst/>
          </a:prstGeom>
        </p:spPr>
      </p:pic>
      <p:sp>
        <p:nvSpPr>
          <p:cNvPr id="19" name="Rectangle 18">
            <a:extLst>
              <a:ext uri="{FF2B5EF4-FFF2-40B4-BE49-F238E27FC236}">
                <a16:creationId xmlns:a16="http://schemas.microsoft.com/office/drawing/2014/main" id="{E0F94F4B-6F7A-4270-95A8-469411C14A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5200" y="508090"/>
            <a:ext cx="8010294"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A8D4F65B-ECC7-E9FE-2973-5CF97C265A7E}"/>
              </a:ext>
            </a:extLst>
          </p:cNvPr>
          <p:cNvPicPr>
            <a:picLocks noChangeAspect="1"/>
          </p:cNvPicPr>
          <p:nvPr/>
        </p:nvPicPr>
        <p:blipFill>
          <a:blip r:embed="rId3"/>
          <a:stretch>
            <a:fillRect/>
          </a:stretch>
        </p:blipFill>
        <p:spPr>
          <a:xfrm>
            <a:off x="517869" y="2399931"/>
            <a:ext cx="2471886" cy="971483"/>
          </a:xfrm>
          <a:prstGeom prst="rect">
            <a:avLst/>
          </a:prstGeom>
        </p:spPr>
      </p:pic>
      <p:pic>
        <p:nvPicPr>
          <p:cNvPr id="6" name="Picture 5">
            <a:extLst>
              <a:ext uri="{FF2B5EF4-FFF2-40B4-BE49-F238E27FC236}">
                <a16:creationId xmlns:a16="http://schemas.microsoft.com/office/drawing/2014/main" id="{D8F58E22-E484-1036-7C15-CC7B8AEADF7A}"/>
              </a:ext>
            </a:extLst>
          </p:cNvPr>
          <p:cNvPicPr>
            <a:picLocks noChangeAspect="1"/>
          </p:cNvPicPr>
          <p:nvPr/>
        </p:nvPicPr>
        <p:blipFill>
          <a:blip r:embed="rId4"/>
          <a:stretch>
            <a:fillRect/>
          </a:stretch>
        </p:blipFill>
        <p:spPr>
          <a:xfrm>
            <a:off x="517869" y="3937778"/>
            <a:ext cx="2471886" cy="920898"/>
          </a:xfrm>
          <a:prstGeom prst="rect">
            <a:avLst/>
          </a:prstGeom>
        </p:spPr>
      </p:pic>
      <p:pic>
        <p:nvPicPr>
          <p:cNvPr id="7" name="Picture 6">
            <a:extLst>
              <a:ext uri="{FF2B5EF4-FFF2-40B4-BE49-F238E27FC236}">
                <a16:creationId xmlns:a16="http://schemas.microsoft.com/office/drawing/2014/main" id="{E22F8C04-EB3A-E49A-0896-A69FC62A4BD1}"/>
              </a:ext>
            </a:extLst>
          </p:cNvPr>
          <p:cNvPicPr>
            <a:picLocks noChangeAspect="1"/>
          </p:cNvPicPr>
          <p:nvPr/>
        </p:nvPicPr>
        <p:blipFill>
          <a:blip r:embed="rId5"/>
          <a:stretch>
            <a:fillRect/>
          </a:stretch>
        </p:blipFill>
        <p:spPr>
          <a:xfrm>
            <a:off x="517869" y="5577769"/>
            <a:ext cx="2471886" cy="520783"/>
          </a:xfrm>
          <a:prstGeom prst="rect">
            <a:avLst/>
          </a:prstGeom>
        </p:spPr>
      </p:pic>
      <p:sp>
        <p:nvSpPr>
          <p:cNvPr id="3" name="Content Placeholder 2">
            <a:extLst>
              <a:ext uri="{FF2B5EF4-FFF2-40B4-BE49-F238E27FC236}">
                <a16:creationId xmlns:a16="http://schemas.microsoft.com/office/drawing/2014/main" id="{74A211ED-0D1B-D469-3F12-55F68EC12036}"/>
              </a:ext>
            </a:extLst>
          </p:cNvPr>
          <p:cNvSpPr>
            <a:spLocks noGrp="1"/>
          </p:cNvSpPr>
          <p:nvPr>
            <p:ph idx="1"/>
          </p:nvPr>
        </p:nvSpPr>
        <p:spPr>
          <a:xfrm>
            <a:off x="3671560" y="2578608"/>
            <a:ext cx="8010144" cy="3767328"/>
          </a:xfrm>
        </p:spPr>
        <p:txBody>
          <a:bodyPr>
            <a:normAutofit/>
          </a:bodyPr>
          <a:lstStyle/>
          <a:p>
            <a:r>
              <a:rPr lang="en-GB" dirty="0"/>
              <a:t>Fellow of the Water Management Society – </a:t>
            </a:r>
            <a:r>
              <a:rPr lang="en-GB" b="1" i="1" dirty="0"/>
              <a:t>who have asked me to talk here today</a:t>
            </a:r>
          </a:p>
          <a:p>
            <a:r>
              <a:rPr lang="en-GB" dirty="0"/>
              <a:t>Founder of Zeta Compliance Services and ZetaSafe </a:t>
            </a:r>
          </a:p>
          <a:p>
            <a:r>
              <a:rPr lang="en-GB" dirty="0"/>
              <a:t>Currently the Technology Director at HSL Compliance, Commercial Director at Virtual Helpdesk, founder of  Pocket Data and Innovation Director at Oxford Innovation Spaces</a:t>
            </a:r>
          </a:p>
          <a:p>
            <a:endParaRPr lang="en-GB" dirty="0"/>
          </a:p>
        </p:txBody>
      </p:sp>
    </p:spTree>
    <p:extLst>
      <p:ext uri="{BB962C8B-B14F-4D97-AF65-F5344CB8AC3E}">
        <p14:creationId xmlns:p14="http://schemas.microsoft.com/office/powerpoint/2010/main" val="31578188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34C0330F-1D4F-4552-B799-615DD237B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C7A5E72-89EB-EEAC-9776-5BE25DC6788A}"/>
              </a:ext>
            </a:extLst>
          </p:cNvPr>
          <p:cNvSpPr>
            <a:spLocks noGrp="1"/>
          </p:cNvSpPr>
          <p:nvPr>
            <p:ph type="title"/>
          </p:nvPr>
        </p:nvSpPr>
        <p:spPr>
          <a:xfrm>
            <a:off x="521208" y="978408"/>
            <a:ext cx="5020056" cy="1463040"/>
          </a:xfrm>
        </p:spPr>
        <p:txBody>
          <a:bodyPr>
            <a:normAutofit/>
          </a:bodyPr>
          <a:lstStyle/>
          <a:p>
            <a:pPr>
              <a:lnSpc>
                <a:spcPct val="90000"/>
              </a:lnSpc>
            </a:pPr>
            <a:r>
              <a:rPr lang="en-GB" sz="3400" dirty="0"/>
              <a:t>What is water treatment and water hygiene?</a:t>
            </a:r>
          </a:p>
        </p:txBody>
      </p:sp>
      <p:sp>
        <p:nvSpPr>
          <p:cNvPr id="19" name="Rectangle 18">
            <a:extLst>
              <a:ext uri="{FF2B5EF4-FFF2-40B4-BE49-F238E27FC236}">
                <a16:creationId xmlns:a16="http://schemas.microsoft.com/office/drawing/2014/main" id="{92BE0106-0C20-465B-A1BE-0BAC2737B1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41DCEB6-2F20-71DE-B763-80CFD5D7EDD9}"/>
              </a:ext>
            </a:extLst>
          </p:cNvPr>
          <p:cNvSpPr>
            <a:spLocks noGrp="1"/>
          </p:cNvSpPr>
          <p:nvPr>
            <p:ph idx="1"/>
          </p:nvPr>
        </p:nvSpPr>
        <p:spPr>
          <a:xfrm>
            <a:off x="521207" y="2192055"/>
            <a:ext cx="5303395" cy="4271375"/>
          </a:xfrm>
        </p:spPr>
        <p:txBody>
          <a:bodyPr>
            <a:normAutofit/>
          </a:bodyPr>
          <a:lstStyle/>
          <a:p>
            <a:pPr>
              <a:lnSpc>
                <a:spcPct val="100000"/>
              </a:lnSpc>
            </a:pPr>
            <a:r>
              <a:rPr lang="en-GB" sz="1600" i="1" dirty="0"/>
              <a:t>Water treatment </a:t>
            </a:r>
          </a:p>
          <a:p>
            <a:pPr lvl="1">
              <a:lnSpc>
                <a:spcPct val="100000"/>
              </a:lnSpc>
            </a:pPr>
            <a:r>
              <a:rPr lang="en-GB" i="1" dirty="0"/>
              <a:t>Conditioning water so that it is suitable for the manufacturing process</a:t>
            </a:r>
          </a:p>
          <a:p>
            <a:pPr lvl="1">
              <a:lnSpc>
                <a:spcPct val="100000"/>
              </a:lnSpc>
            </a:pPr>
            <a:r>
              <a:rPr lang="en-GB" i="1" dirty="0"/>
              <a:t>Evaporative cooling water</a:t>
            </a:r>
          </a:p>
          <a:p>
            <a:pPr lvl="1">
              <a:lnSpc>
                <a:spcPct val="100000"/>
              </a:lnSpc>
            </a:pPr>
            <a:r>
              <a:rPr lang="en-GB" i="1" dirty="0"/>
              <a:t>Steam production</a:t>
            </a:r>
          </a:p>
          <a:p>
            <a:pPr lvl="1">
              <a:lnSpc>
                <a:spcPct val="100000"/>
              </a:lnSpc>
            </a:pPr>
            <a:r>
              <a:rPr lang="en-GB" i="1" dirty="0"/>
              <a:t>Chilled water </a:t>
            </a:r>
          </a:p>
          <a:p>
            <a:pPr lvl="1">
              <a:lnSpc>
                <a:spcPct val="100000"/>
              </a:lnSpc>
            </a:pPr>
            <a:r>
              <a:rPr lang="en-GB" i="1" dirty="0"/>
              <a:t>Heating water  i.e. LTHW</a:t>
            </a:r>
          </a:p>
          <a:p>
            <a:pPr>
              <a:lnSpc>
                <a:spcPct val="100000"/>
              </a:lnSpc>
            </a:pPr>
            <a:r>
              <a:rPr lang="en-GB" sz="1600" i="1" dirty="0"/>
              <a:t>Water hygiene industry oversees water safety, typically:</a:t>
            </a:r>
          </a:p>
          <a:p>
            <a:pPr lvl="1">
              <a:lnSpc>
                <a:spcPct val="100000"/>
              </a:lnSpc>
            </a:pPr>
            <a:r>
              <a:rPr lang="en-GB" i="1" dirty="0"/>
              <a:t>Legionella management - everywhere</a:t>
            </a:r>
          </a:p>
          <a:p>
            <a:pPr lvl="1">
              <a:lnSpc>
                <a:spcPct val="100000"/>
              </a:lnSpc>
            </a:pPr>
            <a:r>
              <a:rPr lang="en-GB" i="1" dirty="0"/>
              <a:t>Pseudomonas management – specifically healthcare</a:t>
            </a:r>
          </a:p>
          <a:p>
            <a:pPr lvl="1">
              <a:lnSpc>
                <a:spcPct val="100000"/>
              </a:lnSpc>
            </a:pPr>
            <a:r>
              <a:rPr lang="en-GB" i="1" dirty="0"/>
              <a:t>Potable water quality – private water supplies</a:t>
            </a:r>
          </a:p>
          <a:p>
            <a:pPr>
              <a:lnSpc>
                <a:spcPct val="100000"/>
              </a:lnSpc>
            </a:pPr>
            <a:r>
              <a:rPr lang="en-GB" sz="1600" i="1" dirty="0"/>
              <a:t>Combined it tis estimated to be worth c$89bn worldwide</a:t>
            </a:r>
            <a:endParaRPr lang="en-GB" sz="1600" dirty="0"/>
          </a:p>
        </p:txBody>
      </p:sp>
      <p:pic>
        <p:nvPicPr>
          <p:cNvPr id="4" name="Picture 3">
            <a:extLst>
              <a:ext uri="{FF2B5EF4-FFF2-40B4-BE49-F238E27FC236}">
                <a16:creationId xmlns:a16="http://schemas.microsoft.com/office/drawing/2014/main" id="{1F6AA772-EE3A-BDED-9090-7B71B972CEDA}"/>
              </a:ext>
            </a:extLst>
          </p:cNvPr>
          <p:cNvPicPr>
            <a:picLocks noChangeAspect="1"/>
          </p:cNvPicPr>
          <p:nvPr/>
        </p:nvPicPr>
        <p:blipFill>
          <a:blip r:embed="rId2"/>
          <a:srcRect t="12134" r="1" b="5843"/>
          <a:stretch>
            <a:fillRect/>
          </a:stretch>
        </p:blipFill>
        <p:spPr>
          <a:xfrm>
            <a:off x="6560598" y="508090"/>
            <a:ext cx="5122753" cy="2783750"/>
          </a:xfrm>
          <a:prstGeom prst="rect">
            <a:avLst/>
          </a:prstGeom>
        </p:spPr>
      </p:pic>
      <p:pic>
        <p:nvPicPr>
          <p:cNvPr id="6" name="Picture 5">
            <a:extLst>
              <a:ext uri="{FF2B5EF4-FFF2-40B4-BE49-F238E27FC236}">
                <a16:creationId xmlns:a16="http://schemas.microsoft.com/office/drawing/2014/main" id="{F71E5301-34E0-8B26-64CF-F14A14E2ADAB}"/>
              </a:ext>
            </a:extLst>
          </p:cNvPr>
          <p:cNvPicPr>
            <a:picLocks noChangeAspect="1"/>
          </p:cNvPicPr>
          <p:nvPr/>
        </p:nvPicPr>
        <p:blipFill>
          <a:blip r:embed="rId3"/>
          <a:srcRect t="25252" r="1" b="3350"/>
          <a:stretch>
            <a:fillRect/>
          </a:stretch>
        </p:blipFill>
        <p:spPr>
          <a:xfrm>
            <a:off x="6560598" y="3566160"/>
            <a:ext cx="5122753" cy="2779776"/>
          </a:xfrm>
          <a:prstGeom prst="rect">
            <a:avLst/>
          </a:prstGeom>
        </p:spPr>
      </p:pic>
    </p:spTree>
    <p:extLst>
      <p:ext uri="{BB962C8B-B14F-4D97-AF65-F5344CB8AC3E}">
        <p14:creationId xmlns:p14="http://schemas.microsoft.com/office/powerpoint/2010/main" val="2330747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213918-F1EB-4BCE-BE23-F5E9851EE0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844EF3B-8FFA-D723-5290-92B2375F7367}"/>
              </a:ext>
            </a:extLst>
          </p:cNvPr>
          <p:cNvSpPr>
            <a:spLocks noGrp="1"/>
          </p:cNvSpPr>
          <p:nvPr>
            <p:ph type="title"/>
          </p:nvPr>
        </p:nvSpPr>
        <p:spPr>
          <a:xfrm>
            <a:off x="521208" y="978408"/>
            <a:ext cx="11155680" cy="1463040"/>
          </a:xfrm>
        </p:spPr>
        <p:txBody>
          <a:bodyPr>
            <a:normAutofit/>
          </a:bodyPr>
          <a:lstStyle/>
          <a:p>
            <a:r>
              <a:rPr lang="en-GB" dirty="0"/>
              <a:t>What I will cover today </a:t>
            </a:r>
          </a:p>
        </p:txBody>
      </p:sp>
      <p:sp>
        <p:nvSpPr>
          <p:cNvPr id="11" name="Rectangle 10">
            <a:extLst>
              <a:ext uri="{FF2B5EF4-FFF2-40B4-BE49-F238E27FC236}">
                <a16:creationId xmlns:a16="http://schemas.microsoft.com/office/drawing/2014/main" id="{2062E862-C7F7-4CA1-B929-D0B75F5E9F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11155680"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B426529C-4E49-E20B-7907-F9B5DE272DD5}"/>
              </a:ext>
            </a:extLst>
          </p:cNvPr>
          <p:cNvGraphicFramePr>
            <a:graphicFrameLocks noGrp="1"/>
          </p:cNvGraphicFramePr>
          <p:nvPr>
            <p:ph idx="1"/>
            <p:extLst>
              <p:ext uri="{D42A27DB-BD31-4B8C-83A1-F6EECF244321}">
                <p14:modId xmlns:p14="http://schemas.microsoft.com/office/powerpoint/2010/main" val="3200662413"/>
              </p:ext>
            </p:extLst>
          </p:nvPr>
        </p:nvGraphicFramePr>
        <p:xfrm>
          <a:off x="516001" y="1874113"/>
          <a:ext cx="11156950" cy="37671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20792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8BA1C013-B01B-AE4E-8E63-BC68285FBC27}"/>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graphicEl>
                                              <a:dgm id="{0AE5C2C1-B996-954A-80B4-A0718412150C}"/>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graphicEl>
                                              <a:dgm id="{D027092F-6027-C847-A743-C657CB7D4F48}"/>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graphicEl>
                                              <a:dgm id="{0307216D-AE73-4E4A-9CC3-C3C912C5BB92}"/>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one"/>
        </p:bldSub>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8B980-F50C-18F2-D3C5-25DFB57CC602}"/>
              </a:ext>
            </a:extLst>
          </p:cNvPr>
          <p:cNvSpPr>
            <a:spLocks noGrp="1"/>
          </p:cNvSpPr>
          <p:nvPr>
            <p:ph type="title"/>
          </p:nvPr>
        </p:nvSpPr>
        <p:spPr>
          <a:xfrm>
            <a:off x="521208" y="978408"/>
            <a:ext cx="10702113" cy="1463040"/>
          </a:xfrm>
        </p:spPr>
        <p:txBody>
          <a:bodyPr/>
          <a:lstStyle/>
          <a:p>
            <a:r>
              <a:rPr lang="en-GB" dirty="0"/>
              <a:t>What are the issues around delivering high quality work?</a:t>
            </a:r>
          </a:p>
        </p:txBody>
      </p:sp>
      <p:sp>
        <p:nvSpPr>
          <p:cNvPr id="3" name="Content Placeholder 2">
            <a:extLst>
              <a:ext uri="{FF2B5EF4-FFF2-40B4-BE49-F238E27FC236}">
                <a16:creationId xmlns:a16="http://schemas.microsoft.com/office/drawing/2014/main" id="{7DAEFB93-FBE2-9ACD-EEC4-04259E5202A9}"/>
              </a:ext>
            </a:extLst>
          </p:cNvPr>
          <p:cNvSpPr>
            <a:spLocks noGrp="1"/>
          </p:cNvSpPr>
          <p:nvPr>
            <p:ph idx="1"/>
          </p:nvPr>
        </p:nvSpPr>
        <p:spPr>
          <a:xfrm>
            <a:off x="521208" y="2578608"/>
            <a:ext cx="3898392" cy="3767328"/>
          </a:xfrm>
        </p:spPr>
        <p:txBody>
          <a:bodyPr/>
          <a:lstStyle/>
          <a:p>
            <a:r>
              <a:rPr lang="en-GB" b="1" dirty="0"/>
              <a:t>Timeliness</a:t>
            </a:r>
            <a:r>
              <a:rPr lang="en-GB" dirty="0"/>
              <a:t> – completing daily, weekly and monthly tasks as specified is a major problem for the water treatment and hygiene industry.</a:t>
            </a:r>
          </a:p>
          <a:p>
            <a:pPr marL="0" indent="0">
              <a:buNone/>
            </a:pPr>
            <a:endParaRPr lang="en-GB" dirty="0"/>
          </a:p>
          <a:p>
            <a:r>
              <a:rPr lang="en-GB" b="1" dirty="0"/>
              <a:t>Issues include:</a:t>
            </a:r>
          </a:p>
          <a:p>
            <a:pPr lvl="1"/>
            <a:r>
              <a:rPr lang="en-GB" dirty="0"/>
              <a:t>Recruitment</a:t>
            </a:r>
          </a:p>
          <a:p>
            <a:pPr lvl="1"/>
            <a:r>
              <a:rPr lang="en-GB" dirty="0"/>
              <a:t>Retention</a:t>
            </a:r>
          </a:p>
          <a:p>
            <a:pPr lvl="1"/>
            <a:r>
              <a:rPr lang="en-GB" dirty="0"/>
              <a:t>Geography</a:t>
            </a:r>
          </a:p>
        </p:txBody>
      </p:sp>
      <p:sp>
        <p:nvSpPr>
          <p:cNvPr id="4" name="Content Placeholder 2">
            <a:extLst>
              <a:ext uri="{FF2B5EF4-FFF2-40B4-BE49-F238E27FC236}">
                <a16:creationId xmlns:a16="http://schemas.microsoft.com/office/drawing/2014/main" id="{4541E6DF-AC8C-C2F3-EA49-159BE214CF00}"/>
              </a:ext>
            </a:extLst>
          </p:cNvPr>
          <p:cNvSpPr txBox="1">
            <a:spLocks/>
          </p:cNvSpPr>
          <p:nvPr/>
        </p:nvSpPr>
        <p:spPr>
          <a:xfrm>
            <a:off x="4419600" y="2578608"/>
            <a:ext cx="3898392" cy="3767328"/>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dirty="0"/>
              <a:t>Service delivery</a:t>
            </a:r>
            <a:r>
              <a:rPr lang="en-GB" dirty="0"/>
              <a:t> – a thorough understanding of the subject matter is not as ‘inherent’ as it once was.</a:t>
            </a:r>
            <a:br>
              <a:rPr lang="en-GB" dirty="0"/>
            </a:br>
            <a:endParaRPr lang="en-GB" dirty="0"/>
          </a:p>
          <a:p>
            <a:r>
              <a:rPr lang="en-GB" b="1" dirty="0"/>
              <a:t>Issues include:</a:t>
            </a:r>
          </a:p>
          <a:p>
            <a:pPr lvl="1"/>
            <a:r>
              <a:rPr lang="en-GB" dirty="0"/>
              <a:t>Limited and poor training</a:t>
            </a:r>
          </a:p>
          <a:p>
            <a:pPr lvl="1"/>
            <a:r>
              <a:rPr lang="en-GB" dirty="0"/>
              <a:t>A lack of skills</a:t>
            </a:r>
          </a:p>
        </p:txBody>
      </p:sp>
      <p:sp>
        <p:nvSpPr>
          <p:cNvPr id="5" name="Content Placeholder 2">
            <a:extLst>
              <a:ext uri="{FF2B5EF4-FFF2-40B4-BE49-F238E27FC236}">
                <a16:creationId xmlns:a16="http://schemas.microsoft.com/office/drawing/2014/main" id="{5BAF9F12-E948-BC73-5F52-C72411ABD16C}"/>
              </a:ext>
            </a:extLst>
          </p:cNvPr>
          <p:cNvSpPr txBox="1">
            <a:spLocks/>
          </p:cNvSpPr>
          <p:nvPr/>
        </p:nvSpPr>
        <p:spPr>
          <a:xfrm>
            <a:off x="8317992" y="2578608"/>
            <a:ext cx="3874008" cy="3767328"/>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dirty="0"/>
              <a:t>Tolerance</a:t>
            </a:r>
            <a:r>
              <a:rPr lang="en-GB" dirty="0"/>
              <a:t> – clients equally do not have the time to support contractors, and  they work within increasingly tight timescales and budgets.</a:t>
            </a:r>
            <a:br>
              <a:rPr lang="en-GB" dirty="0"/>
            </a:br>
            <a:endParaRPr lang="en-GB" dirty="0"/>
          </a:p>
          <a:p>
            <a:r>
              <a:rPr lang="en-GB" b="1" dirty="0"/>
              <a:t>Issues include:</a:t>
            </a:r>
          </a:p>
          <a:p>
            <a:pPr lvl="1"/>
            <a:r>
              <a:rPr lang="en-GB" dirty="0"/>
              <a:t>Time</a:t>
            </a:r>
          </a:p>
          <a:p>
            <a:pPr lvl="1"/>
            <a:r>
              <a:rPr lang="en-GB" dirty="0"/>
              <a:t>Draconian contracts</a:t>
            </a:r>
          </a:p>
          <a:p>
            <a:pPr lvl="1"/>
            <a:r>
              <a:rPr lang="en-GB" dirty="0"/>
              <a:t>Budgets </a:t>
            </a:r>
          </a:p>
        </p:txBody>
      </p:sp>
    </p:spTree>
    <p:extLst>
      <p:ext uri="{BB962C8B-B14F-4D97-AF65-F5344CB8AC3E}">
        <p14:creationId xmlns:p14="http://schemas.microsoft.com/office/powerpoint/2010/main" val="463807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allAtOnce"/>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E17AA97-89A7-45C1-B813-BFF6C23D79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33AC4FE1-D370-43A6-96C5-076716BB1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A3D569D-D3A6-49CA-A483-291E95DACA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62168" y="612648"/>
            <a:ext cx="5021183"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1B2004-6BBD-F61F-1AB0-4573DE376305}"/>
              </a:ext>
            </a:extLst>
          </p:cNvPr>
          <p:cNvSpPr>
            <a:spLocks noGrp="1"/>
          </p:cNvSpPr>
          <p:nvPr>
            <p:ph type="title"/>
          </p:nvPr>
        </p:nvSpPr>
        <p:spPr>
          <a:xfrm>
            <a:off x="521208" y="978408"/>
            <a:ext cx="5727192" cy="750184"/>
          </a:xfrm>
        </p:spPr>
        <p:txBody>
          <a:bodyPr>
            <a:normAutofit fontScale="90000"/>
          </a:bodyPr>
          <a:lstStyle/>
          <a:p>
            <a:r>
              <a:rPr lang="en-GB" dirty="0"/>
              <a:t>Trends - </a:t>
            </a:r>
            <a:br>
              <a:rPr lang="en-GB" dirty="0"/>
            </a:br>
            <a:r>
              <a:rPr lang="en-GB" dirty="0"/>
              <a:t>shining the light</a:t>
            </a:r>
          </a:p>
        </p:txBody>
      </p:sp>
      <p:sp>
        <p:nvSpPr>
          <p:cNvPr id="3" name="Content Placeholder 2">
            <a:extLst>
              <a:ext uri="{FF2B5EF4-FFF2-40B4-BE49-F238E27FC236}">
                <a16:creationId xmlns:a16="http://schemas.microsoft.com/office/drawing/2014/main" id="{4246237C-1C34-B34F-1808-ED83B57A783A}"/>
              </a:ext>
            </a:extLst>
          </p:cNvPr>
          <p:cNvSpPr>
            <a:spLocks noGrp="1"/>
          </p:cNvSpPr>
          <p:nvPr>
            <p:ph idx="1"/>
          </p:nvPr>
        </p:nvSpPr>
        <p:spPr>
          <a:xfrm>
            <a:off x="6665976" y="1042416"/>
            <a:ext cx="5010912" cy="5312664"/>
          </a:xfrm>
        </p:spPr>
        <p:txBody>
          <a:bodyPr>
            <a:normAutofit/>
          </a:bodyPr>
          <a:lstStyle/>
          <a:p>
            <a:pPr marL="0" indent="0">
              <a:buNone/>
            </a:pPr>
            <a:r>
              <a:rPr lang="en-GB" dirty="0"/>
              <a:t>FM providers are under pressure to ensure that all the work that they are contractually responsible for is completed, on time and to the right standard.</a:t>
            </a:r>
          </a:p>
          <a:p>
            <a:pPr marL="0" indent="0">
              <a:buNone/>
            </a:pPr>
            <a:r>
              <a:rPr lang="en-GB" dirty="0"/>
              <a:t>Speciality contractors, water companies, are struggling with these totally virtuous standards.</a:t>
            </a:r>
          </a:p>
        </p:txBody>
      </p:sp>
      <p:sp>
        <p:nvSpPr>
          <p:cNvPr id="4" name="Content Placeholder 2">
            <a:extLst>
              <a:ext uri="{FF2B5EF4-FFF2-40B4-BE49-F238E27FC236}">
                <a16:creationId xmlns:a16="http://schemas.microsoft.com/office/drawing/2014/main" id="{4E39D98B-C006-346B-44C8-F9DC5F43336C}"/>
              </a:ext>
            </a:extLst>
          </p:cNvPr>
          <p:cNvSpPr txBox="1">
            <a:spLocks/>
          </p:cNvSpPr>
          <p:nvPr/>
        </p:nvSpPr>
        <p:spPr>
          <a:xfrm>
            <a:off x="711186" y="2282368"/>
            <a:ext cx="5442726" cy="3767328"/>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p>
        </p:txBody>
      </p:sp>
      <p:sp>
        <p:nvSpPr>
          <p:cNvPr id="5" name="TextBox 4">
            <a:extLst>
              <a:ext uri="{FF2B5EF4-FFF2-40B4-BE49-F238E27FC236}">
                <a16:creationId xmlns:a16="http://schemas.microsoft.com/office/drawing/2014/main" id="{4F191342-FC96-28A1-7F15-057ACB132481}"/>
              </a:ext>
            </a:extLst>
          </p:cNvPr>
          <p:cNvSpPr txBox="1"/>
          <p:nvPr/>
        </p:nvSpPr>
        <p:spPr>
          <a:xfrm>
            <a:off x="515112" y="2481128"/>
            <a:ext cx="5296408" cy="3416320"/>
          </a:xfrm>
          <a:prstGeom prst="rect">
            <a:avLst/>
          </a:prstGeom>
          <a:noFill/>
        </p:spPr>
        <p:txBody>
          <a:bodyPr wrap="square" rtlCol="0">
            <a:spAutoFit/>
          </a:bodyPr>
          <a:lstStyle/>
          <a:p>
            <a:pPr marL="285750" indent="-285750">
              <a:buFont typeface="Arial" panose="020B0604020202020204" pitchFamily="34" charset="0"/>
              <a:buChar char="•"/>
            </a:pPr>
            <a:r>
              <a:rPr lang="en-GB" b="1" dirty="0"/>
              <a:t>CAFM</a:t>
            </a:r>
            <a:r>
              <a:rPr lang="en-GB" dirty="0"/>
              <a:t> – water technicians increasingly being challenged to complete their work using these systems</a:t>
            </a:r>
            <a:br>
              <a:rPr lang="en-GB" dirty="0"/>
            </a:br>
            <a:endParaRPr lang="en-GB" dirty="0"/>
          </a:p>
          <a:p>
            <a:pPr marL="285750" indent="-285750">
              <a:buFont typeface="Arial" panose="020B0604020202020204" pitchFamily="34" charset="0"/>
              <a:buChar char="•"/>
            </a:pPr>
            <a:r>
              <a:rPr lang="en-GB" b="1" dirty="0"/>
              <a:t>Asset Management Software </a:t>
            </a:r>
            <a:r>
              <a:rPr lang="en-GB" dirty="0"/>
              <a:t>– the clients of FM companies may not have ‘full’ access to the CAFM service, but they often have access to these systems</a:t>
            </a:r>
            <a:br>
              <a:rPr lang="en-GB" dirty="0"/>
            </a:br>
            <a:endParaRPr lang="en-GB" dirty="0"/>
          </a:p>
          <a:p>
            <a:pPr marL="285750" indent="-285750">
              <a:buFont typeface="Arial" panose="020B0604020202020204" pitchFamily="34" charset="0"/>
              <a:buChar char="•"/>
            </a:pPr>
            <a:r>
              <a:rPr lang="en-GB" b="1" dirty="0"/>
              <a:t>LIMS</a:t>
            </a:r>
            <a:r>
              <a:rPr lang="en-GB" dirty="0"/>
              <a:t> – these laboratory run services also shed further light on the ‘compliance process’</a:t>
            </a:r>
          </a:p>
          <a:p>
            <a:pPr marL="742950" lvl="1" indent="-285750">
              <a:buFont typeface="Arial" panose="020B0604020202020204" pitchFamily="34" charset="0"/>
              <a:buChar char="•"/>
            </a:pPr>
            <a:endParaRPr lang="en-GB" dirty="0"/>
          </a:p>
        </p:txBody>
      </p:sp>
    </p:spTree>
    <p:extLst>
      <p:ext uri="{BB962C8B-B14F-4D97-AF65-F5344CB8AC3E}">
        <p14:creationId xmlns:p14="http://schemas.microsoft.com/office/powerpoint/2010/main" val="275658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2"/>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CC916-3C95-F8C7-90C8-5650CD110C88}"/>
              </a:ext>
            </a:extLst>
          </p:cNvPr>
          <p:cNvSpPr>
            <a:spLocks noGrp="1"/>
          </p:cNvSpPr>
          <p:nvPr>
            <p:ph type="title"/>
          </p:nvPr>
        </p:nvSpPr>
        <p:spPr/>
        <p:txBody>
          <a:bodyPr/>
          <a:lstStyle/>
          <a:p>
            <a:r>
              <a:rPr lang="en-GB" dirty="0"/>
              <a:t>Are there any green shots / collaboration?</a:t>
            </a:r>
          </a:p>
        </p:txBody>
      </p:sp>
      <p:sp>
        <p:nvSpPr>
          <p:cNvPr id="3" name="Content Placeholder 2">
            <a:extLst>
              <a:ext uri="{FF2B5EF4-FFF2-40B4-BE49-F238E27FC236}">
                <a16:creationId xmlns:a16="http://schemas.microsoft.com/office/drawing/2014/main" id="{EE9E8CA9-AFF2-1B52-00FA-F11BDCE07ED3}"/>
              </a:ext>
            </a:extLst>
          </p:cNvPr>
          <p:cNvSpPr>
            <a:spLocks noGrp="1"/>
          </p:cNvSpPr>
          <p:nvPr>
            <p:ph idx="1"/>
          </p:nvPr>
        </p:nvSpPr>
        <p:spPr>
          <a:xfrm>
            <a:off x="521208" y="2578608"/>
            <a:ext cx="5574792" cy="3767328"/>
          </a:xfrm>
        </p:spPr>
        <p:txBody>
          <a:bodyPr/>
          <a:lstStyle/>
          <a:p>
            <a:r>
              <a:rPr lang="en-GB" b="1" dirty="0"/>
              <a:t>Remote Monitoring – temperatures, meters, corrosion rates</a:t>
            </a:r>
            <a:br>
              <a:rPr lang="en-GB" b="1" dirty="0"/>
            </a:br>
            <a:endParaRPr lang="en-GB" b="1" dirty="0"/>
          </a:p>
          <a:p>
            <a:r>
              <a:rPr lang="en-GB" b="1" dirty="0"/>
              <a:t>Asset Management / CAFM Integration </a:t>
            </a:r>
            <a:br>
              <a:rPr lang="en-GB" b="1" dirty="0"/>
            </a:br>
            <a:endParaRPr lang="en-GB" b="1" dirty="0"/>
          </a:p>
          <a:p>
            <a:r>
              <a:rPr lang="en-GB" b="1" dirty="0"/>
              <a:t>Sample Management </a:t>
            </a:r>
            <a:br>
              <a:rPr lang="en-GB" b="1" dirty="0"/>
            </a:br>
            <a:endParaRPr lang="en-GB" b="1" dirty="0"/>
          </a:p>
          <a:p>
            <a:r>
              <a:rPr lang="en-GB" b="1" dirty="0"/>
              <a:t>Corrosion Rates</a:t>
            </a:r>
          </a:p>
        </p:txBody>
      </p:sp>
      <p:pic>
        <p:nvPicPr>
          <p:cNvPr id="4" name="Picture 3">
            <a:extLst>
              <a:ext uri="{FF2B5EF4-FFF2-40B4-BE49-F238E27FC236}">
                <a16:creationId xmlns:a16="http://schemas.microsoft.com/office/drawing/2014/main" id="{77E5A130-BF8F-BA7F-EF6D-4C35B0AD1828}"/>
              </a:ext>
            </a:extLst>
          </p:cNvPr>
          <p:cNvPicPr>
            <a:picLocks noChangeAspect="1"/>
          </p:cNvPicPr>
          <p:nvPr/>
        </p:nvPicPr>
        <p:blipFill rotWithShape="1">
          <a:blip r:embed="rId2"/>
          <a:srcRect t="10364" r="15025"/>
          <a:stretch/>
        </p:blipFill>
        <p:spPr>
          <a:xfrm>
            <a:off x="6997186" y="2732446"/>
            <a:ext cx="2237590" cy="3147146"/>
          </a:xfrm>
          <a:prstGeom prst="rect">
            <a:avLst/>
          </a:prstGeom>
        </p:spPr>
      </p:pic>
      <p:sp>
        <p:nvSpPr>
          <p:cNvPr id="5" name="Cloud Callout 4">
            <a:extLst>
              <a:ext uri="{FF2B5EF4-FFF2-40B4-BE49-F238E27FC236}">
                <a16:creationId xmlns:a16="http://schemas.microsoft.com/office/drawing/2014/main" id="{83F62F9A-CD56-5B8A-EFBC-460E5595DF68}"/>
              </a:ext>
            </a:extLst>
          </p:cNvPr>
          <p:cNvSpPr/>
          <p:nvPr/>
        </p:nvSpPr>
        <p:spPr>
          <a:xfrm>
            <a:off x="9422619" y="2513335"/>
            <a:ext cx="2495774" cy="1196788"/>
          </a:xfrm>
          <a:prstGeom prst="cloudCallout">
            <a:avLst>
              <a:gd name="adj1" fmla="val -46695"/>
              <a:gd name="adj2" fmla="val 8587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t>This is not new technology…</a:t>
            </a:r>
          </a:p>
        </p:txBody>
      </p:sp>
    </p:spTree>
    <p:extLst>
      <p:ext uri="{BB962C8B-B14F-4D97-AF65-F5344CB8AC3E}">
        <p14:creationId xmlns:p14="http://schemas.microsoft.com/office/powerpoint/2010/main" val="1956835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F529BE-53EC-88B4-DD50-E521D11BA140}"/>
            </a:ext>
          </a:extLst>
        </p:cNvPr>
        <p:cNvGrpSpPr/>
        <p:nvPr/>
      </p:nvGrpSpPr>
      <p:grpSpPr>
        <a:xfrm>
          <a:off x="0" y="0"/>
          <a:ext cx="0" cy="0"/>
          <a:chOff x="0" y="0"/>
          <a:chExt cx="0" cy="0"/>
        </a:xfrm>
      </p:grpSpPr>
      <p:cxnSp>
        <p:nvCxnSpPr>
          <p:cNvPr id="54" name="Straight Connector 53">
            <a:extLst>
              <a:ext uri="{FF2B5EF4-FFF2-40B4-BE49-F238E27FC236}">
                <a16:creationId xmlns:a16="http://schemas.microsoft.com/office/drawing/2014/main" id="{6D19E719-1C48-9767-C955-A1CF5B93942F}"/>
              </a:ext>
            </a:extLst>
          </p:cNvPr>
          <p:cNvCxnSpPr/>
          <p:nvPr/>
        </p:nvCxnSpPr>
        <p:spPr>
          <a:xfrm>
            <a:off x="6096000" y="873443"/>
            <a:ext cx="0" cy="5303520"/>
          </a:xfrm>
          <a:prstGeom prst="line">
            <a:avLst/>
          </a:prstGeom>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FE11F0BF-2171-7AD6-152D-86295CB5F859}"/>
              </a:ext>
            </a:extLst>
          </p:cNvPr>
          <p:cNvSpPr>
            <a:spLocks noGrp="1"/>
          </p:cNvSpPr>
          <p:nvPr>
            <p:ph type="title"/>
          </p:nvPr>
        </p:nvSpPr>
        <p:spPr>
          <a:xfrm>
            <a:off x="521208" y="978408"/>
            <a:ext cx="5020056" cy="1463040"/>
          </a:xfrm>
        </p:spPr>
        <p:txBody>
          <a:bodyPr>
            <a:normAutofit/>
          </a:bodyPr>
          <a:lstStyle/>
          <a:p>
            <a:pPr>
              <a:lnSpc>
                <a:spcPct val="90000"/>
              </a:lnSpc>
            </a:pPr>
            <a:r>
              <a:rPr lang="en-GB" sz="3400" dirty="0"/>
              <a:t>Remote Monitoring (IOT)</a:t>
            </a:r>
          </a:p>
        </p:txBody>
      </p:sp>
      <p:pic>
        <p:nvPicPr>
          <p:cNvPr id="3" name="Picture 2">
            <a:extLst>
              <a:ext uri="{FF2B5EF4-FFF2-40B4-BE49-F238E27FC236}">
                <a16:creationId xmlns:a16="http://schemas.microsoft.com/office/drawing/2014/main" id="{2E45B597-8787-2074-F931-BB2395734DC7}"/>
              </a:ext>
            </a:extLst>
          </p:cNvPr>
          <p:cNvPicPr>
            <a:picLocks noChangeAspect="1"/>
          </p:cNvPicPr>
          <p:nvPr/>
        </p:nvPicPr>
        <p:blipFill>
          <a:blip r:embed="rId3"/>
          <a:stretch>
            <a:fillRect/>
          </a:stretch>
        </p:blipFill>
        <p:spPr>
          <a:xfrm>
            <a:off x="7246896" y="1760411"/>
            <a:ext cx="3088974" cy="4416553"/>
          </a:xfrm>
          <a:prstGeom prst="rect">
            <a:avLst/>
          </a:prstGeom>
        </p:spPr>
      </p:pic>
      <p:pic>
        <p:nvPicPr>
          <p:cNvPr id="4" name="Picture 3">
            <a:extLst>
              <a:ext uri="{FF2B5EF4-FFF2-40B4-BE49-F238E27FC236}">
                <a16:creationId xmlns:a16="http://schemas.microsoft.com/office/drawing/2014/main" id="{4F7AEC12-2C29-24BD-8DCC-D9DD3FBD21A4}"/>
              </a:ext>
            </a:extLst>
          </p:cNvPr>
          <p:cNvPicPr>
            <a:picLocks noChangeAspect="1"/>
          </p:cNvPicPr>
          <p:nvPr/>
        </p:nvPicPr>
        <p:blipFill>
          <a:blip r:embed="rId4"/>
          <a:stretch>
            <a:fillRect/>
          </a:stretch>
        </p:blipFill>
        <p:spPr>
          <a:xfrm>
            <a:off x="1856130" y="1760411"/>
            <a:ext cx="3055178" cy="4416552"/>
          </a:xfrm>
          <a:prstGeom prst="rect">
            <a:avLst/>
          </a:prstGeom>
        </p:spPr>
      </p:pic>
    </p:spTree>
    <p:extLst>
      <p:ext uri="{BB962C8B-B14F-4D97-AF65-F5344CB8AC3E}">
        <p14:creationId xmlns:p14="http://schemas.microsoft.com/office/powerpoint/2010/main" val="28120219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F39BCC-DF5C-CDE3-3BFD-3B2FF9916FC8}"/>
            </a:ext>
          </a:extLst>
        </p:cNvPr>
        <p:cNvGrpSpPr/>
        <p:nvPr/>
      </p:nvGrpSpPr>
      <p:grpSpPr>
        <a:xfrm>
          <a:off x="0" y="0"/>
          <a:ext cx="0" cy="0"/>
          <a:chOff x="0" y="0"/>
          <a:chExt cx="0" cy="0"/>
        </a:xfrm>
      </p:grpSpPr>
      <p:pic>
        <p:nvPicPr>
          <p:cNvPr id="34" name="Picture 33" descr="A diagram of a computer&#10;&#10;AI-generated content may be incorrect.">
            <a:extLst>
              <a:ext uri="{FF2B5EF4-FFF2-40B4-BE49-F238E27FC236}">
                <a16:creationId xmlns:a16="http://schemas.microsoft.com/office/drawing/2014/main" id="{468D4B46-A398-FF0C-5F7A-06F25FF53CBB}"/>
              </a:ext>
            </a:extLst>
          </p:cNvPr>
          <p:cNvPicPr>
            <a:picLocks noChangeAspect="1"/>
          </p:cNvPicPr>
          <p:nvPr/>
        </p:nvPicPr>
        <p:blipFill>
          <a:blip r:embed="rId3"/>
          <a:stretch>
            <a:fillRect/>
          </a:stretch>
        </p:blipFill>
        <p:spPr>
          <a:xfrm>
            <a:off x="7112785" y="1671311"/>
            <a:ext cx="4396319" cy="3289913"/>
          </a:xfrm>
          <a:prstGeom prst="rect">
            <a:avLst/>
          </a:prstGeom>
        </p:spPr>
      </p:pic>
      <p:pic>
        <p:nvPicPr>
          <p:cNvPr id="35" name="Picture 34">
            <a:extLst>
              <a:ext uri="{FF2B5EF4-FFF2-40B4-BE49-F238E27FC236}">
                <a16:creationId xmlns:a16="http://schemas.microsoft.com/office/drawing/2014/main" id="{57ACDDD7-DD15-E355-DDBA-8DABA6A73A36}"/>
              </a:ext>
            </a:extLst>
          </p:cNvPr>
          <p:cNvPicPr>
            <a:picLocks noChangeAspect="1"/>
          </p:cNvPicPr>
          <p:nvPr/>
        </p:nvPicPr>
        <p:blipFill>
          <a:blip r:embed="rId4"/>
          <a:stretch>
            <a:fillRect/>
          </a:stretch>
        </p:blipFill>
        <p:spPr>
          <a:xfrm>
            <a:off x="966140" y="2332168"/>
            <a:ext cx="1703252" cy="3429000"/>
          </a:xfrm>
          <a:prstGeom prst="rect">
            <a:avLst/>
          </a:prstGeom>
        </p:spPr>
      </p:pic>
      <p:pic>
        <p:nvPicPr>
          <p:cNvPr id="36" name="Picture 35">
            <a:extLst>
              <a:ext uri="{FF2B5EF4-FFF2-40B4-BE49-F238E27FC236}">
                <a16:creationId xmlns:a16="http://schemas.microsoft.com/office/drawing/2014/main" id="{EF232F17-79ED-6C5B-39AA-AC9DFAE67EB0}"/>
              </a:ext>
            </a:extLst>
          </p:cNvPr>
          <p:cNvPicPr>
            <a:picLocks noChangeAspect="1"/>
          </p:cNvPicPr>
          <p:nvPr/>
        </p:nvPicPr>
        <p:blipFill>
          <a:blip r:embed="rId5"/>
          <a:stretch>
            <a:fillRect/>
          </a:stretch>
        </p:blipFill>
        <p:spPr>
          <a:xfrm>
            <a:off x="2881055" y="3429000"/>
            <a:ext cx="2709410" cy="2423607"/>
          </a:xfrm>
          <a:prstGeom prst="rect">
            <a:avLst/>
          </a:prstGeom>
        </p:spPr>
      </p:pic>
      <p:pic>
        <p:nvPicPr>
          <p:cNvPr id="37" name="Picture 36">
            <a:extLst>
              <a:ext uri="{FF2B5EF4-FFF2-40B4-BE49-F238E27FC236}">
                <a16:creationId xmlns:a16="http://schemas.microsoft.com/office/drawing/2014/main" id="{7754E82B-72A7-3ACC-2EA0-44ADCCD0A903}"/>
              </a:ext>
            </a:extLst>
          </p:cNvPr>
          <p:cNvPicPr>
            <a:picLocks noChangeAspect="1"/>
          </p:cNvPicPr>
          <p:nvPr/>
        </p:nvPicPr>
        <p:blipFill>
          <a:blip r:embed="rId6"/>
          <a:stretch>
            <a:fillRect/>
          </a:stretch>
        </p:blipFill>
        <p:spPr>
          <a:xfrm>
            <a:off x="2881055" y="2332168"/>
            <a:ext cx="699728" cy="984100"/>
          </a:xfrm>
          <a:prstGeom prst="rect">
            <a:avLst/>
          </a:prstGeom>
        </p:spPr>
      </p:pic>
      <p:sp>
        <p:nvSpPr>
          <p:cNvPr id="45" name="TextBox 44">
            <a:extLst>
              <a:ext uri="{FF2B5EF4-FFF2-40B4-BE49-F238E27FC236}">
                <a16:creationId xmlns:a16="http://schemas.microsoft.com/office/drawing/2014/main" id="{31B8AE17-AFCF-DA36-0B43-A9A483DD9906}"/>
              </a:ext>
            </a:extLst>
          </p:cNvPr>
          <p:cNvSpPr txBox="1"/>
          <p:nvPr/>
        </p:nvSpPr>
        <p:spPr>
          <a:xfrm>
            <a:off x="6614451" y="826973"/>
            <a:ext cx="4706192" cy="369332"/>
          </a:xfrm>
          <a:prstGeom prst="rect">
            <a:avLst/>
          </a:prstGeom>
          <a:noFill/>
        </p:spPr>
        <p:txBody>
          <a:bodyPr wrap="square">
            <a:spAutoFit/>
          </a:bodyPr>
          <a:lstStyle/>
          <a:p>
            <a:r>
              <a:rPr lang="en-US" sz="1800" dirty="0"/>
              <a:t>Typical Remote Monitoring System Architecture</a:t>
            </a:r>
          </a:p>
        </p:txBody>
      </p:sp>
      <p:sp>
        <p:nvSpPr>
          <p:cNvPr id="46" name="TextBox 45">
            <a:extLst>
              <a:ext uri="{FF2B5EF4-FFF2-40B4-BE49-F238E27FC236}">
                <a16:creationId xmlns:a16="http://schemas.microsoft.com/office/drawing/2014/main" id="{1A338345-AAE7-6255-98E0-59DCB4E58BE2}"/>
              </a:ext>
            </a:extLst>
          </p:cNvPr>
          <p:cNvSpPr txBox="1"/>
          <p:nvPr/>
        </p:nvSpPr>
        <p:spPr>
          <a:xfrm>
            <a:off x="3924260" y="2423596"/>
            <a:ext cx="1114678" cy="738664"/>
          </a:xfrm>
          <a:prstGeom prst="rect">
            <a:avLst/>
          </a:prstGeom>
          <a:noFill/>
        </p:spPr>
        <p:txBody>
          <a:bodyPr wrap="square" rtlCol="0">
            <a:spAutoFit/>
          </a:bodyPr>
          <a:lstStyle/>
          <a:p>
            <a:r>
              <a:rPr lang="en-GB" sz="1400" dirty="0"/>
              <a:t>Node collecting data</a:t>
            </a:r>
          </a:p>
        </p:txBody>
      </p:sp>
      <p:cxnSp>
        <p:nvCxnSpPr>
          <p:cNvPr id="48" name="Straight Arrow Connector 47">
            <a:extLst>
              <a:ext uri="{FF2B5EF4-FFF2-40B4-BE49-F238E27FC236}">
                <a16:creationId xmlns:a16="http://schemas.microsoft.com/office/drawing/2014/main" id="{DC861EBE-9819-5033-6E6F-824E70EAC3BE}"/>
              </a:ext>
            </a:extLst>
          </p:cNvPr>
          <p:cNvCxnSpPr/>
          <p:nvPr/>
        </p:nvCxnSpPr>
        <p:spPr>
          <a:xfrm flipH="1">
            <a:off x="3230919" y="2621819"/>
            <a:ext cx="655281" cy="138249"/>
          </a:xfrm>
          <a:prstGeom prst="straightConnector1">
            <a:avLst/>
          </a:prstGeom>
          <a:ln w="28575">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49" name="Straight Arrow Connector 48">
            <a:extLst>
              <a:ext uri="{FF2B5EF4-FFF2-40B4-BE49-F238E27FC236}">
                <a16:creationId xmlns:a16="http://schemas.microsoft.com/office/drawing/2014/main" id="{8E24EDAF-57E0-4811-A2CC-B394676A42E6}"/>
              </a:ext>
            </a:extLst>
          </p:cNvPr>
          <p:cNvCxnSpPr>
            <a:cxnSpLocks/>
          </p:cNvCxnSpPr>
          <p:nvPr/>
        </p:nvCxnSpPr>
        <p:spPr>
          <a:xfrm flipH="1">
            <a:off x="1691047" y="2868547"/>
            <a:ext cx="2195153" cy="673186"/>
          </a:xfrm>
          <a:prstGeom prst="straightConnector1">
            <a:avLst/>
          </a:prstGeom>
          <a:ln w="28575">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51" name="Straight Arrow Connector 50">
            <a:extLst>
              <a:ext uri="{FF2B5EF4-FFF2-40B4-BE49-F238E27FC236}">
                <a16:creationId xmlns:a16="http://schemas.microsoft.com/office/drawing/2014/main" id="{1AFE72D5-7FC6-6994-E36C-1CD9C52C2F23}"/>
              </a:ext>
            </a:extLst>
          </p:cNvPr>
          <p:cNvCxnSpPr>
            <a:cxnSpLocks/>
          </p:cNvCxnSpPr>
          <p:nvPr/>
        </p:nvCxnSpPr>
        <p:spPr>
          <a:xfrm flipH="1">
            <a:off x="3618843" y="3075607"/>
            <a:ext cx="340055" cy="1326973"/>
          </a:xfrm>
          <a:prstGeom prst="straightConnector1">
            <a:avLst/>
          </a:prstGeom>
          <a:ln w="28575">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9114BAB4-2101-851E-FBA5-EF497568FFEE}"/>
              </a:ext>
            </a:extLst>
          </p:cNvPr>
          <p:cNvCxnSpPr/>
          <p:nvPr/>
        </p:nvCxnSpPr>
        <p:spPr>
          <a:xfrm>
            <a:off x="6096000" y="873443"/>
            <a:ext cx="0" cy="5303520"/>
          </a:xfrm>
          <a:prstGeom prst="line">
            <a:avLst/>
          </a:prstGeom>
        </p:spPr>
        <p:style>
          <a:lnRef idx="2">
            <a:schemeClr val="accent1"/>
          </a:lnRef>
          <a:fillRef idx="0">
            <a:schemeClr val="accent1"/>
          </a:fillRef>
          <a:effectRef idx="1">
            <a:schemeClr val="accent1"/>
          </a:effectRef>
          <a:fontRef idx="minor">
            <a:schemeClr val="tx1"/>
          </a:fontRef>
        </p:style>
      </p:cxnSp>
      <p:sp>
        <p:nvSpPr>
          <p:cNvPr id="58" name="TextBox 57">
            <a:extLst>
              <a:ext uri="{FF2B5EF4-FFF2-40B4-BE49-F238E27FC236}">
                <a16:creationId xmlns:a16="http://schemas.microsoft.com/office/drawing/2014/main" id="{59CA7439-2CFC-8DF2-FA65-65CFDEAC4D7E}"/>
              </a:ext>
            </a:extLst>
          </p:cNvPr>
          <p:cNvSpPr txBox="1"/>
          <p:nvPr/>
        </p:nvSpPr>
        <p:spPr>
          <a:xfrm>
            <a:off x="4728555" y="1782471"/>
            <a:ext cx="1114678" cy="523220"/>
          </a:xfrm>
          <a:prstGeom prst="rect">
            <a:avLst/>
          </a:prstGeom>
          <a:noFill/>
        </p:spPr>
        <p:txBody>
          <a:bodyPr wrap="square" rtlCol="0">
            <a:spAutoFit/>
          </a:bodyPr>
          <a:lstStyle/>
          <a:p>
            <a:r>
              <a:rPr lang="en-GB" sz="1400" dirty="0"/>
              <a:t>Sensors on Pipes</a:t>
            </a:r>
          </a:p>
        </p:txBody>
      </p:sp>
      <p:cxnSp>
        <p:nvCxnSpPr>
          <p:cNvPr id="59" name="Straight Arrow Connector 58">
            <a:extLst>
              <a:ext uri="{FF2B5EF4-FFF2-40B4-BE49-F238E27FC236}">
                <a16:creationId xmlns:a16="http://schemas.microsoft.com/office/drawing/2014/main" id="{E6B94A21-B09A-C894-2E52-F04F9562493B}"/>
              </a:ext>
            </a:extLst>
          </p:cNvPr>
          <p:cNvCxnSpPr>
            <a:cxnSpLocks/>
            <a:stCxn id="58" idx="1"/>
          </p:cNvCxnSpPr>
          <p:nvPr/>
        </p:nvCxnSpPr>
        <p:spPr>
          <a:xfrm flipH="1">
            <a:off x="1888461" y="2044081"/>
            <a:ext cx="2840094" cy="929599"/>
          </a:xfrm>
          <a:prstGeom prst="straightConnector1">
            <a:avLst/>
          </a:prstGeom>
          <a:ln w="28575">
            <a:solidFill>
              <a:schemeClr val="accent6">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61" name="Straight Arrow Connector 60">
            <a:extLst>
              <a:ext uri="{FF2B5EF4-FFF2-40B4-BE49-F238E27FC236}">
                <a16:creationId xmlns:a16="http://schemas.microsoft.com/office/drawing/2014/main" id="{8A579482-B6BB-FA9C-6B72-3D923A1D3148}"/>
              </a:ext>
            </a:extLst>
          </p:cNvPr>
          <p:cNvCxnSpPr>
            <a:cxnSpLocks/>
          </p:cNvCxnSpPr>
          <p:nvPr/>
        </p:nvCxnSpPr>
        <p:spPr>
          <a:xfrm flipH="1">
            <a:off x="4766615" y="2337523"/>
            <a:ext cx="419473" cy="1709145"/>
          </a:xfrm>
          <a:prstGeom prst="straightConnector1">
            <a:avLst/>
          </a:prstGeom>
          <a:ln w="28575">
            <a:solidFill>
              <a:schemeClr val="accent6">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65" name="TextBox 64">
            <a:extLst>
              <a:ext uri="{FF2B5EF4-FFF2-40B4-BE49-F238E27FC236}">
                <a16:creationId xmlns:a16="http://schemas.microsoft.com/office/drawing/2014/main" id="{84C23834-9016-B0EC-2540-5C1EC115705D}"/>
              </a:ext>
            </a:extLst>
          </p:cNvPr>
          <p:cNvSpPr txBox="1"/>
          <p:nvPr/>
        </p:nvSpPr>
        <p:spPr>
          <a:xfrm>
            <a:off x="6696718" y="5469520"/>
            <a:ext cx="4812379" cy="738664"/>
          </a:xfrm>
          <a:prstGeom prst="rect">
            <a:avLst/>
          </a:prstGeom>
          <a:noFill/>
        </p:spPr>
        <p:txBody>
          <a:bodyPr wrap="square">
            <a:spAutoFit/>
          </a:bodyPr>
          <a:lstStyle/>
          <a:p>
            <a:r>
              <a:rPr lang="en-US" sz="1400" b="1" i="1" dirty="0"/>
              <a:t>What does this all allow you to do? Essentially replace 2 in 3 visits to site per annum with IT and reduce your field staff requirements.</a:t>
            </a:r>
          </a:p>
        </p:txBody>
      </p:sp>
      <p:sp>
        <p:nvSpPr>
          <p:cNvPr id="2" name="Title 1">
            <a:extLst>
              <a:ext uri="{FF2B5EF4-FFF2-40B4-BE49-F238E27FC236}">
                <a16:creationId xmlns:a16="http://schemas.microsoft.com/office/drawing/2014/main" id="{061231FE-DBC0-53C2-858A-B43965A9A142}"/>
              </a:ext>
            </a:extLst>
          </p:cNvPr>
          <p:cNvSpPr>
            <a:spLocks noGrp="1"/>
          </p:cNvSpPr>
          <p:nvPr>
            <p:ph type="title"/>
          </p:nvPr>
        </p:nvSpPr>
        <p:spPr>
          <a:xfrm>
            <a:off x="521208" y="978408"/>
            <a:ext cx="5020056" cy="1463040"/>
          </a:xfrm>
        </p:spPr>
        <p:txBody>
          <a:bodyPr>
            <a:normAutofit/>
          </a:bodyPr>
          <a:lstStyle/>
          <a:p>
            <a:pPr>
              <a:lnSpc>
                <a:spcPct val="90000"/>
              </a:lnSpc>
            </a:pPr>
            <a:r>
              <a:rPr lang="en-GB" sz="3400" dirty="0"/>
              <a:t>Remote Monitoring (IOT)</a:t>
            </a:r>
          </a:p>
        </p:txBody>
      </p:sp>
    </p:spTree>
    <p:extLst>
      <p:ext uri="{BB962C8B-B14F-4D97-AF65-F5344CB8AC3E}">
        <p14:creationId xmlns:p14="http://schemas.microsoft.com/office/powerpoint/2010/main" val="2175362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58" grpId="0"/>
      <p:bldP spid="65" grpId="0"/>
    </p:bldLst>
  </p:timing>
</p:sld>
</file>

<file path=ppt/theme/theme1.xml><?xml version="1.0" encoding="utf-8"?>
<a:theme xmlns:a="http://schemas.openxmlformats.org/drawingml/2006/main" name="GestaltVTI">
  <a:themeElements>
    <a:clrScheme name="Gestalt">
      <a:dk1>
        <a:srgbClr val="000000"/>
      </a:dk1>
      <a:lt1>
        <a:sysClr val="window" lastClr="FFFFFF"/>
      </a:lt1>
      <a:dk2>
        <a:srgbClr val="262626"/>
      </a:dk2>
      <a:lt2>
        <a:srgbClr val="F7F7F7"/>
      </a:lt2>
      <a:accent1>
        <a:srgbClr val="EBA000"/>
      </a:accent1>
      <a:accent2>
        <a:srgbClr val="00BAC8"/>
      </a:accent2>
      <a:accent3>
        <a:srgbClr val="E64823"/>
      </a:accent3>
      <a:accent4>
        <a:srgbClr val="4D5AFF"/>
      </a:accent4>
      <a:accent5>
        <a:srgbClr val="FE5D21"/>
      </a:accent5>
      <a:accent6>
        <a:srgbClr val="00C777"/>
      </a:accent6>
      <a:hlink>
        <a:srgbClr val="2998E3"/>
      </a:hlink>
      <a:folHlink>
        <a:srgbClr val="939393"/>
      </a:folHlink>
    </a:clrScheme>
    <a:fontScheme name="Gestalt">
      <a:majorFont>
        <a:latin typeface="Bierstadt"/>
        <a:ea typeface=""/>
        <a:cs typeface=""/>
      </a:majorFont>
      <a:minorFont>
        <a:latin typeface="Bierstad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GestaltVTI" id="{4F87C71D-53D1-4B71-BF97-FD0EA4B25665}" vid="{A110AFC4-8D8A-4C02-8885-7BA370B379B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C8641A87B339B4CA72A92B9E8BF839B" ma:contentTypeVersion="20" ma:contentTypeDescription="Create a new document." ma:contentTypeScope="" ma:versionID="7fa41bdf92648657ffc4e6cf3ddd7534">
  <xsd:schema xmlns:xsd="http://www.w3.org/2001/XMLSchema" xmlns:xs="http://www.w3.org/2001/XMLSchema" xmlns:p="http://schemas.microsoft.com/office/2006/metadata/properties" xmlns:ns1="http://schemas.microsoft.com/sharepoint/v3" xmlns:ns2="7a5fbea8-627d-472c-b015-54765d99e351" xmlns:ns3="c1499231-76b3-4c05-8a8b-274ce724a341" targetNamespace="http://schemas.microsoft.com/office/2006/metadata/properties" ma:root="true" ma:fieldsID="a3e4ee4fc596c6a26c573e2a0a0965db" ns1:_="" ns2:_="" ns3:_="">
    <xsd:import namespace="http://schemas.microsoft.com/sharepoint/v3"/>
    <xsd:import namespace="7a5fbea8-627d-472c-b015-54765d99e351"/>
    <xsd:import namespace="c1499231-76b3-4c05-8a8b-274ce724a34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LengthInSeconds" minOccurs="0"/>
                <xsd:element ref="ns3:lcf76f155ced4ddcb4097134ff3c332f" minOccurs="0"/>
                <xsd:element ref="ns2:TaxCatchAll" minOccurs="0"/>
                <xsd:element ref="ns3:MediaServiceGenerationTime" minOccurs="0"/>
                <xsd:element ref="ns3:MediaServiceEventHashCode" minOccurs="0"/>
                <xsd:element ref="ns3:MediaServiceOCR" minOccurs="0"/>
                <xsd:element ref="ns3:MediaServiceObjectDetectorVersions" minOccurs="0"/>
                <xsd:element ref="ns1:_ip_UnifiedCompliancePolicyProperties" minOccurs="0"/>
                <xsd:element ref="ns1:_ip_UnifiedCompliancePolicyUIAction" minOccurs="0"/>
                <xsd:element ref="ns3:MediaServiceSearchProperties" minOccurs="0"/>
                <xsd:element ref="ns3:MediaServiceLocation"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a5fbea8-627d-472c-b015-54765d99e35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264e821e-fc72-4874-af9e-3f1ddb97fd49}" ma:internalName="TaxCatchAll" ma:showField="CatchAllData" ma:web="7a5fbea8-627d-472c-b015-54765d99e351">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c1499231-76b3-4c05-8a8b-274ce724a341"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0435f125-ff7d-49c8-b4b7-9a369ce60936" ma:termSetId="09814cd3-568e-fe90-9814-8d621ff8fb84" ma:anchorId="fba54fb3-c3e1-fe81-a776-ca4b69148c4d" ma:open="true" ma:isKeyword="false">
      <xsd:complexType>
        <xsd:sequence>
          <xsd:element ref="pc:Terms" minOccurs="0" maxOccurs="1"/>
        </xsd:sequence>
      </xsd:complex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Location" ma:index="26" nillable="true" ma:displayName="Location" ma:description="" ma:indexed="true" ma:internalName="MediaServiceLocation" ma:readOnly="true">
      <xsd:simpleType>
        <xsd:restriction base="dms:Text"/>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TaxCatchAll xmlns="7a5fbea8-627d-472c-b015-54765d99e351" xsi:nil="true"/>
    <_ip_UnifiedCompliancePolicyProperties xmlns="http://schemas.microsoft.com/sharepoint/v3" xsi:nil="true"/>
    <lcf76f155ced4ddcb4097134ff3c332f xmlns="c1499231-76b3-4c05-8a8b-274ce724a341">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74BC2B6-49DE-46FC-8B6A-CDB82DE47675}"/>
</file>

<file path=customXml/itemProps2.xml><?xml version="1.0" encoding="utf-8"?>
<ds:datastoreItem xmlns:ds="http://schemas.openxmlformats.org/officeDocument/2006/customXml" ds:itemID="{FC170B12-9140-484F-BEAF-6812C618E02F}"/>
</file>

<file path=customXml/itemProps3.xml><?xml version="1.0" encoding="utf-8"?>
<ds:datastoreItem xmlns:ds="http://schemas.openxmlformats.org/officeDocument/2006/customXml" ds:itemID="{AF8BBB05-1CE2-4634-868A-46C682CCB8EC}"/>
</file>

<file path=docProps/app.xml><?xml version="1.0" encoding="utf-8"?>
<Properties xmlns="http://schemas.openxmlformats.org/officeDocument/2006/extended-properties" xmlns:vt="http://schemas.openxmlformats.org/officeDocument/2006/docPropsVTypes">
  <Template/>
  <TotalTime>566</TotalTime>
  <Words>1038</Words>
  <Application>Microsoft Macintosh PowerPoint</Application>
  <PresentationFormat>Widescreen</PresentationFormat>
  <Paragraphs>108</Paragraphs>
  <Slides>17</Slides>
  <Notes>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Aptos</vt:lpstr>
      <vt:lpstr>Arial</vt:lpstr>
      <vt:lpstr>Bierstadt</vt:lpstr>
      <vt:lpstr>GestaltVTI</vt:lpstr>
      <vt:lpstr>The Water Treatment / Hygiene Industry &amp; Their Adoption of Technology</vt:lpstr>
      <vt:lpstr>About Rob</vt:lpstr>
      <vt:lpstr>What is water treatment and water hygiene?</vt:lpstr>
      <vt:lpstr>What I will cover today </vt:lpstr>
      <vt:lpstr>What are the issues around delivering high quality work?</vt:lpstr>
      <vt:lpstr>Trends -  shining the light</vt:lpstr>
      <vt:lpstr>Are there any green shots / collaboration?</vt:lpstr>
      <vt:lpstr>Remote Monitoring (IOT)</vt:lpstr>
      <vt:lpstr>Remote Monitoring (IOT)</vt:lpstr>
      <vt:lpstr>Remote Monitoring (IOT)</vt:lpstr>
      <vt:lpstr>Remote Monitoring (IOT)</vt:lpstr>
      <vt:lpstr>Remote Monitoring (IOT)</vt:lpstr>
      <vt:lpstr>Asset Management</vt:lpstr>
      <vt:lpstr>Sample Management</vt:lpstr>
      <vt:lpstr>Corrosion Management</vt:lpstr>
      <vt:lpstr>Will it change?</vt:lpstr>
      <vt:lpstr>Thank you for listening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Rob Nicoll</dc:creator>
  <cp:lastModifiedBy>Rob Nicoll</cp:lastModifiedBy>
  <cp:revision>7</cp:revision>
  <dcterms:created xsi:type="dcterms:W3CDTF">2025-06-16T11:00:28Z</dcterms:created>
  <dcterms:modified xsi:type="dcterms:W3CDTF">2025-06-16T20:27:03Z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0x010100BC8641A87B339B4CA72A92B9E8BF839B</vt:lpwstr>
  </property>
</Properties>
</file>