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76" r:id="rId2"/>
    <p:sldMasterId id="2147483677" r:id="rId3"/>
  </p:sldMasterIdLst>
  <p:notesMasterIdLst>
    <p:notesMasterId r:id="rId16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9144000" cy="5143500" type="screen16x9"/>
  <p:notesSz cx="6858000" cy="9144000"/>
  <p:embeddedFontLst>
    <p:embeddedFont>
      <p:font typeface="Helvetica Neue"/>
      <p:regular r:id="rId17"/>
      <p:bold r:id="rId18"/>
      <p:italic r:id="rId19"/>
      <p:boldItalic r:id="rId20"/>
    </p:embeddedFont>
    <p:embeddedFont>
      <p:font typeface="Helvetica Neue Light"/>
      <p:regular r:id="rId21"/>
      <p:bold r:id="rId22"/>
      <p:italic r:id="rId23"/>
      <p:boldItalic r:id="rId24"/>
    </p:embeddedFont>
    <p:embeddedFont>
      <p:font typeface="Roboto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2125" autoAdjust="0"/>
  </p:normalViewPr>
  <p:slideViewPr>
    <p:cSldViewPr snapToGrid="0">
      <p:cViewPr varScale="1">
        <p:scale>
          <a:sx n="154" d="100"/>
          <a:sy n="154" d="100"/>
        </p:scale>
        <p:origin x="2004" y="1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34" Type="http://schemas.openxmlformats.org/officeDocument/2006/relationships/customXml" Target="../customXml/item2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5fe77dd9bf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3238" y="585788"/>
            <a:ext cx="5214937" cy="2933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5fe77dd9bf_0_366:notes"/>
          <p:cNvSpPr txBox="1">
            <a:spLocks noGrp="1"/>
          </p:cNvSpPr>
          <p:nvPr>
            <p:ph type="body" idx="1"/>
          </p:nvPr>
        </p:nvSpPr>
        <p:spPr>
          <a:xfrm>
            <a:off x="622119" y="3714558"/>
            <a:ext cx="4977000" cy="35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619b82551e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619b82551e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619b82551e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619b82551e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619b82551e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3619b82551e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5fe77dd9bf_0_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5fe77dd9bf_0_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5fe77dd9bf_0_5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5fe77dd9bf_0_5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669311d2b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669311d2b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5fe77dd9bf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g35fe77dd9bf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5fe77dd9bf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g35fe77dd9bf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5fe77dd9bf_0_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5fe77dd9bf_0_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5fe77dd9bf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3238" y="585788"/>
            <a:ext cx="5214937" cy="2933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5fe77dd9bf_0_373:notes"/>
          <p:cNvSpPr txBox="1">
            <a:spLocks noGrp="1"/>
          </p:cNvSpPr>
          <p:nvPr>
            <p:ph type="body" idx="1"/>
          </p:nvPr>
        </p:nvSpPr>
        <p:spPr>
          <a:xfrm>
            <a:off x="622119" y="3714558"/>
            <a:ext cx="4977000" cy="35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619b82551e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3619b82551e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6">
  <p:cSld name="Two content_12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/>
          <p:nvPr/>
        </p:nvSpPr>
        <p:spPr>
          <a:xfrm>
            <a:off x="7772400" y="0"/>
            <a:ext cx="1384200" cy="838200"/>
          </a:xfrm>
          <a:prstGeom prst="rect">
            <a:avLst/>
          </a:prstGeom>
          <a:solidFill>
            <a:srgbClr val="5BB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5"/>
          <p:cNvSpPr/>
          <p:nvPr/>
        </p:nvSpPr>
        <p:spPr>
          <a:xfrm>
            <a:off x="0" y="0"/>
            <a:ext cx="7772400" cy="838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72850" tIns="72850" rIns="72850" bIns="7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5"/>
          <p:cNvSpPr txBox="1">
            <a:spLocks noGrp="1"/>
          </p:cNvSpPr>
          <p:nvPr>
            <p:ph type="title"/>
          </p:nvPr>
        </p:nvSpPr>
        <p:spPr>
          <a:xfrm>
            <a:off x="325838" y="0"/>
            <a:ext cx="7363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pic>
        <p:nvPicPr>
          <p:cNvPr id="99" name="Google Shape;99;p25"/>
          <p:cNvPicPr preferRelativeResize="0"/>
          <p:nvPr/>
        </p:nvPicPr>
        <p:blipFill rotWithShape="1">
          <a:blip r:embed="rId2">
            <a:alphaModFix/>
          </a:blip>
          <a:srcRect l="-2519" t="-8100" r="-9941" b="-12439"/>
          <a:stretch/>
        </p:blipFill>
        <p:spPr>
          <a:xfrm>
            <a:off x="7902525" y="26475"/>
            <a:ext cx="917276" cy="78623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5"/>
          <p:cNvSpPr txBox="1">
            <a:spLocks noGrp="1"/>
          </p:cNvSpPr>
          <p:nvPr>
            <p:ph type="ftr" idx="11"/>
          </p:nvPr>
        </p:nvSpPr>
        <p:spPr>
          <a:xfrm>
            <a:off x="3309543" y="4898373"/>
            <a:ext cx="4002000" cy="1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72850" rIns="72850" bIns="7285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600" b="0" i="0" u="none" strike="noStrike" cap="non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260671" y="985021"/>
            <a:ext cx="5518200" cy="13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i="0" u="none" strike="noStrike" cap="none">
                <a:solidFill>
                  <a:srgbClr val="000000"/>
                </a:solidFill>
              </a:defRPr>
            </a:lvl6pPr>
            <a:lvl7pPr marL="3200400" marR="0" lvl="6" indent="-31750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i="0" u="none" strike="noStrike" cap="none">
                <a:solidFill>
                  <a:srgbClr val="000000"/>
                </a:solidFill>
              </a:defRPr>
            </a:lvl7pPr>
            <a:lvl8pPr marL="3657600" marR="0" lvl="7" indent="-31750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i="0" u="none" strike="noStrike" cap="none">
                <a:solidFill>
                  <a:srgbClr val="000000"/>
                </a:solidFill>
              </a:defRPr>
            </a:lvl8pPr>
            <a:lvl9pPr marL="4114800" marR="0" lvl="8" indent="-317500" algn="l">
              <a:lnSpc>
                <a:spcPct val="115000"/>
              </a:lnSpc>
              <a:spcBef>
                <a:spcPts val="700"/>
              </a:spcBef>
              <a:spcAft>
                <a:spcPts val="700"/>
              </a:spcAft>
              <a:buClr>
                <a:srgbClr val="000000"/>
              </a:buClr>
              <a:buSzPts val="1400"/>
              <a:buChar char="■"/>
              <a:defRPr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sldNum" idx="12"/>
          </p:nvPr>
        </p:nvSpPr>
        <p:spPr>
          <a:xfrm>
            <a:off x="8556784" y="4821419"/>
            <a:ext cx="566700" cy="3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20000"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ted Slide 1_1_1_G">
  <p:cSld name="TITLE_AND_BODY_2_1_1_1_1_1_1_1_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7"/>
          <p:cNvSpPr>
            <a:spLocks noGrp="1"/>
          </p:cNvSpPr>
          <p:nvPr>
            <p:ph type="pic" idx="2"/>
          </p:nvPr>
        </p:nvSpPr>
        <p:spPr>
          <a:xfrm>
            <a:off x="4233672" y="228600"/>
            <a:ext cx="4690800" cy="46908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7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3557100" cy="84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body" idx="1"/>
          </p:nvPr>
        </p:nvSpPr>
        <p:spPr>
          <a:xfrm>
            <a:off x="228600" y="1600200"/>
            <a:ext cx="3557100" cy="33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2475" tIns="92475" rIns="92475" bIns="9247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1">
  <p:cSld name="Title slide">
    <p:bg>
      <p:bgPr>
        <a:solidFill>
          <a:srgbClr val="5BB3E4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7200" y="296725"/>
            <a:ext cx="1031607" cy="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9"/>
          <p:cNvSpPr txBox="1">
            <a:spLocks noGrp="1"/>
          </p:cNvSpPr>
          <p:nvPr>
            <p:ph type="title"/>
          </p:nvPr>
        </p:nvSpPr>
        <p:spPr>
          <a:xfrm>
            <a:off x="457199" y="1249950"/>
            <a:ext cx="39111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2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2475" tIns="92475" rIns="92475" bIns="9247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>
              <a:buNone/>
              <a:defRPr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>
              <a:buNone/>
              <a:defRPr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>
              <a:buNone/>
              <a:defRPr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>
              <a:buNone/>
              <a:defRPr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>
              <a:buNone/>
              <a:defRPr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>
              <a:buNone/>
              <a:defRPr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>
              <a:buNone/>
              <a:defRPr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>
              <a:buNone/>
              <a:defRPr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7" name="Google Shape;117;p29"/>
          <p:cNvSpPr txBox="1">
            <a:spLocks noGrp="1"/>
          </p:cNvSpPr>
          <p:nvPr>
            <p:ph type="sldNum" idx="2"/>
          </p:nvPr>
        </p:nvSpPr>
        <p:spPr>
          <a:xfrm>
            <a:off x="8480584" y="4821419"/>
            <a:ext cx="566700" cy="322200"/>
          </a:xfrm>
          <a:prstGeom prst="rect">
            <a:avLst/>
          </a:prstGeom>
        </p:spPr>
        <p:txBody>
          <a:bodyPr spcFirstLastPara="1" wrap="square" lIns="92475" tIns="92475" rIns="92475" bIns="9247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8" name="Google Shape;118;p29"/>
          <p:cNvSpPr txBox="1"/>
          <p:nvPr/>
        </p:nvSpPr>
        <p:spPr>
          <a:xfrm>
            <a:off x="8480584" y="4821419"/>
            <a:ext cx="566700" cy="3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92475" rIns="92475" bIns="924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FFFFFF"/>
                </a:solidFill>
              </a:rPr>
              <a:t>‹#›</a:t>
            </a:fld>
            <a:endParaRPr sz="1000">
              <a:solidFill>
                <a:srgbClr val="FFFFFF"/>
              </a:solidFill>
            </a:endParaRPr>
          </a:p>
        </p:txBody>
      </p:sp>
      <p:pic>
        <p:nvPicPr>
          <p:cNvPr id="119" name="Google Shape;119;p29"/>
          <p:cNvPicPr preferRelativeResize="0"/>
          <p:nvPr/>
        </p:nvPicPr>
        <p:blipFill rotWithShape="1">
          <a:blip r:embed="rId3">
            <a:alphaModFix/>
          </a:blip>
          <a:srcRect l="-1222" t="-3113" r="14492" b="10168"/>
          <a:stretch/>
        </p:blipFill>
        <p:spPr>
          <a:xfrm>
            <a:off x="4812775" y="478675"/>
            <a:ext cx="4331223" cy="46802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0" name="Google Shape;120;p29"/>
          <p:cNvGrpSpPr/>
          <p:nvPr/>
        </p:nvGrpSpPr>
        <p:grpSpPr>
          <a:xfrm>
            <a:off x="5480274" y="3671900"/>
            <a:ext cx="3249980" cy="1085150"/>
            <a:chOff x="6117339" y="3671900"/>
            <a:chExt cx="2688600" cy="1085150"/>
          </a:xfrm>
        </p:grpSpPr>
        <p:sp>
          <p:nvSpPr>
            <p:cNvPr id="121" name="Google Shape;121;p29"/>
            <p:cNvSpPr/>
            <p:nvPr/>
          </p:nvSpPr>
          <p:spPr>
            <a:xfrm>
              <a:off x="6463488" y="4479250"/>
              <a:ext cx="2342100" cy="277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9"/>
            <p:cNvSpPr/>
            <p:nvPr/>
          </p:nvSpPr>
          <p:spPr>
            <a:xfrm>
              <a:off x="7054471" y="4135675"/>
              <a:ext cx="1751400" cy="277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9"/>
            <p:cNvSpPr/>
            <p:nvPr/>
          </p:nvSpPr>
          <p:spPr>
            <a:xfrm>
              <a:off x="6758969" y="3922875"/>
              <a:ext cx="2046900" cy="277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9"/>
            <p:cNvSpPr/>
            <p:nvPr/>
          </p:nvSpPr>
          <p:spPr>
            <a:xfrm>
              <a:off x="6117339" y="3671900"/>
              <a:ext cx="2688600" cy="277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" name="Google Shape;125;p29"/>
          <p:cNvSpPr/>
          <p:nvPr/>
        </p:nvSpPr>
        <p:spPr>
          <a:xfrm>
            <a:off x="5470075" y="4252925"/>
            <a:ext cx="3215100" cy="5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500">
                <a:solidFill>
                  <a:srgbClr val="5BB3E4"/>
                </a:solidFill>
              </a:rPr>
              <a:t>We’re transforming the public estate:</a:t>
            </a:r>
            <a:br>
              <a:rPr lang="en-GB" sz="1500">
                <a:solidFill>
                  <a:srgbClr val="5BB3E4"/>
                </a:solidFill>
              </a:rPr>
            </a:br>
            <a:r>
              <a:rPr lang="en-GB" sz="1500">
                <a:solidFill>
                  <a:srgbClr val="5BB3E4"/>
                </a:solidFill>
              </a:rPr>
              <a:t>building skills, driving value, </a:t>
            </a:r>
            <a:br>
              <a:rPr lang="en-GB" sz="1500">
                <a:solidFill>
                  <a:srgbClr val="5BB3E4"/>
                </a:solidFill>
              </a:rPr>
            </a:br>
            <a:r>
              <a:rPr lang="en-GB" sz="1500">
                <a:solidFill>
                  <a:srgbClr val="5BB3E4"/>
                </a:solidFill>
              </a:rPr>
              <a:t>and creating prosperity.</a:t>
            </a:r>
            <a:endParaRPr sz="1500">
              <a:solidFill>
                <a:srgbClr val="5BB3E4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500">
                <a:solidFill>
                  <a:srgbClr val="5BB3E4"/>
                </a:solidFill>
              </a:rPr>
              <a:t>It’s more than bricks and mortar. </a:t>
            </a:r>
            <a:endParaRPr sz="1500">
              <a:solidFill>
                <a:srgbClr val="5BB3E4"/>
              </a:solidFill>
            </a:endParaRPr>
          </a:p>
        </p:txBody>
      </p:sp>
      <p:sp>
        <p:nvSpPr>
          <p:cNvPr id="126" name="Google Shape;126;p29"/>
          <p:cNvSpPr txBox="1">
            <a:spLocks noGrp="1"/>
          </p:cNvSpPr>
          <p:nvPr>
            <p:ph type="title" idx="3"/>
          </p:nvPr>
        </p:nvSpPr>
        <p:spPr>
          <a:xfrm>
            <a:off x="457199" y="2221500"/>
            <a:ext cx="3200400" cy="14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900"/>
              <a:buNone/>
              <a:defRPr sz="1400" b="1"/>
            </a:lvl2pPr>
            <a:lvl3pPr lvl="2">
              <a:spcBef>
                <a:spcPts val="0"/>
              </a:spcBef>
              <a:spcAft>
                <a:spcPts val="0"/>
              </a:spcAft>
              <a:buSzPts val="2900"/>
              <a:buNone/>
              <a:defRPr sz="1400" b="1"/>
            </a:lvl3pPr>
            <a:lvl4pPr lvl="3">
              <a:spcBef>
                <a:spcPts val="0"/>
              </a:spcBef>
              <a:spcAft>
                <a:spcPts val="0"/>
              </a:spcAft>
              <a:buSzPts val="2900"/>
              <a:buNone/>
              <a:defRPr sz="1400" b="1"/>
            </a:lvl4pPr>
            <a:lvl5pPr lvl="4">
              <a:spcBef>
                <a:spcPts val="0"/>
              </a:spcBef>
              <a:spcAft>
                <a:spcPts val="0"/>
              </a:spcAft>
              <a:buSzPts val="2900"/>
              <a:buNone/>
              <a:defRPr sz="1400" b="1"/>
            </a:lvl5pPr>
            <a:lvl6pPr lvl="5">
              <a:spcBef>
                <a:spcPts val="0"/>
              </a:spcBef>
              <a:spcAft>
                <a:spcPts val="0"/>
              </a:spcAft>
              <a:buSzPts val="2900"/>
              <a:buNone/>
              <a:defRPr sz="1400" b="1"/>
            </a:lvl6pPr>
            <a:lvl7pPr lvl="6">
              <a:spcBef>
                <a:spcPts val="0"/>
              </a:spcBef>
              <a:spcAft>
                <a:spcPts val="0"/>
              </a:spcAft>
              <a:buSzPts val="2900"/>
              <a:buNone/>
              <a:defRPr sz="1400" b="1"/>
            </a:lvl7pPr>
            <a:lvl8pPr lvl="7">
              <a:spcBef>
                <a:spcPts val="0"/>
              </a:spcBef>
              <a:spcAft>
                <a:spcPts val="0"/>
              </a:spcAft>
              <a:buSzPts val="2900"/>
              <a:buNone/>
              <a:defRPr sz="1400" b="1"/>
            </a:lvl8pPr>
            <a:lvl9pPr lvl="8">
              <a:spcBef>
                <a:spcPts val="0"/>
              </a:spcBef>
              <a:spcAft>
                <a:spcPts val="0"/>
              </a:spcAft>
              <a:buSzPts val="2900"/>
              <a:buNone/>
              <a:defRPr sz="14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0"/>
          <p:cNvSpPr/>
          <p:nvPr/>
        </p:nvSpPr>
        <p:spPr>
          <a:xfrm>
            <a:off x="7772400" y="0"/>
            <a:ext cx="1384200" cy="838200"/>
          </a:xfrm>
          <a:prstGeom prst="rect">
            <a:avLst/>
          </a:prstGeom>
          <a:solidFill>
            <a:srgbClr val="5BB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30"/>
          <p:cNvSpPr/>
          <p:nvPr/>
        </p:nvSpPr>
        <p:spPr>
          <a:xfrm>
            <a:off x="0" y="0"/>
            <a:ext cx="7772400" cy="838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72850" tIns="72850" rIns="72850" bIns="7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title"/>
          </p:nvPr>
        </p:nvSpPr>
        <p:spPr>
          <a:xfrm>
            <a:off x="325838" y="0"/>
            <a:ext cx="7363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pic>
        <p:nvPicPr>
          <p:cNvPr id="131" name="Google Shape;131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16975" y="80975"/>
            <a:ext cx="839604" cy="68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30"/>
          <p:cNvSpPr txBox="1">
            <a:spLocks noGrp="1"/>
          </p:cNvSpPr>
          <p:nvPr>
            <p:ph type="ftr" idx="11"/>
          </p:nvPr>
        </p:nvSpPr>
        <p:spPr>
          <a:xfrm>
            <a:off x="3309543" y="4898373"/>
            <a:ext cx="4002000" cy="1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72850" rIns="72850" bIns="72850" anchor="t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600" b="0" i="0" u="none" strike="noStrike" cap="non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30"/>
          <p:cNvSpPr txBox="1">
            <a:spLocks noGrp="1"/>
          </p:cNvSpPr>
          <p:nvPr>
            <p:ph type="body" idx="1"/>
          </p:nvPr>
        </p:nvSpPr>
        <p:spPr>
          <a:xfrm>
            <a:off x="260671" y="985021"/>
            <a:ext cx="5518200" cy="13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i="0" u="none" strike="noStrike" cap="none">
                <a:solidFill>
                  <a:srgbClr val="000000"/>
                </a:solidFill>
              </a:defRPr>
            </a:lvl6pPr>
            <a:lvl7pPr marL="3200400" marR="0" lvl="6" indent="-317500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i="0" u="none" strike="noStrike" cap="none">
                <a:solidFill>
                  <a:srgbClr val="000000"/>
                </a:solidFill>
              </a:defRPr>
            </a:lvl7pPr>
            <a:lvl8pPr marL="3657600" marR="0" lvl="7" indent="-317500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i="0" u="none" strike="noStrike" cap="none">
                <a:solidFill>
                  <a:srgbClr val="000000"/>
                </a:solidFill>
              </a:defRPr>
            </a:lvl8pPr>
            <a:lvl9pPr marL="4114800" marR="0" lvl="8" indent="-317500">
              <a:spcBef>
                <a:spcPts val="700"/>
              </a:spcBef>
              <a:spcAft>
                <a:spcPts val="700"/>
              </a:spcAft>
              <a:buClr>
                <a:srgbClr val="000000"/>
              </a:buClr>
              <a:buSzPts val="1400"/>
              <a:buChar char="■"/>
              <a:defRPr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30"/>
          <p:cNvSpPr txBox="1">
            <a:spLocks noGrp="1"/>
          </p:cNvSpPr>
          <p:nvPr>
            <p:ph type="sldNum" idx="12"/>
          </p:nvPr>
        </p:nvSpPr>
        <p:spPr>
          <a:xfrm>
            <a:off x="8556784" y="4821419"/>
            <a:ext cx="566700" cy="322200"/>
          </a:xfrm>
          <a:prstGeom prst="rect">
            <a:avLst/>
          </a:prstGeom>
          <a:ln>
            <a:noFill/>
          </a:ln>
        </p:spPr>
        <p:txBody>
          <a:bodyPr spcFirstLastPara="1" wrap="square" lIns="92475" tIns="92475" rIns="92475" bIns="92475" anchor="t" anchorCtr="0">
            <a:noAutofit/>
          </a:bodyPr>
          <a:lstStyle>
            <a:lvl1pPr lvl="0">
              <a:buNone/>
              <a:defRPr sz="1100">
                <a:solidFill>
                  <a:srgbClr val="999999"/>
                </a:solidFill>
              </a:defRPr>
            </a:lvl1pPr>
            <a:lvl2pPr lvl="1">
              <a:buNone/>
              <a:defRPr sz="1100">
                <a:solidFill>
                  <a:srgbClr val="999999"/>
                </a:solidFill>
              </a:defRPr>
            </a:lvl2pPr>
            <a:lvl3pPr lvl="2">
              <a:buNone/>
              <a:defRPr sz="1100">
                <a:solidFill>
                  <a:srgbClr val="999999"/>
                </a:solidFill>
              </a:defRPr>
            </a:lvl3pPr>
            <a:lvl4pPr lvl="3">
              <a:buNone/>
              <a:defRPr sz="1100">
                <a:solidFill>
                  <a:srgbClr val="999999"/>
                </a:solidFill>
              </a:defRPr>
            </a:lvl4pPr>
            <a:lvl5pPr lvl="4">
              <a:buNone/>
              <a:defRPr sz="1100">
                <a:solidFill>
                  <a:srgbClr val="999999"/>
                </a:solidFill>
              </a:defRPr>
            </a:lvl5pPr>
            <a:lvl6pPr lvl="5">
              <a:buNone/>
              <a:defRPr sz="1100">
                <a:solidFill>
                  <a:srgbClr val="999999"/>
                </a:solidFill>
              </a:defRPr>
            </a:lvl6pPr>
            <a:lvl7pPr lvl="6">
              <a:buNone/>
              <a:defRPr sz="1100">
                <a:solidFill>
                  <a:srgbClr val="999999"/>
                </a:solidFill>
              </a:defRPr>
            </a:lvl7pPr>
            <a:lvl8pPr lvl="7">
              <a:buNone/>
              <a:defRPr sz="1100">
                <a:solidFill>
                  <a:srgbClr val="999999"/>
                </a:solidFill>
              </a:defRPr>
            </a:lvl8pPr>
            <a:lvl9pPr lvl="8">
              <a:buNone/>
              <a:defRPr sz="1100">
                <a:solidFill>
                  <a:srgbClr val="99999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92475" rIns="92475" bIns="9247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92475" rIns="92475" bIns="9247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92475" rIns="92475" bIns="9247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1"/>
          <p:cNvSpPr txBox="1">
            <a:spLocks noGrp="1"/>
          </p:cNvSpPr>
          <p:nvPr>
            <p:ph type="title"/>
          </p:nvPr>
        </p:nvSpPr>
        <p:spPr>
          <a:xfrm>
            <a:off x="457200" y="1249950"/>
            <a:ext cx="4080300" cy="819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Transforming Government through Estates</a:t>
            </a:r>
            <a:endParaRPr sz="1600"/>
          </a:p>
        </p:txBody>
      </p:sp>
      <p:sp>
        <p:nvSpPr>
          <p:cNvPr id="140" name="Google Shape;140;p3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2475" tIns="92475" rIns="92475" bIns="924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  <p:sp>
        <p:nvSpPr>
          <p:cNvPr id="141" name="Google Shape;141;p31"/>
          <p:cNvSpPr txBox="1">
            <a:spLocks noGrp="1"/>
          </p:cNvSpPr>
          <p:nvPr>
            <p:ph type="sldNum" idx="2"/>
          </p:nvPr>
        </p:nvSpPr>
        <p:spPr>
          <a:xfrm>
            <a:off x="8480584" y="4821419"/>
            <a:ext cx="566700" cy="322200"/>
          </a:xfrm>
          <a:prstGeom prst="rect">
            <a:avLst/>
          </a:prstGeom>
        </p:spPr>
        <p:txBody>
          <a:bodyPr spcFirstLastPara="1" wrap="square" lIns="92475" tIns="92475" rIns="92475" bIns="924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  <p:sp>
        <p:nvSpPr>
          <p:cNvPr id="142" name="Google Shape;142;p31"/>
          <p:cNvSpPr txBox="1">
            <a:spLocks noGrp="1"/>
          </p:cNvSpPr>
          <p:nvPr>
            <p:ph type="title" idx="3"/>
          </p:nvPr>
        </p:nvSpPr>
        <p:spPr>
          <a:xfrm>
            <a:off x="457199" y="2221500"/>
            <a:ext cx="3200400" cy="143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Balancing Performance and Prosperity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</a:rPr>
              <a:t>Saurabh Bhandari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0"/>
          <p:cNvSpPr txBox="1">
            <a:spLocks noGrp="1"/>
          </p:cNvSpPr>
          <p:nvPr>
            <p:ph type="title"/>
          </p:nvPr>
        </p:nvSpPr>
        <p:spPr>
          <a:xfrm>
            <a:off x="325838" y="0"/>
            <a:ext cx="7363800" cy="83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Measure the true value of continuity, breaking invisibility</a:t>
            </a:r>
            <a:endParaRPr/>
          </a:p>
        </p:txBody>
      </p:sp>
      <p:sp>
        <p:nvSpPr>
          <p:cNvPr id="297" name="Google Shape;297;p40"/>
          <p:cNvSpPr txBox="1"/>
          <p:nvPr/>
        </p:nvSpPr>
        <p:spPr>
          <a:xfrm>
            <a:off x="325850" y="1169100"/>
            <a:ext cx="4007400" cy="3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Start measuring the impact on operational delivery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Measure consistently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[across social infrastructure]</a:t>
            </a:r>
            <a:endParaRPr sz="9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Share broadly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[your evidence is translatable]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Measure success too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[you have already got some great examples of intervention]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8" name="Google Shape;298;p4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8991" t="6790" r="-4425" b="17754"/>
          <a:stretch/>
        </p:blipFill>
        <p:spPr>
          <a:xfrm>
            <a:off x="4572000" y="909550"/>
            <a:ext cx="4613400" cy="407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41"/>
          <p:cNvPicPr preferRelativeResize="0"/>
          <p:nvPr/>
        </p:nvPicPr>
        <p:blipFill rotWithShape="1">
          <a:blip r:embed="rId3">
            <a:alphaModFix/>
          </a:blip>
          <a:srcRect t="10170" b="43746"/>
          <a:stretch/>
        </p:blipFill>
        <p:spPr>
          <a:xfrm>
            <a:off x="0" y="929475"/>
            <a:ext cx="9144000" cy="4214025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41"/>
          <p:cNvSpPr txBox="1">
            <a:spLocks noGrp="1"/>
          </p:cNvSpPr>
          <p:nvPr>
            <p:ph type="title"/>
          </p:nvPr>
        </p:nvSpPr>
        <p:spPr>
          <a:xfrm>
            <a:off x="325838" y="0"/>
            <a:ext cx="7363800" cy="83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Emerging and Existing WoW, technology</a:t>
            </a:r>
            <a:endParaRPr/>
          </a:p>
        </p:txBody>
      </p:sp>
      <p:sp>
        <p:nvSpPr>
          <p:cNvPr id="305" name="Google Shape;305;p41"/>
          <p:cNvSpPr txBox="1">
            <a:spLocks noGrp="1"/>
          </p:cNvSpPr>
          <p:nvPr>
            <p:ph type="body" idx="1"/>
          </p:nvPr>
        </p:nvSpPr>
        <p:spPr>
          <a:xfrm>
            <a:off x="260675" y="985025"/>
            <a:ext cx="6350700" cy="4404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The underlying system is fragmented and Invisible !!</a:t>
            </a:r>
            <a:endParaRPr sz="18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700"/>
              </a:spcBef>
              <a:spcAft>
                <a:spcPts val="700"/>
              </a:spcAft>
              <a:buNone/>
            </a:pPr>
            <a:endParaRPr sz="18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6" name="Google Shape;306;p41"/>
          <p:cNvSpPr txBox="1"/>
          <p:nvPr/>
        </p:nvSpPr>
        <p:spPr>
          <a:xfrm>
            <a:off x="5753775" y="2351550"/>
            <a:ext cx="24630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</a:rPr>
              <a:t>Business Processes</a:t>
            </a:r>
            <a:endParaRPr sz="1800" b="1">
              <a:solidFill>
                <a:schemeClr val="lt1"/>
              </a:solidFill>
            </a:endParaRPr>
          </a:p>
        </p:txBody>
      </p:sp>
      <p:sp>
        <p:nvSpPr>
          <p:cNvPr id="307" name="Google Shape;307;p41"/>
          <p:cNvSpPr txBox="1"/>
          <p:nvPr/>
        </p:nvSpPr>
        <p:spPr>
          <a:xfrm>
            <a:off x="2712000" y="2571750"/>
            <a:ext cx="1301100" cy="5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</a:rPr>
              <a:t>BMS</a:t>
            </a:r>
            <a:endParaRPr sz="1800" b="1">
              <a:solidFill>
                <a:schemeClr val="lt1"/>
              </a:solidFill>
            </a:endParaRPr>
          </a:p>
        </p:txBody>
      </p:sp>
      <p:sp>
        <p:nvSpPr>
          <p:cNvPr id="308" name="Google Shape;308;p41"/>
          <p:cNvSpPr txBox="1"/>
          <p:nvPr/>
        </p:nvSpPr>
        <p:spPr>
          <a:xfrm>
            <a:off x="2712000" y="3160675"/>
            <a:ext cx="1301100" cy="5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</a:rPr>
              <a:t>ERP</a:t>
            </a:r>
            <a:endParaRPr sz="1800" b="1">
              <a:solidFill>
                <a:schemeClr val="lt1"/>
              </a:solidFill>
            </a:endParaRPr>
          </a:p>
        </p:txBody>
      </p:sp>
      <p:sp>
        <p:nvSpPr>
          <p:cNvPr id="309" name="Google Shape;309;p41"/>
          <p:cNvSpPr txBox="1"/>
          <p:nvPr/>
        </p:nvSpPr>
        <p:spPr>
          <a:xfrm>
            <a:off x="2712000" y="2166750"/>
            <a:ext cx="1301100" cy="5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</a:rPr>
              <a:t>CAFM</a:t>
            </a:r>
            <a:endParaRPr sz="1800" b="1">
              <a:solidFill>
                <a:schemeClr val="lt1"/>
              </a:solidFill>
            </a:endParaRPr>
          </a:p>
        </p:txBody>
      </p:sp>
      <p:sp>
        <p:nvSpPr>
          <p:cNvPr id="310" name="Google Shape;310;p41"/>
          <p:cNvSpPr txBox="1"/>
          <p:nvPr/>
        </p:nvSpPr>
        <p:spPr>
          <a:xfrm>
            <a:off x="664100" y="4513925"/>
            <a:ext cx="8049900" cy="44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Integrating across domains,portfolio and correlation has never been easier. 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2"/>
          <p:cNvSpPr txBox="1">
            <a:spLocks noGrp="1"/>
          </p:cNvSpPr>
          <p:nvPr>
            <p:ph type="title"/>
          </p:nvPr>
        </p:nvSpPr>
        <p:spPr>
          <a:xfrm>
            <a:off x="325838" y="0"/>
            <a:ext cx="7363800" cy="83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Questions, Comments, Observations?</a:t>
            </a:r>
            <a:endParaRPr/>
          </a:p>
        </p:txBody>
      </p:sp>
      <p:pic>
        <p:nvPicPr>
          <p:cNvPr id="316" name="Google Shape;316;p42"/>
          <p:cNvPicPr preferRelativeResize="0">
            <a:picLocks noGrp="1"/>
          </p:cNvPicPr>
          <p:nvPr>
            <p:ph type="pic" idx="2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0099" y="985025"/>
            <a:ext cx="3934500" cy="3934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42"/>
          <p:cNvSpPr/>
          <p:nvPr/>
        </p:nvSpPr>
        <p:spPr>
          <a:xfrm>
            <a:off x="1188850" y="2638575"/>
            <a:ext cx="2184737" cy="62740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Arial"/>
              </a:rPr>
              <a:t>Thank you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2"/>
          <p:cNvSpPr txBox="1">
            <a:spLocks noGrp="1"/>
          </p:cNvSpPr>
          <p:nvPr>
            <p:ph type="title"/>
          </p:nvPr>
        </p:nvSpPr>
        <p:spPr>
          <a:xfrm>
            <a:off x="325838" y="0"/>
            <a:ext cx="7363800" cy="83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Government Estate</a:t>
            </a:r>
            <a:endParaRPr/>
          </a:p>
        </p:txBody>
      </p:sp>
      <p:sp>
        <p:nvSpPr>
          <p:cNvPr id="148" name="Google Shape;148;p32"/>
          <p:cNvSpPr txBox="1">
            <a:spLocks noGrp="1"/>
          </p:cNvSpPr>
          <p:nvPr>
            <p:ph type="sldNum" idx="12"/>
          </p:nvPr>
        </p:nvSpPr>
        <p:spPr>
          <a:xfrm>
            <a:off x="8556784" y="4755162"/>
            <a:ext cx="566700" cy="357000"/>
          </a:xfrm>
          <a:prstGeom prst="rect">
            <a:avLst/>
          </a:prstGeom>
        </p:spPr>
        <p:txBody>
          <a:bodyPr spcFirstLastPara="1" wrap="square" lIns="92475" tIns="92475" rIns="92475" bIns="924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  <p:pic>
        <p:nvPicPr>
          <p:cNvPr id="149" name="Google Shape;14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38475"/>
            <a:ext cx="6807849" cy="420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32"/>
          <p:cNvPicPr preferRelativeResize="0"/>
          <p:nvPr/>
        </p:nvPicPr>
        <p:blipFill rotWithShape="1">
          <a:blip r:embed="rId4">
            <a:alphaModFix/>
          </a:blip>
          <a:srcRect l="39146" t="39618" r="36621" b="15458"/>
          <a:stretch/>
        </p:blipFill>
        <p:spPr>
          <a:xfrm>
            <a:off x="6807850" y="938475"/>
            <a:ext cx="2336150" cy="2770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32"/>
          <p:cNvPicPr preferRelativeResize="0"/>
          <p:nvPr/>
        </p:nvPicPr>
        <p:blipFill rotWithShape="1">
          <a:blip r:embed="rId4">
            <a:alphaModFix/>
          </a:blip>
          <a:srcRect l="63669" t="39619" r="24379" b="39051"/>
          <a:stretch/>
        </p:blipFill>
        <p:spPr>
          <a:xfrm>
            <a:off x="7968275" y="3708470"/>
            <a:ext cx="1175725" cy="1435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32"/>
          <p:cNvPicPr preferRelativeResize="0"/>
          <p:nvPr/>
        </p:nvPicPr>
        <p:blipFill rotWithShape="1">
          <a:blip r:embed="rId4">
            <a:alphaModFix/>
          </a:blip>
          <a:srcRect l="63669" t="62026" r="24379" b="15458"/>
          <a:stretch/>
        </p:blipFill>
        <p:spPr>
          <a:xfrm>
            <a:off x="6807850" y="3708470"/>
            <a:ext cx="1160425" cy="1435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3"/>
          <p:cNvSpPr txBox="1">
            <a:spLocks noGrp="1"/>
          </p:cNvSpPr>
          <p:nvPr>
            <p:ph type="title"/>
          </p:nvPr>
        </p:nvSpPr>
        <p:spPr>
          <a:xfrm>
            <a:off x="325838" y="0"/>
            <a:ext cx="7363800" cy="83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State of Government Estates - Dichotomy </a:t>
            </a:r>
            <a:endParaRPr/>
          </a:p>
        </p:txBody>
      </p:sp>
      <p:pic>
        <p:nvPicPr>
          <p:cNvPr id="158" name="Google Shape;158;p33" descr="a representation of broken links and boats going in different directions - with a motif of Resilience. drawn in ink with a splash of water colout"/>
          <p:cNvPicPr preferRelativeResize="0"/>
          <p:nvPr/>
        </p:nvPicPr>
        <p:blipFill rotWithShape="1">
          <a:blip r:embed="rId3">
            <a:alphaModFix/>
          </a:blip>
          <a:srcRect l="-609" t="36660" r="-2738" b="31533"/>
          <a:stretch/>
        </p:blipFill>
        <p:spPr>
          <a:xfrm>
            <a:off x="325850" y="3711000"/>
            <a:ext cx="8198725" cy="137495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3"/>
          <p:cNvSpPr txBox="1"/>
          <p:nvPr/>
        </p:nvSpPr>
        <p:spPr>
          <a:xfrm>
            <a:off x="232750" y="3413350"/>
            <a:ext cx="8584500" cy="2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 b="1" i="1">
                <a:solidFill>
                  <a:schemeClr val="dk2"/>
                </a:solidFill>
              </a:rPr>
              <a:t>2025 report to parliament, CCC, Apr 25</a:t>
            </a:r>
            <a:endParaRPr sz="1100" b="1" i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</a:endParaRPr>
          </a:p>
        </p:txBody>
      </p:sp>
      <p:sp>
        <p:nvSpPr>
          <p:cNvPr id="160" name="Google Shape;160;p33"/>
          <p:cNvSpPr txBox="1"/>
          <p:nvPr/>
        </p:nvSpPr>
        <p:spPr>
          <a:xfrm>
            <a:off x="2273463" y="4653575"/>
            <a:ext cx="4303500" cy="372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Improving resilience and coordination</a:t>
            </a:r>
            <a:endParaRPr sz="18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61" name="Google Shape;161;p33"/>
          <p:cNvGrpSpPr/>
          <p:nvPr/>
        </p:nvGrpSpPr>
        <p:grpSpPr>
          <a:xfrm>
            <a:off x="232750" y="846975"/>
            <a:ext cx="8225250" cy="2352375"/>
            <a:chOff x="232750" y="923175"/>
            <a:chExt cx="8225250" cy="2352375"/>
          </a:xfrm>
        </p:grpSpPr>
        <p:pic>
          <p:nvPicPr>
            <p:cNvPr id="162" name="Google Shape;162;p33" descr="a government building as a backdrop with a £49Bn Backlog as a motif - create a simple graphic in ink with water colour "/>
            <p:cNvPicPr preferRelativeResize="0"/>
            <p:nvPr/>
          </p:nvPicPr>
          <p:blipFill rotWithShape="1">
            <a:blip r:embed="rId4">
              <a:alphaModFix/>
            </a:blip>
            <a:srcRect t="19936" b="21340"/>
            <a:stretch/>
          </p:blipFill>
          <p:spPr>
            <a:xfrm>
              <a:off x="809862" y="975235"/>
              <a:ext cx="3688120" cy="21657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" name="Google Shape;163;p33" descr="a government building as a backdrop with a - 40.9% GHG as a motif - create a simple graphic in ink with water colour "/>
            <p:cNvPicPr preferRelativeResize="0"/>
            <p:nvPr/>
          </p:nvPicPr>
          <p:blipFill rotWithShape="1">
            <a:blip r:embed="rId5">
              <a:alphaModFix/>
            </a:blip>
            <a:srcRect t="14400" b="18588"/>
            <a:stretch/>
          </p:blipFill>
          <p:spPr>
            <a:xfrm>
              <a:off x="5102241" y="923175"/>
              <a:ext cx="3231896" cy="2165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" name="Google Shape;164;p33"/>
            <p:cNvSpPr txBox="1"/>
            <p:nvPr/>
          </p:nvSpPr>
          <p:spPr>
            <a:xfrm>
              <a:off x="232750" y="3030750"/>
              <a:ext cx="36093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1100" b="1" i="1">
                  <a:solidFill>
                    <a:schemeClr val="dk2"/>
                  </a:solidFill>
                </a:rPr>
                <a:t>Maintenance of Public Buildings, NAO, Jan 2025</a:t>
              </a:r>
              <a:endParaRPr sz="1100" b="1" i="1">
                <a:solidFill>
                  <a:schemeClr val="dk2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165" name="Google Shape;165;p33"/>
            <p:cNvSpPr txBox="1"/>
            <p:nvPr/>
          </p:nvSpPr>
          <p:spPr>
            <a:xfrm>
              <a:off x="5226100" y="3030750"/>
              <a:ext cx="32319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1100" b="1" i="1">
                  <a:solidFill>
                    <a:schemeClr val="dk2"/>
                  </a:solidFill>
                </a:rPr>
                <a:t>State of the Estate Report, May 2025</a:t>
              </a:r>
              <a:endParaRPr sz="1100" b="1" i="1">
                <a:solidFill>
                  <a:schemeClr val="dk2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2"/>
                </a:solidFill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4"/>
          <p:cNvSpPr txBox="1">
            <a:spLocks noGrp="1"/>
          </p:cNvSpPr>
          <p:nvPr>
            <p:ph type="title"/>
          </p:nvPr>
        </p:nvSpPr>
        <p:spPr>
          <a:xfrm>
            <a:off x="325838" y="0"/>
            <a:ext cx="7363800" cy="83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stories behind the numbers</a:t>
            </a:r>
            <a:endParaRPr/>
          </a:p>
        </p:txBody>
      </p:sp>
      <p:pic>
        <p:nvPicPr>
          <p:cNvPr id="171" name="Google Shape;171;p34" title="Healthcare resilience.jpg"/>
          <p:cNvPicPr preferRelativeResize="0"/>
          <p:nvPr/>
        </p:nvPicPr>
        <p:blipFill rotWithShape="1">
          <a:blip r:embed="rId3">
            <a:alphaModFix/>
          </a:blip>
          <a:srcRect b="-2859"/>
          <a:stretch/>
        </p:blipFill>
        <p:spPr>
          <a:xfrm>
            <a:off x="152400" y="1004925"/>
            <a:ext cx="8785225" cy="399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5"/>
          <p:cNvSpPr/>
          <p:nvPr/>
        </p:nvSpPr>
        <p:spPr>
          <a:xfrm>
            <a:off x="0" y="0"/>
            <a:ext cx="9144000" cy="1928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35"/>
          <p:cNvSpPr/>
          <p:nvPr/>
        </p:nvSpPr>
        <p:spPr>
          <a:xfrm>
            <a:off x="137100" y="2065500"/>
            <a:ext cx="3515100" cy="1148700"/>
          </a:xfrm>
          <a:prstGeom prst="roundRect">
            <a:avLst>
              <a:gd name="adj" fmla="val 5882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35"/>
          <p:cNvSpPr txBox="1">
            <a:spLocks noGrp="1"/>
          </p:cNvSpPr>
          <p:nvPr>
            <p:ph type="body" idx="1"/>
          </p:nvPr>
        </p:nvSpPr>
        <p:spPr>
          <a:xfrm>
            <a:off x="137100" y="2065500"/>
            <a:ext cx="35151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800"/>
              <a:buNone/>
            </a:pPr>
            <a:r>
              <a:rPr lang="en-GB" sz="1000" b="1">
                <a:solidFill>
                  <a:schemeClr val="dk1"/>
                </a:solidFill>
              </a:rPr>
              <a:t>DIRECT IMPACT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79" name="Google Shape;179;p35"/>
          <p:cNvSpPr/>
          <p:nvPr/>
        </p:nvSpPr>
        <p:spPr>
          <a:xfrm>
            <a:off x="137100" y="2378975"/>
            <a:ext cx="3515100" cy="1259700"/>
          </a:xfrm>
          <a:prstGeom prst="roundRect">
            <a:avLst>
              <a:gd name="adj" fmla="val 5882"/>
            </a:avLst>
          </a:prstGeom>
          <a:solidFill>
            <a:srgbClr val="F6D7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35"/>
          <p:cNvSpPr txBox="1">
            <a:spLocks noGrp="1"/>
          </p:cNvSpPr>
          <p:nvPr>
            <p:ph type="body" idx="1"/>
          </p:nvPr>
        </p:nvSpPr>
        <p:spPr>
          <a:xfrm>
            <a:off x="346338" y="2440538"/>
            <a:ext cx="15483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1100">
                <a:solidFill>
                  <a:schemeClr val="dk1"/>
                </a:solidFill>
              </a:rPr>
              <a:t>A&amp;E closed for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81" name="Google Shape;181;p35"/>
          <p:cNvSpPr txBox="1">
            <a:spLocks noGrp="1"/>
          </p:cNvSpPr>
          <p:nvPr>
            <p:ph type="body" idx="1"/>
          </p:nvPr>
        </p:nvSpPr>
        <p:spPr>
          <a:xfrm>
            <a:off x="346338" y="2601088"/>
            <a:ext cx="15483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800"/>
              <a:buNone/>
            </a:pPr>
            <a:r>
              <a:rPr lang="en-GB" sz="2400" b="1">
                <a:solidFill>
                  <a:schemeClr val="dk1"/>
                </a:solidFill>
              </a:rPr>
              <a:t>36</a:t>
            </a:r>
            <a:r>
              <a:rPr lang="en-GB" sz="1100" b="1">
                <a:solidFill>
                  <a:schemeClr val="dk1"/>
                </a:solidFill>
              </a:rPr>
              <a:t> </a:t>
            </a:r>
            <a:r>
              <a:rPr lang="en-GB" sz="1400" b="1">
                <a:solidFill>
                  <a:schemeClr val="dk1"/>
                </a:solidFill>
              </a:rPr>
              <a:t>hours</a:t>
            </a:r>
            <a:endParaRPr sz="2100" b="1">
              <a:solidFill>
                <a:schemeClr val="dk1"/>
              </a:solidFill>
            </a:endParaRPr>
          </a:p>
        </p:txBody>
      </p:sp>
      <p:sp>
        <p:nvSpPr>
          <p:cNvPr id="182" name="Google Shape;182;p35"/>
          <p:cNvSpPr txBox="1">
            <a:spLocks noGrp="1"/>
          </p:cNvSpPr>
          <p:nvPr>
            <p:ph type="body" idx="1"/>
          </p:nvPr>
        </p:nvSpPr>
        <p:spPr>
          <a:xfrm>
            <a:off x="1894638" y="2440538"/>
            <a:ext cx="15483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1100">
                <a:solidFill>
                  <a:schemeClr val="dk1"/>
                </a:solidFill>
              </a:rPr>
              <a:t>Services disrupted for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83" name="Google Shape;183;p35"/>
          <p:cNvSpPr txBox="1">
            <a:spLocks noGrp="1"/>
          </p:cNvSpPr>
          <p:nvPr>
            <p:ph type="body" idx="1"/>
          </p:nvPr>
        </p:nvSpPr>
        <p:spPr>
          <a:xfrm>
            <a:off x="1894638" y="2601088"/>
            <a:ext cx="15483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800"/>
              <a:buNone/>
            </a:pPr>
            <a:r>
              <a:rPr lang="en-GB" sz="2400" b="1">
                <a:solidFill>
                  <a:schemeClr val="dk1"/>
                </a:solidFill>
              </a:rPr>
              <a:t>12</a:t>
            </a:r>
            <a:r>
              <a:rPr lang="en-GB" sz="1100" b="1">
                <a:solidFill>
                  <a:schemeClr val="dk1"/>
                </a:solidFill>
              </a:rPr>
              <a:t> </a:t>
            </a:r>
            <a:r>
              <a:rPr lang="en-GB" sz="1400" b="1">
                <a:solidFill>
                  <a:schemeClr val="dk1"/>
                </a:solidFill>
              </a:rPr>
              <a:t>months</a:t>
            </a:r>
            <a:endParaRPr sz="2100" b="1">
              <a:solidFill>
                <a:schemeClr val="dk1"/>
              </a:solidFill>
            </a:endParaRPr>
          </a:p>
        </p:txBody>
      </p:sp>
      <p:sp>
        <p:nvSpPr>
          <p:cNvPr id="184" name="Google Shape;184;p35"/>
          <p:cNvSpPr txBox="1">
            <a:spLocks noGrp="1"/>
          </p:cNvSpPr>
          <p:nvPr>
            <p:ph type="body" idx="1"/>
          </p:nvPr>
        </p:nvSpPr>
        <p:spPr>
          <a:xfrm>
            <a:off x="346350" y="3014900"/>
            <a:ext cx="13542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SzPts val="1800"/>
              <a:buNone/>
            </a:pPr>
            <a:r>
              <a:rPr lang="en-GB" sz="900">
                <a:solidFill>
                  <a:schemeClr val="dk1"/>
                </a:solidFill>
              </a:rPr>
              <a:t>with stroke and cardiac patients displaced for up to 72 hrs</a:t>
            </a:r>
            <a:endParaRPr sz="900">
              <a:solidFill>
                <a:schemeClr val="dk1"/>
              </a:solidFill>
            </a:endParaRPr>
          </a:p>
        </p:txBody>
      </p:sp>
      <p:sp>
        <p:nvSpPr>
          <p:cNvPr id="185" name="Google Shape;185;p35"/>
          <p:cNvSpPr txBox="1">
            <a:spLocks noGrp="1"/>
          </p:cNvSpPr>
          <p:nvPr>
            <p:ph type="body" idx="1"/>
          </p:nvPr>
        </p:nvSpPr>
        <p:spPr>
          <a:xfrm>
            <a:off x="1894650" y="3014900"/>
            <a:ext cx="13542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SzPts val="1800"/>
              <a:buNone/>
            </a:pPr>
            <a:r>
              <a:rPr lang="en-GB" sz="900">
                <a:solidFill>
                  <a:schemeClr val="dk1"/>
                </a:solidFill>
              </a:rPr>
              <a:t>during repairs</a:t>
            </a:r>
            <a:endParaRPr sz="900">
              <a:solidFill>
                <a:schemeClr val="dk1"/>
              </a:solidFill>
            </a:endParaRPr>
          </a:p>
        </p:txBody>
      </p:sp>
      <p:sp>
        <p:nvSpPr>
          <p:cNvPr id="186" name="Google Shape;186;p35"/>
          <p:cNvSpPr/>
          <p:nvPr/>
        </p:nvSpPr>
        <p:spPr>
          <a:xfrm>
            <a:off x="3789300" y="2065500"/>
            <a:ext cx="3079800" cy="1148700"/>
          </a:xfrm>
          <a:prstGeom prst="roundRect">
            <a:avLst>
              <a:gd name="adj" fmla="val 5882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35"/>
          <p:cNvSpPr/>
          <p:nvPr/>
        </p:nvSpPr>
        <p:spPr>
          <a:xfrm>
            <a:off x="3789300" y="2378975"/>
            <a:ext cx="3079800" cy="1259700"/>
          </a:xfrm>
          <a:prstGeom prst="roundRect">
            <a:avLst>
              <a:gd name="adj" fmla="val 5882"/>
            </a:avLst>
          </a:prstGeom>
          <a:solidFill>
            <a:srgbClr val="A5E3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35"/>
          <p:cNvSpPr txBox="1">
            <a:spLocks noGrp="1"/>
          </p:cNvSpPr>
          <p:nvPr>
            <p:ph type="body" idx="1"/>
          </p:nvPr>
        </p:nvSpPr>
        <p:spPr>
          <a:xfrm>
            <a:off x="3942450" y="2461625"/>
            <a:ext cx="2773500" cy="10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7160" lvl="0" indent="-1371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 sz="1100">
                <a:solidFill>
                  <a:schemeClr val="dk1"/>
                </a:solidFill>
              </a:rPr>
              <a:t>Other providers forced to cover extra clinical workloads, straining the system</a:t>
            </a:r>
            <a:endParaRPr sz="1100">
              <a:solidFill>
                <a:schemeClr val="dk1"/>
              </a:solidFill>
            </a:endParaRPr>
          </a:p>
          <a:p>
            <a:pPr marL="137160" lvl="0" indent="-137160" algn="l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100"/>
              <a:buChar char="●"/>
            </a:pPr>
            <a:r>
              <a:rPr lang="en-GB" sz="1100">
                <a:solidFill>
                  <a:schemeClr val="dk1"/>
                </a:solidFill>
              </a:rPr>
              <a:t>Repairs and temporary emergency measures pulled resources from other critical priorities 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89" name="Google Shape;189;p35"/>
          <p:cNvSpPr txBox="1">
            <a:spLocks noGrp="1"/>
          </p:cNvSpPr>
          <p:nvPr>
            <p:ph type="body" idx="1"/>
          </p:nvPr>
        </p:nvSpPr>
        <p:spPr>
          <a:xfrm>
            <a:off x="3789300" y="2065500"/>
            <a:ext cx="30798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800"/>
              <a:buNone/>
            </a:pPr>
            <a:r>
              <a:rPr lang="en-GB" sz="1000" b="1">
                <a:solidFill>
                  <a:schemeClr val="dk1"/>
                </a:solidFill>
              </a:rPr>
              <a:t>SYSTEMIC DOMINO EFFECT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90" name="Google Shape;190;p35"/>
          <p:cNvSpPr/>
          <p:nvPr/>
        </p:nvSpPr>
        <p:spPr>
          <a:xfrm>
            <a:off x="7006200" y="2065500"/>
            <a:ext cx="2000700" cy="694200"/>
          </a:xfrm>
          <a:prstGeom prst="roundRect">
            <a:avLst>
              <a:gd name="adj" fmla="val 11909"/>
            </a:avLst>
          </a:prstGeom>
          <a:solidFill>
            <a:srgbClr val="F9B6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35"/>
          <p:cNvSpPr txBox="1">
            <a:spLocks noGrp="1"/>
          </p:cNvSpPr>
          <p:nvPr>
            <p:ph type="body" idx="1"/>
          </p:nvPr>
        </p:nvSpPr>
        <p:spPr>
          <a:xfrm>
            <a:off x="7064625" y="2110150"/>
            <a:ext cx="10359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900">
                <a:solidFill>
                  <a:schemeClr val="dk1"/>
                </a:solidFill>
              </a:rPr>
              <a:t>Maintaining the pipe before the flood occurred would have cost:</a:t>
            </a:r>
            <a:endParaRPr sz="900">
              <a:solidFill>
                <a:schemeClr val="dk1"/>
              </a:solidFill>
            </a:endParaRPr>
          </a:p>
        </p:txBody>
      </p:sp>
      <p:pic>
        <p:nvPicPr>
          <p:cNvPr id="192" name="Google Shape;192;p35" title="Hospital.png"/>
          <p:cNvPicPr preferRelativeResize="0"/>
          <p:nvPr/>
        </p:nvPicPr>
        <p:blipFill rotWithShape="1">
          <a:blip r:embed="rId3">
            <a:alphaModFix/>
          </a:blip>
          <a:srcRect r="21954" b="7851"/>
          <a:stretch/>
        </p:blipFill>
        <p:spPr>
          <a:xfrm>
            <a:off x="4665100" y="2091725"/>
            <a:ext cx="4478899" cy="2814851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5"/>
          <p:cNvSpPr txBox="1">
            <a:spLocks noGrp="1"/>
          </p:cNvSpPr>
          <p:nvPr>
            <p:ph type="body" idx="1"/>
          </p:nvPr>
        </p:nvSpPr>
        <p:spPr>
          <a:xfrm>
            <a:off x="8100525" y="2098500"/>
            <a:ext cx="8235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2300">
                <a:solidFill>
                  <a:schemeClr val="dk1"/>
                </a:solidFill>
              </a:rPr>
              <a:t>£40k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194" name="Google Shape;194;p35"/>
          <p:cNvSpPr/>
          <p:nvPr/>
        </p:nvSpPr>
        <p:spPr>
          <a:xfrm>
            <a:off x="7006200" y="2896800"/>
            <a:ext cx="2000700" cy="740700"/>
          </a:xfrm>
          <a:prstGeom prst="roundRect">
            <a:avLst>
              <a:gd name="adj" fmla="val 11909"/>
            </a:avLst>
          </a:prstGeom>
          <a:solidFill>
            <a:srgbClr val="CFEC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35"/>
          <p:cNvSpPr txBox="1">
            <a:spLocks noGrp="1"/>
          </p:cNvSpPr>
          <p:nvPr>
            <p:ph type="body" idx="1"/>
          </p:nvPr>
        </p:nvSpPr>
        <p:spPr>
          <a:xfrm>
            <a:off x="7076850" y="2920100"/>
            <a:ext cx="1035900" cy="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900">
                <a:solidFill>
                  <a:schemeClr val="dk1"/>
                </a:solidFill>
              </a:rPr>
              <a:t>Inc. repair bills &amp; clinical losses, the incident cost a total of:</a:t>
            </a:r>
            <a:endParaRPr sz="900">
              <a:solidFill>
                <a:schemeClr val="dk1"/>
              </a:solidFill>
            </a:endParaRPr>
          </a:p>
        </p:txBody>
      </p:sp>
      <p:sp>
        <p:nvSpPr>
          <p:cNvPr id="196" name="Google Shape;196;p35"/>
          <p:cNvSpPr txBox="1">
            <a:spLocks noGrp="1"/>
          </p:cNvSpPr>
          <p:nvPr>
            <p:ph type="body" idx="1"/>
          </p:nvPr>
        </p:nvSpPr>
        <p:spPr>
          <a:xfrm>
            <a:off x="8112750" y="2920100"/>
            <a:ext cx="823500" cy="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2300" b="1" u="sng">
                <a:solidFill>
                  <a:schemeClr val="dk1"/>
                </a:solidFill>
              </a:rPr>
              <a:t>£7m</a:t>
            </a:r>
            <a:endParaRPr sz="2300" b="1" u="sng">
              <a:solidFill>
                <a:schemeClr val="dk1"/>
              </a:solidFill>
            </a:endParaRPr>
          </a:p>
        </p:txBody>
      </p:sp>
      <p:sp>
        <p:nvSpPr>
          <p:cNvPr id="197" name="Google Shape;197;p35"/>
          <p:cNvSpPr txBox="1">
            <a:spLocks noGrp="1"/>
          </p:cNvSpPr>
          <p:nvPr>
            <p:ph type="body" idx="1"/>
          </p:nvPr>
        </p:nvSpPr>
        <p:spPr>
          <a:xfrm>
            <a:off x="195675" y="3812175"/>
            <a:ext cx="4544100" cy="10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1300">
                <a:solidFill>
                  <a:schemeClr val="dk1"/>
                </a:solidFill>
              </a:rPr>
              <a:t>This is not an isolated incident. </a:t>
            </a:r>
            <a:r>
              <a:rPr lang="en-GB" sz="1300" b="1">
                <a:solidFill>
                  <a:schemeClr val="dk1"/>
                </a:solidFill>
              </a:rPr>
              <a:t>Property failures disrupt NHS treatments 5,400 times a year </a:t>
            </a:r>
            <a:r>
              <a:rPr lang="en-GB" sz="1300">
                <a:solidFill>
                  <a:schemeClr val="dk1"/>
                </a:solidFill>
              </a:rPr>
              <a:t>on average.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SzPts val="1800"/>
              <a:buNone/>
            </a:pPr>
            <a:r>
              <a:rPr lang="en-GB" sz="1300" b="1">
                <a:solidFill>
                  <a:schemeClr val="accent1"/>
                </a:solidFill>
              </a:rPr>
              <a:t>By investing in proactive maintenance, we can turn things around.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198" name="Google Shape;198;p35" title="OGP_WHITE_AW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81704" y="1190325"/>
            <a:ext cx="589897" cy="49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5" title="Sequence 01.00_00_24_02.Still004.png"/>
          <p:cNvPicPr preferRelativeResize="0"/>
          <p:nvPr/>
        </p:nvPicPr>
        <p:blipFill rotWithShape="1">
          <a:blip r:embed="rId5">
            <a:alphaModFix/>
          </a:blip>
          <a:srcRect l="18370" t="9168" r="33501" b="14361"/>
          <a:stretch/>
        </p:blipFill>
        <p:spPr>
          <a:xfrm>
            <a:off x="1" y="0"/>
            <a:ext cx="2155648" cy="1928401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5"/>
          <p:cNvSpPr txBox="1">
            <a:spLocks noGrp="1"/>
          </p:cNvSpPr>
          <p:nvPr>
            <p:ph type="body" idx="1"/>
          </p:nvPr>
        </p:nvSpPr>
        <p:spPr>
          <a:xfrm>
            <a:off x="2323500" y="0"/>
            <a:ext cx="5427900" cy="19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1100" b="1">
                <a:solidFill>
                  <a:schemeClr val="accent1"/>
                </a:solidFill>
              </a:rPr>
              <a:t>The stories behind the numbers</a:t>
            </a:r>
            <a:endParaRPr sz="1100" b="1"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rPr lang="en-GB" sz="1600">
                <a:solidFill>
                  <a:schemeClr val="lt1"/>
                </a:solidFill>
              </a:rPr>
              <a:t>When an underground water leak flooded key energy infrastructure at a South East hospital, </a:t>
            </a:r>
            <a:r>
              <a:rPr lang="en-GB" sz="1600" b="1">
                <a:solidFill>
                  <a:schemeClr val="lt1"/>
                </a:solidFill>
              </a:rPr>
              <a:t>1/3 of the facility suffered from a complete power failure.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en-GB" sz="1100">
                <a:solidFill>
                  <a:srgbClr val="FFFFFF"/>
                </a:solidFill>
              </a:rPr>
              <a:t>A combination of maintenance issues and outdated infrastructure were to blame, compounded by the leak detection system not being operational.</a:t>
            </a:r>
            <a:endParaRPr sz="1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6"/>
          <p:cNvSpPr/>
          <p:nvPr/>
        </p:nvSpPr>
        <p:spPr>
          <a:xfrm>
            <a:off x="0" y="0"/>
            <a:ext cx="9144000" cy="1928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36"/>
          <p:cNvSpPr/>
          <p:nvPr/>
        </p:nvSpPr>
        <p:spPr>
          <a:xfrm>
            <a:off x="137100" y="2065500"/>
            <a:ext cx="3279900" cy="1148700"/>
          </a:xfrm>
          <a:prstGeom prst="roundRect">
            <a:avLst>
              <a:gd name="adj" fmla="val 5882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36"/>
          <p:cNvSpPr txBox="1">
            <a:spLocks noGrp="1"/>
          </p:cNvSpPr>
          <p:nvPr>
            <p:ph type="body" idx="1"/>
          </p:nvPr>
        </p:nvSpPr>
        <p:spPr>
          <a:xfrm>
            <a:off x="137100" y="2065500"/>
            <a:ext cx="32799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800"/>
              <a:buNone/>
            </a:pPr>
            <a:r>
              <a:rPr lang="en-GB" sz="1000" b="1">
                <a:solidFill>
                  <a:schemeClr val="dk1"/>
                </a:solidFill>
              </a:rPr>
              <a:t>DIRECT IMPACT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08" name="Google Shape;208;p36"/>
          <p:cNvSpPr/>
          <p:nvPr/>
        </p:nvSpPr>
        <p:spPr>
          <a:xfrm>
            <a:off x="137100" y="2378975"/>
            <a:ext cx="3279900" cy="1348200"/>
          </a:xfrm>
          <a:prstGeom prst="roundRect">
            <a:avLst>
              <a:gd name="adj" fmla="val 5882"/>
            </a:avLst>
          </a:prstGeom>
          <a:solidFill>
            <a:srgbClr val="F6D7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36"/>
          <p:cNvSpPr/>
          <p:nvPr/>
        </p:nvSpPr>
        <p:spPr>
          <a:xfrm>
            <a:off x="3554075" y="2065500"/>
            <a:ext cx="3315000" cy="1148700"/>
          </a:xfrm>
          <a:prstGeom prst="roundRect">
            <a:avLst>
              <a:gd name="adj" fmla="val 5882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36"/>
          <p:cNvSpPr/>
          <p:nvPr/>
        </p:nvSpPr>
        <p:spPr>
          <a:xfrm>
            <a:off x="3554100" y="2378975"/>
            <a:ext cx="3315000" cy="1348200"/>
          </a:xfrm>
          <a:prstGeom prst="roundRect">
            <a:avLst>
              <a:gd name="adj" fmla="val 5882"/>
            </a:avLst>
          </a:prstGeom>
          <a:solidFill>
            <a:srgbClr val="A5E3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36"/>
          <p:cNvSpPr txBox="1">
            <a:spLocks noGrp="1"/>
          </p:cNvSpPr>
          <p:nvPr>
            <p:ph type="body" idx="1"/>
          </p:nvPr>
        </p:nvSpPr>
        <p:spPr>
          <a:xfrm>
            <a:off x="3554100" y="2065500"/>
            <a:ext cx="33150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800"/>
              <a:buNone/>
            </a:pPr>
            <a:r>
              <a:rPr lang="en-GB" sz="1000" b="1">
                <a:solidFill>
                  <a:schemeClr val="dk1"/>
                </a:solidFill>
              </a:rPr>
              <a:t>SYSTEMIC DOMINO EFFECT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12" name="Google Shape;212;p36"/>
          <p:cNvSpPr/>
          <p:nvPr/>
        </p:nvSpPr>
        <p:spPr>
          <a:xfrm>
            <a:off x="7006200" y="2065500"/>
            <a:ext cx="2000700" cy="863100"/>
          </a:xfrm>
          <a:prstGeom prst="roundRect">
            <a:avLst>
              <a:gd name="adj" fmla="val 11909"/>
            </a:avLst>
          </a:prstGeom>
          <a:solidFill>
            <a:srgbClr val="F9B6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36"/>
          <p:cNvSpPr txBox="1">
            <a:spLocks noGrp="1"/>
          </p:cNvSpPr>
          <p:nvPr>
            <p:ph type="body" idx="1"/>
          </p:nvPr>
        </p:nvSpPr>
        <p:spPr>
          <a:xfrm>
            <a:off x="7072050" y="2087825"/>
            <a:ext cx="18690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900">
                <a:solidFill>
                  <a:schemeClr val="dk1"/>
                </a:solidFill>
              </a:rPr>
              <a:t>The full repair bill has now ballooned to approximately:</a:t>
            </a:r>
            <a:endParaRPr sz="900">
              <a:solidFill>
                <a:schemeClr val="dk1"/>
              </a:solidFill>
            </a:endParaRPr>
          </a:p>
        </p:txBody>
      </p:sp>
      <p:pic>
        <p:nvPicPr>
          <p:cNvPr id="214" name="Google Shape;214;p36" title="Court.png"/>
          <p:cNvPicPr preferRelativeResize="0"/>
          <p:nvPr/>
        </p:nvPicPr>
        <p:blipFill rotWithShape="1">
          <a:blip r:embed="rId3">
            <a:alphaModFix/>
          </a:blip>
          <a:srcRect l="7015" r="28799"/>
          <a:stretch/>
        </p:blipFill>
        <p:spPr>
          <a:xfrm>
            <a:off x="4830789" y="2360575"/>
            <a:ext cx="4313211" cy="27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6"/>
          <p:cNvSpPr txBox="1">
            <a:spLocks noGrp="1"/>
          </p:cNvSpPr>
          <p:nvPr>
            <p:ph type="body" idx="1"/>
          </p:nvPr>
        </p:nvSpPr>
        <p:spPr>
          <a:xfrm>
            <a:off x="7072050" y="2368375"/>
            <a:ext cx="1869000" cy="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2300" b="1">
                <a:solidFill>
                  <a:schemeClr val="dk1"/>
                </a:solidFill>
              </a:rPr>
              <a:t>£58 million</a:t>
            </a:r>
            <a:endParaRPr sz="2300" b="1">
              <a:solidFill>
                <a:schemeClr val="dk1"/>
              </a:solidFill>
            </a:endParaRPr>
          </a:p>
        </p:txBody>
      </p:sp>
      <p:sp>
        <p:nvSpPr>
          <p:cNvPr id="216" name="Google Shape;216;p36"/>
          <p:cNvSpPr txBox="1">
            <a:spLocks noGrp="1"/>
          </p:cNvSpPr>
          <p:nvPr>
            <p:ph type="body" idx="1"/>
          </p:nvPr>
        </p:nvSpPr>
        <p:spPr>
          <a:xfrm>
            <a:off x="195675" y="3812175"/>
            <a:ext cx="4023300" cy="10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1300">
                <a:solidFill>
                  <a:schemeClr val="dk1"/>
                </a:solidFill>
              </a:rPr>
              <a:t>Across the country, poorly maintained courts cause around </a:t>
            </a:r>
            <a:r>
              <a:rPr lang="en-GB" sz="1300" b="1">
                <a:solidFill>
                  <a:schemeClr val="dk1"/>
                </a:solidFill>
              </a:rPr>
              <a:t>100 unplanned closures weekly.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SzPts val="1800"/>
              <a:buNone/>
            </a:pPr>
            <a:r>
              <a:rPr lang="en-GB" sz="1300" b="1">
                <a:solidFill>
                  <a:schemeClr val="accent1"/>
                </a:solidFill>
              </a:rPr>
              <a:t>Investing in these spaces is the key to getting justice moving.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217" name="Google Shape;217;p36" title="OGP_WHITE_AW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81704" y="1190325"/>
            <a:ext cx="589897" cy="49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6" title="Sequence 02.00_01_02_31.Still001.png"/>
          <p:cNvPicPr preferRelativeResize="0"/>
          <p:nvPr/>
        </p:nvPicPr>
        <p:blipFill rotWithShape="1">
          <a:blip r:embed="rId5">
            <a:alphaModFix/>
          </a:blip>
          <a:srcRect l="13455" t="5548" r="22285" b="17392"/>
          <a:stretch/>
        </p:blipFill>
        <p:spPr>
          <a:xfrm>
            <a:off x="0" y="0"/>
            <a:ext cx="2856448" cy="1928401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6"/>
          <p:cNvSpPr txBox="1">
            <a:spLocks noGrp="1"/>
          </p:cNvSpPr>
          <p:nvPr>
            <p:ph type="body" idx="1"/>
          </p:nvPr>
        </p:nvSpPr>
        <p:spPr>
          <a:xfrm>
            <a:off x="2323500" y="0"/>
            <a:ext cx="5427900" cy="19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sz="1100" b="1">
                <a:solidFill>
                  <a:schemeClr val="accent1"/>
                </a:solidFill>
              </a:rPr>
              <a:t>The stories behind the numbers</a:t>
            </a:r>
            <a:endParaRPr sz="1100" b="1"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rPr lang="en-GB" sz="1600">
                <a:solidFill>
                  <a:schemeClr val="lt1"/>
                </a:solidFill>
              </a:rPr>
              <a:t>The UK’s largest Magistrate’s court was </a:t>
            </a:r>
            <a:r>
              <a:rPr lang="en-GB" sz="1600" b="1">
                <a:solidFill>
                  <a:schemeClr val="lt1"/>
                </a:solidFill>
              </a:rPr>
              <a:t>forced to close</a:t>
            </a:r>
            <a:r>
              <a:rPr lang="en-GB" sz="1600">
                <a:solidFill>
                  <a:schemeClr val="lt1"/>
                </a:solidFill>
              </a:rPr>
              <a:t> unexpectedly and indefinitely after a small fire exposed a critical failure in the alarm system.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en-GB" sz="1100">
                <a:solidFill>
                  <a:srgbClr val="FFFFFF"/>
                </a:solidFill>
              </a:rPr>
              <a:t>At 130 years old, prolonged underinvestment in the building’s maintenance made it impossible to keep up with modern operational standards.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220" name="Google Shape;220;p36"/>
          <p:cNvSpPr txBox="1">
            <a:spLocks noGrp="1"/>
          </p:cNvSpPr>
          <p:nvPr>
            <p:ph type="body" idx="1"/>
          </p:nvPr>
        </p:nvSpPr>
        <p:spPr>
          <a:xfrm>
            <a:off x="940710" y="2475138"/>
            <a:ext cx="13143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800"/>
              <a:buNone/>
            </a:pPr>
            <a:r>
              <a:rPr lang="en-GB" sz="2400" b="1">
                <a:solidFill>
                  <a:schemeClr val="dk1"/>
                </a:solidFill>
              </a:rPr>
              <a:t>5,700</a:t>
            </a:r>
            <a:endParaRPr sz="2100" b="1">
              <a:solidFill>
                <a:schemeClr val="dk1"/>
              </a:solidFill>
            </a:endParaRPr>
          </a:p>
        </p:txBody>
      </p:sp>
      <p:sp>
        <p:nvSpPr>
          <p:cNvPr id="221" name="Google Shape;221;p36"/>
          <p:cNvSpPr txBox="1">
            <a:spLocks noGrp="1"/>
          </p:cNvSpPr>
          <p:nvPr>
            <p:ph type="body" idx="1"/>
          </p:nvPr>
        </p:nvSpPr>
        <p:spPr>
          <a:xfrm>
            <a:off x="1759588" y="2475138"/>
            <a:ext cx="8538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1100">
                <a:solidFill>
                  <a:schemeClr val="dk1"/>
                </a:solidFill>
              </a:rPr>
              <a:t>courtroom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1100">
                <a:solidFill>
                  <a:schemeClr val="dk1"/>
                </a:solidFill>
              </a:rPr>
              <a:t>days lost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22" name="Google Shape;222;p36"/>
          <p:cNvSpPr txBox="1">
            <a:spLocks noGrp="1"/>
          </p:cNvSpPr>
          <p:nvPr>
            <p:ph type="body" idx="1"/>
          </p:nvPr>
        </p:nvSpPr>
        <p:spPr>
          <a:xfrm>
            <a:off x="434550" y="2948813"/>
            <a:ext cx="2685000" cy="6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7160" lvl="0" indent="-137160" algn="l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SzPts val="1100"/>
              <a:buChar char="●"/>
            </a:pPr>
            <a:r>
              <a:rPr lang="en-GB" sz="1100">
                <a:solidFill>
                  <a:schemeClr val="dk1"/>
                </a:solidFill>
              </a:rPr>
              <a:t>Sensitive cases were displaced or delayed, increasing trauma for victims and exploding costs.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23" name="Google Shape;223;p36"/>
          <p:cNvSpPr txBox="1">
            <a:spLocks noGrp="1"/>
          </p:cNvSpPr>
          <p:nvPr>
            <p:ph type="body" idx="1"/>
          </p:nvPr>
        </p:nvSpPr>
        <p:spPr>
          <a:xfrm>
            <a:off x="3707400" y="2956475"/>
            <a:ext cx="3008400" cy="6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7160" lvl="0" indent="-137160" algn="l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SzPts val="1100"/>
              <a:buChar char="●"/>
            </a:pPr>
            <a:r>
              <a:rPr lang="en-GB" sz="1100">
                <a:solidFill>
                  <a:schemeClr val="dk1"/>
                </a:solidFill>
              </a:rPr>
              <a:t>Delays fuelled public distrust, economic uncertainty, prison overcrowding and weakened community fairness.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24" name="Google Shape;224;p36"/>
          <p:cNvSpPr txBox="1">
            <a:spLocks noGrp="1"/>
          </p:cNvSpPr>
          <p:nvPr>
            <p:ph type="body" idx="1"/>
          </p:nvPr>
        </p:nvSpPr>
        <p:spPr>
          <a:xfrm>
            <a:off x="3917222" y="2497675"/>
            <a:ext cx="13143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800"/>
              <a:buNone/>
            </a:pPr>
            <a:r>
              <a:rPr lang="en-GB" sz="2400" b="1">
                <a:solidFill>
                  <a:schemeClr val="dk1"/>
                </a:solidFill>
              </a:rPr>
              <a:t>50,000</a:t>
            </a:r>
            <a:endParaRPr sz="2100" b="1">
              <a:solidFill>
                <a:schemeClr val="dk1"/>
              </a:solidFill>
            </a:endParaRPr>
          </a:p>
        </p:txBody>
      </p:sp>
      <p:sp>
        <p:nvSpPr>
          <p:cNvPr id="225" name="Google Shape;225;p36"/>
          <p:cNvSpPr txBox="1">
            <a:spLocks noGrp="1"/>
          </p:cNvSpPr>
          <p:nvPr>
            <p:ph type="body" idx="1"/>
          </p:nvPr>
        </p:nvSpPr>
        <p:spPr>
          <a:xfrm>
            <a:off x="4939672" y="2497675"/>
            <a:ext cx="15333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1100">
                <a:solidFill>
                  <a:schemeClr val="dk1"/>
                </a:solidFill>
              </a:rPr>
              <a:t>outstanding cases in the jurisdiction alone</a:t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37"/>
          <p:cNvPicPr preferRelativeResize="0"/>
          <p:nvPr/>
        </p:nvPicPr>
        <p:blipFill rotWithShape="1">
          <a:blip r:embed="rId3">
            <a:alphaModFix/>
          </a:blip>
          <a:srcRect t="27324" b="38942"/>
          <a:stretch/>
        </p:blipFill>
        <p:spPr>
          <a:xfrm>
            <a:off x="364800" y="2061350"/>
            <a:ext cx="8414400" cy="283835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7"/>
          <p:cNvSpPr txBox="1">
            <a:spLocks noGrp="1"/>
          </p:cNvSpPr>
          <p:nvPr>
            <p:ph type="title"/>
          </p:nvPr>
        </p:nvSpPr>
        <p:spPr>
          <a:xfrm>
            <a:off x="325838" y="0"/>
            <a:ext cx="7363800" cy="83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Impacts we see are system wide and intertwined </a:t>
            </a:r>
            <a:endParaRPr/>
          </a:p>
        </p:txBody>
      </p:sp>
      <p:sp>
        <p:nvSpPr>
          <p:cNvPr id="232" name="Google Shape;232;p37"/>
          <p:cNvSpPr txBox="1"/>
          <p:nvPr/>
        </p:nvSpPr>
        <p:spPr>
          <a:xfrm>
            <a:off x="630350" y="2680575"/>
            <a:ext cx="1757100" cy="47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Clinical activities disrupted </a:t>
            </a:r>
            <a:endParaRPr sz="1200" b="1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3" name="Google Shape;233;p37"/>
          <p:cNvSpPr txBox="1"/>
          <p:nvPr/>
        </p:nvSpPr>
        <p:spPr>
          <a:xfrm>
            <a:off x="2638838" y="2680600"/>
            <a:ext cx="1757100" cy="47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Increasing Welfare costs</a:t>
            </a:r>
            <a:endParaRPr sz="1200" b="1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4" name="Google Shape;234;p37"/>
          <p:cNvSpPr txBox="1"/>
          <p:nvPr/>
        </p:nvSpPr>
        <p:spPr>
          <a:xfrm>
            <a:off x="4647325" y="2728225"/>
            <a:ext cx="1757100" cy="47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Education Disrupted</a:t>
            </a:r>
            <a:endParaRPr sz="1200" b="1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5" name="Google Shape;235;p37"/>
          <p:cNvSpPr txBox="1"/>
          <p:nvPr/>
        </p:nvSpPr>
        <p:spPr>
          <a:xfrm>
            <a:off x="6655800" y="2680575"/>
            <a:ext cx="1757100" cy="47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Prison System burdened </a:t>
            </a:r>
            <a:endParaRPr sz="1200" b="1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36" name="Google Shape;236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5313" y="942650"/>
            <a:ext cx="1681125" cy="168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7"/>
          <p:cNvPicPr preferRelativeResize="0"/>
          <p:nvPr/>
        </p:nvPicPr>
        <p:blipFill rotWithShape="1">
          <a:blip r:embed="rId5">
            <a:alphaModFix/>
          </a:blip>
          <a:srcRect l="5353" t="4948" r="3297" b="3576"/>
          <a:stretch/>
        </p:blipFill>
        <p:spPr>
          <a:xfrm>
            <a:off x="2676825" y="918788"/>
            <a:ext cx="1681149" cy="168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7"/>
          <p:cNvPicPr preferRelativeResize="0"/>
          <p:nvPr/>
        </p:nvPicPr>
        <p:blipFill rotWithShape="1">
          <a:blip r:embed="rId6">
            <a:alphaModFix/>
          </a:blip>
          <a:srcRect t="8110" r="15909" b="7672"/>
          <a:stretch/>
        </p:blipFill>
        <p:spPr>
          <a:xfrm>
            <a:off x="668337" y="918788"/>
            <a:ext cx="1681125" cy="168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43125" y="918825"/>
            <a:ext cx="1681125" cy="168112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7"/>
          <p:cNvSpPr txBox="1"/>
          <p:nvPr/>
        </p:nvSpPr>
        <p:spPr>
          <a:xfrm>
            <a:off x="2387450" y="4298075"/>
            <a:ext cx="4042200" cy="39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However, the response is often siloed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8"/>
          <p:cNvSpPr txBox="1">
            <a:spLocks noGrp="1"/>
          </p:cNvSpPr>
          <p:nvPr>
            <p:ph type="title"/>
          </p:nvPr>
        </p:nvSpPr>
        <p:spPr>
          <a:xfrm>
            <a:off x="325838" y="0"/>
            <a:ext cx="7363800" cy="83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Surfacing the voices  - Estates Management perspectives</a:t>
            </a:r>
            <a:endParaRPr/>
          </a:p>
        </p:txBody>
      </p:sp>
      <p:sp>
        <p:nvSpPr>
          <p:cNvPr id="246" name="Google Shape;246;p38"/>
          <p:cNvSpPr txBox="1">
            <a:spLocks noGrp="1"/>
          </p:cNvSpPr>
          <p:nvPr>
            <p:ph type="ftr" idx="11"/>
          </p:nvPr>
        </p:nvSpPr>
        <p:spPr>
          <a:xfrm>
            <a:off x="3309543" y="4898373"/>
            <a:ext cx="4002000" cy="170700"/>
          </a:xfrm>
          <a:prstGeom prst="rect">
            <a:avLst/>
          </a:prstGeom>
        </p:spPr>
        <p:txBody>
          <a:bodyPr spcFirstLastPara="1" wrap="square" lIns="72850" tIns="72850" rIns="72850" bIns="728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  <p:sp>
        <p:nvSpPr>
          <p:cNvPr id="247" name="Google Shape;247;p38"/>
          <p:cNvSpPr txBox="1">
            <a:spLocks noGrp="1"/>
          </p:cNvSpPr>
          <p:nvPr>
            <p:ph type="sldNum" idx="12"/>
          </p:nvPr>
        </p:nvSpPr>
        <p:spPr>
          <a:xfrm>
            <a:off x="8556784" y="4821419"/>
            <a:ext cx="566700" cy="322200"/>
          </a:xfrm>
          <a:prstGeom prst="rect">
            <a:avLst/>
          </a:prstGeom>
        </p:spPr>
        <p:txBody>
          <a:bodyPr spcFirstLastPara="1" wrap="square" lIns="92475" tIns="92475" rIns="92475" bIns="924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100">
                <a:solidFill>
                  <a:srgbClr val="999999"/>
                </a:solidFill>
              </a:rPr>
              <a:t>8</a:t>
            </a:fld>
            <a:endParaRPr sz="1100">
              <a:solidFill>
                <a:srgbClr val="999999"/>
              </a:solidFill>
            </a:endParaRPr>
          </a:p>
        </p:txBody>
      </p:sp>
      <p:grpSp>
        <p:nvGrpSpPr>
          <p:cNvPr id="248" name="Google Shape;248;p38"/>
          <p:cNvGrpSpPr/>
          <p:nvPr/>
        </p:nvGrpSpPr>
        <p:grpSpPr>
          <a:xfrm>
            <a:off x="308838" y="1090575"/>
            <a:ext cx="3558375" cy="924600"/>
            <a:chOff x="308838" y="1242975"/>
            <a:chExt cx="3558375" cy="924600"/>
          </a:xfrm>
        </p:grpSpPr>
        <p:cxnSp>
          <p:nvCxnSpPr>
            <p:cNvPr id="249" name="Google Shape;249;p38"/>
            <p:cNvCxnSpPr/>
            <p:nvPr/>
          </p:nvCxnSpPr>
          <p:spPr>
            <a:xfrm rot="10800000">
              <a:off x="2642013" y="1654113"/>
              <a:ext cx="1225200" cy="0"/>
            </a:xfrm>
            <a:prstGeom prst="straightConnector1">
              <a:avLst/>
            </a:prstGeom>
            <a:noFill/>
            <a:ln w="9525" cap="flat" cmpd="sng">
              <a:solidFill>
                <a:srgbClr val="249C91"/>
              </a:solidFill>
              <a:prstDash val="solid"/>
              <a:round/>
              <a:headEnd type="none" w="sm" len="sm"/>
              <a:tailEnd type="oval" w="med" len="med"/>
            </a:ln>
          </p:spPr>
        </p:cxnSp>
        <p:sp>
          <p:nvSpPr>
            <p:cNvPr id="250" name="Google Shape;250;p38"/>
            <p:cNvSpPr txBox="1"/>
            <p:nvPr/>
          </p:nvSpPr>
          <p:spPr>
            <a:xfrm>
              <a:off x="308838" y="1242975"/>
              <a:ext cx="2124000" cy="92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1">
                  <a:latin typeface="Roboto"/>
                  <a:ea typeface="Roboto"/>
                  <a:cs typeface="Roboto"/>
                  <a:sym typeface="Roboto"/>
                </a:rPr>
                <a:t>Chronic Underfunding</a:t>
              </a:r>
              <a:endParaRPr sz="1200" b="1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GB" sz="800">
                  <a:latin typeface="Roboto"/>
                  <a:ea typeface="Roboto"/>
                  <a:cs typeface="Roboto"/>
                  <a:sym typeface="Roboto"/>
                </a:rPr>
                <a:t>Deferred maintenance, suboptimal short term solutions, inefficiencies due to start stop method of estates investment, pay gap to retain talent</a:t>
              </a:r>
              <a:endParaRPr sz="800" b="1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51" name="Google Shape;251;p38"/>
          <p:cNvGrpSpPr/>
          <p:nvPr/>
        </p:nvGrpSpPr>
        <p:grpSpPr>
          <a:xfrm>
            <a:off x="308838" y="2493725"/>
            <a:ext cx="3263100" cy="924600"/>
            <a:chOff x="308838" y="2646125"/>
            <a:chExt cx="3263100" cy="924600"/>
          </a:xfrm>
        </p:grpSpPr>
        <p:cxnSp>
          <p:nvCxnSpPr>
            <p:cNvPr id="252" name="Google Shape;252;p38"/>
            <p:cNvCxnSpPr/>
            <p:nvPr/>
          </p:nvCxnSpPr>
          <p:spPr>
            <a:xfrm rot="10800000">
              <a:off x="2641938" y="3108425"/>
              <a:ext cx="930000" cy="0"/>
            </a:xfrm>
            <a:prstGeom prst="straightConnector1">
              <a:avLst/>
            </a:prstGeom>
            <a:noFill/>
            <a:ln w="9525" cap="flat" cmpd="sng">
              <a:solidFill>
                <a:srgbClr val="1F887E"/>
              </a:solidFill>
              <a:prstDash val="solid"/>
              <a:round/>
              <a:headEnd type="none" w="sm" len="sm"/>
              <a:tailEnd type="oval" w="med" len="med"/>
            </a:ln>
          </p:spPr>
        </p:cxnSp>
        <p:sp>
          <p:nvSpPr>
            <p:cNvPr id="253" name="Google Shape;253;p38"/>
            <p:cNvSpPr txBox="1"/>
            <p:nvPr/>
          </p:nvSpPr>
          <p:spPr>
            <a:xfrm>
              <a:off x="308838" y="2646125"/>
              <a:ext cx="2124000" cy="92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1">
                  <a:latin typeface="Roboto"/>
                  <a:ea typeface="Roboto"/>
                  <a:cs typeface="Roboto"/>
                  <a:sym typeface="Roboto"/>
                </a:rPr>
                <a:t>Emergence</a:t>
              </a:r>
              <a:endParaRPr sz="1200" b="1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GB" sz="800">
                  <a:latin typeface="Roboto"/>
                  <a:ea typeface="Roboto"/>
                  <a:cs typeface="Roboto"/>
                  <a:sym typeface="Roboto"/>
                </a:rPr>
                <a:t>Operational requirements, consumer demand, technology, security, climate change, statutes and market condition create new requirements faster than estate planning can react </a:t>
              </a:r>
              <a:endParaRPr sz="800" b="1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54" name="Google Shape;254;p38"/>
          <p:cNvGrpSpPr/>
          <p:nvPr/>
        </p:nvGrpSpPr>
        <p:grpSpPr>
          <a:xfrm>
            <a:off x="4657738" y="3239300"/>
            <a:ext cx="4162750" cy="924600"/>
            <a:chOff x="4657738" y="3391700"/>
            <a:chExt cx="4162750" cy="924600"/>
          </a:xfrm>
        </p:grpSpPr>
        <p:cxnSp>
          <p:nvCxnSpPr>
            <p:cNvPr id="255" name="Google Shape;255;p38"/>
            <p:cNvCxnSpPr/>
            <p:nvPr/>
          </p:nvCxnSpPr>
          <p:spPr>
            <a:xfrm>
              <a:off x="4657738" y="3854000"/>
              <a:ext cx="1838700" cy="0"/>
            </a:xfrm>
            <a:prstGeom prst="straightConnector1">
              <a:avLst/>
            </a:prstGeom>
            <a:noFill/>
            <a:ln w="9525" cap="flat" cmpd="sng">
              <a:solidFill>
                <a:srgbClr val="1D7E75"/>
              </a:solidFill>
              <a:prstDash val="solid"/>
              <a:round/>
              <a:headEnd type="none" w="sm" len="sm"/>
              <a:tailEnd type="oval" w="med" len="med"/>
            </a:ln>
          </p:spPr>
        </p:cxnSp>
        <p:sp>
          <p:nvSpPr>
            <p:cNvPr id="256" name="Google Shape;256;p38"/>
            <p:cNvSpPr txBox="1"/>
            <p:nvPr/>
          </p:nvSpPr>
          <p:spPr>
            <a:xfrm>
              <a:off x="6696488" y="3391700"/>
              <a:ext cx="2124000" cy="92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1">
                  <a:latin typeface="Roboto"/>
                  <a:ea typeface="Roboto"/>
                  <a:cs typeface="Roboto"/>
                  <a:sym typeface="Roboto"/>
                </a:rPr>
                <a:t>Burden of Legacy</a:t>
              </a:r>
              <a:endParaRPr sz="1200" b="1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GB" sz="800">
                  <a:latin typeface="Roboto"/>
                  <a:ea typeface="Roboto"/>
                  <a:cs typeface="Roboto"/>
                  <a:sym typeface="Roboto"/>
                </a:rPr>
                <a:t>Misinformed decisions, short termism, innovations gone wrong and low appetite towards failure frustrates transformational change/ innovation required to leverage asset base. </a:t>
              </a:r>
              <a:endParaRPr sz="800" b="1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57" name="Google Shape;257;p38"/>
          <p:cNvGrpSpPr/>
          <p:nvPr/>
        </p:nvGrpSpPr>
        <p:grpSpPr>
          <a:xfrm>
            <a:off x="5209838" y="1090575"/>
            <a:ext cx="3610650" cy="924600"/>
            <a:chOff x="5209838" y="1242975"/>
            <a:chExt cx="3610650" cy="924600"/>
          </a:xfrm>
        </p:grpSpPr>
        <p:sp>
          <p:nvSpPr>
            <p:cNvPr id="258" name="Google Shape;258;p38"/>
            <p:cNvSpPr txBox="1"/>
            <p:nvPr/>
          </p:nvSpPr>
          <p:spPr>
            <a:xfrm>
              <a:off x="6696488" y="1242975"/>
              <a:ext cx="2124000" cy="92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1">
                  <a:latin typeface="Roboto"/>
                  <a:ea typeface="Roboto"/>
                  <a:cs typeface="Roboto"/>
                  <a:sym typeface="Roboto"/>
                </a:rPr>
                <a:t>Disconnected Policies</a:t>
              </a:r>
              <a:endParaRPr sz="1200" b="1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GB" sz="800">
                  <a:latin typeface="Roboto"/>
                  <a:ea typeface="Roboto"/>
                  <a:cs typeface="Roboto"/>
                  <a:sym typeface="Roboto"/>
                </a:rPr>
                <a:t>Conflicting policy agendas &amp; horizons, disconnect in space and time for allocation of resources actively frustrate progress and completion</a:t>
              </a:r>
              <a:endParaRPr sz="800" b="1"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259" name="Google Shape;259;p38"/>
            <p:cNvCxnSpPr/>
            <p:nvPr/>
          </p:nvCxnSpPr>
          <p:spPr>
            <a:xfrm>
              <a:off x="5209838" y="1654113"/>
              <a:ext cx="1286700" cy="0"/>
            </a:xfrm>
            <a:prstGeom prst="straightConnector1">
              <a:avLst/>
            </a:prstGeom>
            <a:noFill/>
            <a:ln w="9525" cap="flat" cmpd="sng">
              <a:solidFill>
                <a:srgbClr val="155B55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grpSp>
        <p:nvGrpSpPr>
          <p:cNvPr id="260" name="Google Shape;260;p38"/>
          <p:cNvGrpSpPr/>
          <p:nvPr/>
        </p:nvGrpSpPr>
        <p:grpSpPr>
          <a:xfrm>
            <a:off x="5610288" y="2160950"/>
            <a:ext cx="3210200" cy="924600"/>
            <a:chOff x="5610288" y="2313350"/>
            <a:chExt cx="3210200" cy="924600"/>
          </a:xfrm>
        </p:grpSpPr>
        <p:cxnSp>
          <p:nvCxnSpPr>
            <p:cNvPr id="261" name="Google Shape;261;p38"/>
            <p:cNvCxnSpPr/>
            <p:nvPr/>
          </p:nvCxnSpPr>
          <p:spPr>
            <a:xfrm>
              <a:off x="5610288" y="2775650"/>
              <a:ext cx="886200" cy="0"/>
            </a:xfrm>
            <a:prstGeom prst="straightConnector1">
              <a:avLst/>
            </a:prstGeom>
            <a:noFill/>
            <a:ln w="9525" cap="flat" cmpd="sng">
              <a:solidFill>
                <a:srgbClr val="1B786F"/>
              </a:solidFill>
              <a:prstDash val="solid"/>
              <a:round/>
              <a:headEnd type="none" w="sm" len="sm"/>
              <a:tailEnd type="oval" w="med" len="med"/>
            </a:ln>
          </p:spPr>
        </p:cxnSp>
        <p:sp>
          <p:nvSpPr>
            <p:cNvPr id="262" name="Google Shape;262;p38"/>
            <p:cNvSpPr txBox="1"/>
            <p:nvPr/>
          </p:nvSpPr>
          <p:spPr>
            <a:xfrm>
              <a:off x="6696488" y="2313350"/>
              <a:ext cx="2124000" cy="92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1">
                  <a:latin typeface="Roboto"/>
                  <a:ea typeface="Roboto"/>
                  <a:cs typeface="Roboto"/>
                  <a:sym typeface="Roboto"/>
                </a:rPr>
                <a:t>Lack of Professionalisation</a:t>
              </a:r>
              <a:endParaRPr sz="1200" b="1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GB" sz="800">
                  <a:latin typeface="Roboto"/>
                  <a:ea typeface="Roboto"/>
                  <a:cs typeface="Roboto"/>
                  <a:sym typeface="Roboto"/>
                </a:rPr>
                <a:t>Institutionalised practices built on acquired methods, fail to harness evidence based good practice prevalent in a result focussed industry , brain drain with ageing workforce and lack of skills transfer</a:t>
              </a:r>
              <a:endParaRPr sz="800" b="1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63" name="Google Shape;263;p38"/>
          <p:cNvGrpSpPr/>
          <p:nvPr/>
        </p:nvGrpSpPr>
        <p:grpSpPr>
          <a:xfrm>
            <a:off x="2601236" y="502551"/>
            <a:ext cx="3922200" cy="3915924"/>
            <a:chOff x="2610905" y="610653"/>
            <a:chExt cx="3922200" cy="3922200"/>
          </a:xfrm>
        </p:grpSpPr>
        <p:sp>
          <p:nvSpPr>
            <p:cNvPr id="264" name="Google Shape;264;p38"/>
            <p:cNvSpPr/>
            <p:nvPr/>
          </p:nvSpPr>
          <p:spPr>
            <a:xfrm rot="-4980021">
              <a:off x="3204123" y="1186472"/>
              <a:ext cx="2771960" cy="2771960"/>
            </a:xfrm>
            <a:prstGeom prst="blockArc">
              <a:avLst>
                <a:gd name="adj1" fmla="val 12602522"/>
                <a:gd name="adj2" fmla="val 16867657"/>
                <a:gd name="adj3" fmla="val 20844"/>
              </a:avLst>
            </a:prstGeom>
            <a:solidFill>
              <a:srgbClr val="1F88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8"/>
            <p:cNvSpPr/>
            <p:nvPr/>
          </p:nvSpPr>
          <p:spPr>
            <a:xfrm rot="7920309">
              <a:off x="3183402" y="1183149"/>
              <a:ext cx="2777207" cy="2777207"/>
            </a:xfrm>
            <a:prstGeom prst="blockArc">
              <a:avLst>
                <a:gd name="adj1" fmla="val 12602522"/>
                <a:gd name="adj2" fmla="val 16867657"/>
                <a:gd name="adj3" fmla="val 20844"/>
              </a:avLst>
            </a:prstGeom>
            <a:solidFill>
              <a:srgbClr val="1B7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8"/>
            <p:cNvSpPr/>
            <p:nvPr/>
          </p:nvSpPr>
          <p:spPr>
            <a:xfrm rot="3600063">
              <a:off x="3186335" y="1195681"/>
              <a:ext cx="2777488" cy="2777488"/>
            </a:xfrm>
            <a:prstGeom prst="blockArc">
              <a:avLst>
                <a:gd name="adj1" fmla="val 12602522"/>
                <a:gd name="adj2" fmla="val 16867657"/>
                <a:gd name="adj3" fmla="val 20844"/>
              </a:avLst>
            </a:prstGeom>
            <a:solidFill>
              <a:srgbClr val="155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8"/>
            <p:cNvSpPr/>
            <p:nvPr/>
          </p:nvSpPr>
          <p:spPr>
            <a:xfrm rot="4024705">
              <a:off x="5326681" y="1940898"/>
              <a:ext cx="578477" cy="579147"/>
            </a:xfrm>
            <a:prstGeom prst="pie">
              <a:avLst>
                <a:gd name="adj1" fmla="val 6190354"/>
                <a:gd name="adj2" fmla="val 14996165"/>
              </a:avLst>
            </a:prstGeom>
            <a:solidFill>
              <a:srgbClr val="1B786F"/>
            </a:solidFill>
            <a:ln>
              <a:noFill/>
            </a:ln>
            <a:effectLst>
              <a:outerShdw blurRad="142875" algn="bl" rotWithShape="0">
                <a:srgbClr val="000000">
                  <a:alpha val="4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8"/>
            <p:cNvSpPr/>
            <p:nvPr/>
          </p:nvSpPr>
          <p:spPr>
            <a:xfrm rot="-6816027">
              <a:off x="5326729" y="1940918"/>
              <a:ext cx="578485" cy="579035"/>
            </a:xfrm>
            <a:prstGeom prst="pie">
              <a:avLst>
                <a:gd name="adj1" fmla="val 4028252"/>
                <a:gd name="adj2" fmla="val 17183677"/>
              </a:avLst>
            </a:prstGeom>
            <a:solidFill>
              <a:srgbClr val="1B7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8"/>
            <p:cNvSpPr/>
            <p:nvPr/>
          </p:nvSpPr>
          <p:spPr>
            <a:xfrm rot="-9359762">
              <a:off x="3193941" y="1176205"/>
              <a:ext cx="2777287" cy="2777287"/>
            </a:xfrm>
            <a:prstGeom prst="blockArc">
              <a:avLst>
                <a:gd name="adj1" fmla="val 12602522"/>
                <a:gd name="adj2" fmla="val 16867657"/>
                <a:gd name="adj3" fmla="val 20844"/>
              </a:avLst>
            </a:prstGeom>
            <a:solidFill>
              <a:srgbClr val="1D7E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8"/>
            <p:cNvSpPr/>
            <p:nvPr/>
          </p:nvSpPr>
          <p:spPr>
            <a:xfrm rot="-8936366">
              <a:off x="3659126" y="3173505"/>
              <a:ext cx="578551" cy="578963"/>
            </a:xfrm>
            <a:prstGeom prst="pie">
              <a:avLst>
                <a:gd name="adj1" fmla="val 6190354"/>
                <a:gd name="adj2" fmla="val 14996165"/>
              </a:avLst>
            </a:prstGeom>
            <a:solidFill>
              <a:srgbClr val="1F887E"/>
            </a:solidFill>
            <a:ln>
              <a:noFill/>
            </a:ln>
            <a:effectLst>
              <a:outerShdw blurRad="142875" algn="bl" rotWithShape="0">
                <a:srgbClr val="000000">
                  <a:alpha val="4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8"/>
            <p:cNvSpPr/>
            <p:nvPr/>
          </p:nvSpPr>
          <p:spPr>
            <a:xfrm rot="1824498">
              <a:off x="3659375" y="3173497"/>
              <a:ext cx="578475" cy="578885"/>
            </a:xfrm>
            <a:prstGeom prst="pie">
              <a:avLst>
                <a:gd name="adj1" fmla="val 4028252"/>
                <a:gd name="adj2" fmla="val 17183677"/>
              </a:avLst>
            </a:prstGeom>
            <a:solidFill>
              <a:srgbClr val="1F88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8"/>
            <p:cNvSpPr/>
            <p:nvPr/>
          </p:nvSpPr>
          <p:spPr>
            <a:xfrm rot="-600092">
              <a:off x="3198852" y="1195456"/>
              <a:ext cx="2777611" cy="2777611"/>
            </a:xfrm>
            <a:prstGeom prst="blockArc">
              <a:avLst>
                <a:gd name="adj1" fmla="val 12513247"/>
                <a:gd name="adj2" fmla="val 16867657"/>
                <a:gd name="adj3" fmla="val 20844"/>
              </a:avLst>
            </a:prstGeom>
            <a:solidFill>
              <a:srgbClr val="249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8"/>
            <p:cNvSpPr/>
            <p:nvPr/>
          </p:nvSpPr>
          <p:spPr>
            <a:xfrm rot="-176551">
              <a:off x="4312105" y="1195442"/>
              <a:ext cx="578563" cy="579162"/>
            </a:xfrm>
            <a:prstGeom prst="pie">
              <a:avLst>
                <a:gd name="adj1" fmla="val 6190354"/>
                <a:gd name="adj2" fmla="val 14996165"/>
              </a:avLst>
            </a:prstGeom>
            <a:solidFill>
              <a:srgbClr val="155B55"/>
            </a:solidFill>
            <a:ln>
              <a:noFill/>
            </a:ln>
            <a:effectLst>
              <a:outerShdw blurRad="142875" algn="bl" rotWithShape="0">
                <a:srgbClr val="000000">
                  <a:alpha val="4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8"/>
            <p:cNvSpPr/>
            <p:nvPr/>
          </p:nvSpPr>
          <p:spPr>
            <a:xfrm rot="10584085">
              <a:off x="4312088" y="1195622"/>
              <a:ext cx="578340" cy="578939"/>
            </a:xfrm>
            <a:prstGeom prst="pie">
              <a:avLst>
                <a:gd name="adj1" fmla="val 4028252"/>
                <a:gd name="adj2" fmla="val 17183677"/>
              </a:avLst>
            </a:prstGeom>
            <a:solidFill>
              <a:srgbClr val="155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8"/>
            <p:cNvSpPr/>
            <p:nvPr/>
          </p:nvSpPr>
          <p:spPr>
            <a:xfrm rot="8344778">
              <a:off x="4940929" y="3162886"/>
              <a:ext cx="578465" cy="578888"/>
            </a:xfrm>
            <a:prstGeom prst="pie">
              <a:avLst>
                <a:gd name="adj1" fmla="val 6190354"/>
                <a:gd name="adj2" fmla="val 14996165"/>
              </a:avLst>
            </a:prstGeom>
            <a:solidFill>
              <a:srgbClr val="1D7E75"/>
            </a:solidFill>
            <a:ln>
              <a:noFill/>
            </a:ln>
            <a:effectLst>
              <a:outerShdw blurRad="142875" algn="bl" rotWithShape="0">
                <a:srgbClr val="000000">
                  <a:alpha val="4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8"/>
            <p:cNvSpPr/>
            <p:nvPr/>
          </p:nvSpPr>
          <p:spPr>
            <a:xfrm rot="-2495643">
              <a:off x="4941000" y="3162728"/>
              <a:ext cx="578445" cy="579093"/>
            </a:xfrm>
            <a:prstGeom prst="pie">
              <a:avLst>
                <a:gd name="adj1" fmla="val 4028252"/>
                <a:gd name="adj2" fmla="val 17183677"/>
              </a:avLst>
            </a:prstGeom>
            <a:solidFill>
              <a:srgbClr val="1D7E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8"/>
            <p:cNvSpPr/>
            <p:nvPr/>
          </p:nvSpPr>
          <p:spPr>
            <a:xfrm rot="-4556960">
              <a:off x="3257335" y="1939059"/>
              <a:ext cx="578302" cy="578957"/>
            </a:xfrm>
            <a:prstGeom prst="pie">
              <a:avLst>
                <a:gd name="adj1" fmla="val 6190354"/>
                <a:gd name="adj2" fmla="val 14996165"/>
              </a:avLst>
            </a:prstGeom>
            <a:solidFill>
              <a:srgbClr val="249C91"/>
            </a:solidFill>
            <a:ln>
              <a:noFill/>
            </a:ln>
            <a:effectLst>
              <a:outerShdw blurRad="142875" algn="bl" rotWithShape="0">
                <a:srgbClr val="000000">
                  <a:alpha val="4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8"/>
            <p:cNvSpPr/>
            <p:nvPr/>
          </p:nvSpPr>
          <p:spPr>
            <a:xfrm rot="6204541">
              <a:off x="3257468" y="1938977"/>
              <a:ext cx="578264" cy="578917"/>
            </a:xfrm>
            <a:prstGeom prst="pie">
              <a:avLst>
                <a:gd name="adj1" fmla="val 4028252"/>
                <a:gd name="adj2" fmla="val 17183677"/>
              </a:avLst>
            </a:prstGeom>
            <a:solidFill>
              <a:srgbClr val="249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8"/>
            <p:cNvSpPr txBox="1"/>
            <p:nvPr/>
          </p:nvSpPr>
          <p:spPr>
            <a:xfrm>
              <a:off x="4341900" y="1271896"/>
              <a:ext cx="507900" cy="26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05</a:t>
              </a:r>
              <a:endParaRPr sz="1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0" name="Google Shape;280;p38"/>
            <p:cNvSpPr txBox="1"/>
            <p:nvPr/>
          </p:nvSpPr>
          <p:spPr>
            <a:xfrm>
              <a:off x="3274219" y="2018364"/>
              <a:ext cx="507900" cy="26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01</a:t>
              </a:r>
              <a:endParaRPr sz="1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1" name="Google Shape;281;p38"/>
            <p:cNvSpPr txBox="1"/>
            <p:nvPr/>
          </p:nvSpPr>
          <p:spPr>
            <a:xfrm>
              <a:off x="3685317" y="3247321"/>
              <a:ext cx="507900" cy="26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02</a:t>
              </a:r>
              <a:endParaRPr sz="1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2" name="Google Shape;282;p38"/>
            <p:cNvSpPr txBox="1"/>
            <p:nvPr/>
          </p:nvSpPr>
          <p:spPr>
            <a:xfrm>
              <a:off x="4955323" y="3247321"/>
              <a:ext cx="507900" cy="26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03</a:t>
              </a:r>
              <a:endParaRPr sz="1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3" name="Google Shape;283;p38"/>
            <p:cNvSpPr txBox="1"/>
            <p:nvPr/>
          </p:nvSpPr>
          <p:spPr>
            <a:xfrm>
              <a:off x="5364737" y="2018364"/>
              <a:ext cx="507900" cy="26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04</a:t>
              </a:r>
              <a:endParaRPr sz="1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84" name="Google Shape;284;p38"/>
          <p:cNvSpPr txBox="1"/>
          <p:nvPr/>
        </p:nvSpPr>
        <p:spPr>
          <a:xfrm>
            <a:off x="437050" y="4566850"/>
            <a:ext cx="8462100" cy="5022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dk2"/>
                </a:solidFill>
              </a:rPr>
              <a:t>Are these really the reasons or just a manifestation of larger issues?</a:t>
            </a:r>
            <a:endParaRPr sz="1800" b="1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9"/>
          <p:cNvSpPr txBox="1">
            <a:spLocks noGrp="1"/>
          </p:cNvSpPr>
          <p:nvPr>
            <p:ph type="title"/>
          </p:nvPr>
        </p:nvSpPr>
        <p:spPr>
          <a:xfrm>
            <a:off x="325838" y="0"/>
            <a:ext cx="7363800" cy="83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Estates are platforms for Resilience - not cost centres</a:t>
            </a:r>
            <a:endParaRPr/>
          </a:p>
        </p:txBody>
      </p:sp>
      <p:pic>
        <p:nvPicPr>
          <p:cNvPr id="290" name="Google Shape;290;p39" descr="generate an image depicting the topics Estates availability = operational productivity, cotinuity of service, interdendence and entanglement"/>
          <p:cNvPicPr preferRelativeResize="0"/>
          <p:nvPr/>
        </p:nvPicPr>
        <p:blipFill rotWithShape="1">
          <a:blip r:embed="rId3">
            <a:alphaModFix/>
          </a:blip>
          <a:srcRect t="18004" b="7318"/>
          <a:stretch/>
        </p:blipFill>
        <p:spPr>
          <a:xfrm>
            <a:off x="325850" y="1028225"/>
            <a:ext cx="8597050" cy="3498325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9"/>
          <p:cNvSpPr txBox="1"/>
          <p:nvPr/>
        </p:nvSpPr>
        <p:spPr>
          <a:xfrm>
            <a:off x="185925" y="4443275"/>
            <a:ext cx="88596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Yet, estate reports rarely evidence the measurable impact on operational productivity!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5BB3E4"/>
      </a:accent1>
      <a:accent2>
        <a:srgbClr val="EAB41F"/>
      </a:accent2>
      <a:accent3>
        <a:srgbClr val="00B4A3"/>
      </a:accent3>
      <a:accent4>
        <a:srgbClr val="E861AD"/>
      </a:accent4>
      <a:accent5>
        <a:srgbClr val="FF7900"/>
      </a:accent5>
      <a:accent6>
        <a:srgbClr val="90BC1C"/>
      </a:accent6>
      <a:hlink>
        <a:srgbClr val="5BB3E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8641A87B339B4CA72A92B9E8BF839B" ma:contentTypeVersion="20" ma:contentTypeDescription="Create a new document." ma:contentTypeScope="" ma:versionID="7fa41bdf92648657ffc4e6cf3ddd7534">
  <xsd:schema xmlns:xsd="http://www.w3.org/2001/XMLSchema" xmlns:xs="http://www.w3.org/2001/XMLSchema" xmlns:p="http://schemas.microsoft.com/office/2006/metadata/properties" xmlns:ns1="http://schemas.microsoft.com/sharepoint/v3" xmlns:ns2="7a5fbea8-627d-472c-b015-54765d99e351" xmlns:ns3="c1499231-76b3-4c05-8a8b-274ce724a341" targetNamespace="http://schemas.microsoft.com/office/2006/metadata/properties" ma:root="true" ma:fieldsID="a3e4ee4fc596c6a26c573e2a0a0965db" ns1:_="" ns2:_="" ns3:_="">
    <xsd:import namespace="http://schemas.microsoft.com/sharepoint/v3"/>
    <xsd:import namespace="7a5fbea8-627d-472c-b015-54765d99e351"/>
    <xsd:import namespace="c1499231-76b3-4c05-8a8b-274ce724a34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ObjectDetectorVersions" minOccurs="0"/>
                <xsd:element ref="ns1:_ip_UnifiedCompliancePolicyProperties" minOccurs="0"/>
                <xsd:element ref="ns1:_ip_UnifiedCompliancePolicyUIAction" minOccurs="0"/>
                <xsd:element ref="ns3:MediaServiceSearchProperties" minOccurs="0"/>
                <xsd:element ref="ns3:MediaServiceLocation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5fbea8-627d-472c-b015-54765d99e35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264e821e-fc72-4874-af9e-3f1ddb97fd49}" ma:internalName="TaxCatchAll" ma:showField="CatchAllData" ma:web="7a5fbea8-627d-472c-b015-54765d99e3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499231-76b3-4c05-8a8b-274ce724a3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0435f125-ff7d-49c8-b4b7-9a369ce609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6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7a5fbea8-627d-472c-b015-54765d99e351" xsi:nil="true"/>
    <_ip_UnifiedCompliancePolicyProperties xmlns="http://schemas.microsoft.com/sharepoint/v3" xsi:nil="true"/>
    <lcf76f155ced4ddcb4097134ff3c332f xmlns="c1499231-76b3-4c05-8a8b-274ce724a34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3E04874-A075-4B14-91A2-E52E0BA9A6EA}"/>
</file>

<file path=customXml/itemProps2.xml><?xml version="1.0" encoding="utf-8"?>
<ds:datastoreItem xmlns:ds="http://schemas.openxmlformats.org/officeDocument/2006/customXml" ds:itemID="{744AF3CF-856F-48EF-B52E-3EF098C56E0E}"/>
</file>

<file path=customXml/itemProps3.xml><?xml version="1.0" encoding="utf-8"?>
<ds:datastoreItem xmlns:ds="http://schemas.openxmlformats.org/officeDocument/2006/customXml" ds:itemID="{46CAF116-8977-4894-8181-1A2DB885674A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657</Words>
  <Application>Microsoft Office PowerPoint</Application>
  <PresentationFormat>On-screen Show (16:9)</PresentationFormat>
  <Paragraphs>103</Paragraphs>
  <Slides>12</Slides>
  <Notes>12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Helvetica Neue</vt:lpstr>
      <vt:lpstr>Roboto</vt:lpstr>
      <vt:lpstr>Helvetica Neue Light</vt:lpstr>
      <vt:lpstr>Simple Light</vt:lpstr>
      <vt:lpstr>Simple Light</vt:lpstr>
      <vt:lpstr>Simple Light</vt:lpstr>
      <vt:lpstr>Transforming Government through Estates</vt:lpstr>
      <vt:lpstr>The Government Estate</vt:lpstr>
      <vt:lpstr>State of Government Estates - Dichotomy </vt:lpstr>
      <vt:lpstr>The stories behind the numbers</vt:lpstr>
      <vt:lpstr>PowerPoint Presentation</vt:lpstr>
      <vt:lpstr>PowerPoint Presentation</vt:lpstr>
      <vt:lpstr>The Impacts we see are system wide and intertwined </vt:lpstr>
      <vt:lpstr>Surfacing the voices  - Estates Management perspectives</vt:lpstr>
      <vt:lpstr>Estates are platforms for Resilience - not cost centres</vt:lpstr>
      <vt:lpstr>Measure the true value of continuity, breaking invisibility</vt:lpstr>
      <vt:lpstr>Emerging and Existing WoW, technology</vt:lpstr>
      <vt:lpstr>Questions, Comments, Observations?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Transforming Government through Estates</dc:title>
  <cp:lastModifiedBy>Andrea Frankish</cp:lastModifiedBy>
  <cp:revision>1</cp:revision>
  <dcterms:modified xsi:type="dcterms:W3CDTF">2025-06-16T08:41:16Z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0x010100BC8641A87B339B4CA72A92B9E8BF839B</vt:lpwstr>
  </property>
</Properties>
</file>