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8" r:id="rId5"/>
    <p:sldId id="295" r:id="rId6"/>
    <p:sldId id="299" r:id="rId7"/>
    <p:sldId id="302" r:id="rId8"/>
    <p:sldId id="1095" r:id="rId9"/>
    <p:sldId id="1096" r:id="rId10"/>
    <p:sldId id="1097" r:id="rId11"/>
    <p:sldId id="339" r:id="rId12"/>
    <p:sldId id="347" r:id="rId13"/>
    <p:sldId id="1093" r:id="rId14"/>
    <p:sldId id="1091" r:id="rId15"/>
    <p:sldId id="303" r:id="rId16"/>
    <p:sldId id="304" r:id="rId17"/>
    <p:sldId id="306" r:id="rId18"/>
    <p:sldId id="1094" r:id="rId19"/>
    <p:sldId id="10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238240-DEF0-40E8-A98C-6216B351DCAB}">
          <p14:sldIdLst>
            <p14:sldId id="258"/>
          </p14:sldIdLst>
        </p14:section>
        <p14:section name="IAQ Beginners Guide" id="{259AC38D-AA08-4991-9EDE-246ACD7A9136}">
          <p14:sldIdLst>
            <p14:sldId id="295"/>
            <p14:sldId id="299"/>
          </p14:sldIdLst>
        </p14:section>
        <p14:section name="BASH Certification" id="{0754400C-D49E-4FDB-B932-A6D4B87323D4}">
          <p14:sldIdLst>
            <p14:sldId id="302"/>
            <p14:sldId id="1095"/>
            <p14:sldId id="1096"/>
            <p14:sldId id="1097"/>
            <p14:sldId id="339"/>
            <p14:sldId id="347"/>
          </p14:sldIdLst>
        </p14:section>
        <p14:section name="IAQ Airthings monitoring" id="{056A402E-E2B4-4906-82AC-3C88F1FDEF92}">
          <p14:sldIdLst>
            <p14:sldId id="1093"/>
            <p14:sldId id="1091"/>
            <p14:sldId id="303"/>
            <p14:sldId id="304"/>
            <p14:sldId id="306"/>
            <p14:sldId id="1094"/>
          </p14:sldIdLst>
        </p14:section>
        <p14:section name="Q&amp;A" id="{2BA15B30-7195-4C36-9954-4E8BE7724760}">
          <p14:sldIdLst>
            <p14:sldId id="10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354"/>
    <a:srgbClr val="018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49309" autoAdjust="0"/>
  </p:normalViewPr>
  <p:slideViewPr>
    <p:cSldViewPr snapToGrid="0">
      <p:cViewPr varScale="1">
        <p:scale>
          <a:sx n="53" d="100"/>
          <a:sy n="53" d="100"/>
        </p:scale>
        <p:origin x="15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eme Fox" userId="5e306b4f-69db-4745-a57b-d76c3a1c6baa" providerId="ADAL" clId="{87745F8D-FFE3-497F-AB52-21792FCD4E9D}"/>
    <pc:docChg chg="custSel modSld">
      <pc:chgData name="Graeme Fox" userId="5e306b4f-69db-4745-a57b-d76c3a1c6baa" providerId="ADAL" clId="{87745F8D-FFE3-497F-AB52-21792FCD4E9D}" dt="2021-12-07T15:18:29.448" v="847" actId="6549"/>
      <pc:docMkLst>
        <pc:docMk/>
      </pc:docMkLst>
      <pc:sldChg chg="modSp mod modNotesTx">
        <pc:chgData name="Graeme Fox" userId="5e306b4f-69db-4745-a57b-d76c3a1c6baa" providerId="ADAL" clId="{87745F8D-FFE3-497F-AB52-21792FCD4E9D}" dt="2021-12-07T15:12:14.155" v="568" actId="20577"/>
        <pc:sldMkLst>
          <pc:docMk/>
          <pc:sldMk cId="3234458504" sldId="258"/>
        </pc:sldMkLst>
        <pc:spChg chg="mod">
          <ac:chgData name="Graeme Fox" userId="5e306b4f-69db-4745-a57b-d76c3a1c6baa" providerId="ADAL" clId="{87745F8D-FFE3-497F-AB52-21792FCD4E9D}" dt="2021-12-06T16:50:35.767" v="415" actId="255"/>
          <ac:spMkLst>
            <pc:docMk/>
            <pc:sldMk cId="3234458504" sldId="258"/>
            <ac:spMk id="6" creationId="{B17B4E87-9050-4397-B8BF-14206EDA7805}"/>
          </ac:spMkLst>
        </pc:spChg>
      </pc:sldChg>
      <pc:sldChg chg="modNotesTx">
        <pc:chgData name="Graeme Fox" userId="5e306b4f-69db-4745-a57b-d76c3a1c6baa" providerId="ADAL" clId="{87745F8D-FFE3-497F-AB52-21792FCD4E9D}" dt="2021-12-07T15:13:10.186" v="606" actId="20577"/>
        <pc:sldMkLst>
          <pc:docMk/>
          <pc:sldMk cId="1126216355" sldId="295"/>
        </pc:sldMkLst>
      </pc:sldChg>
      <pc:sldChg chg="modNotesTx">
        <pc:chgData name="Graeme Fox" userId="5e306b4f-69db-4745-a57b-d76c3a1c6baa" providerId="ADAL" clId="{87745F8D-FFE3-497F-AB52-21792FCD4E9D}" dt="2021-12-07T15:13:36.204" v="611" actId="20577"/>
        <pc:sldMkLst>
          <pc:docMk/>
          <pc:sldMk cId="4101118803" sldId="299"/>
        </pc:sldMkLst>
      </pc:sldChg>
      <pc:sldChg chg="modNotesTx">
        <pc:chgData name="Graeme Fox" userId="5e306b4f-69db-4745-a57b-d76c3a1c6baa" providerId="ADAL" clId="{87745F8D-FFE3-497F-AB52-21792FCD4E9D}" dt="2021-12-07T15:13:51.459" v="612" actId="6549"/>
        <pc:sldMkLst>
          <pc:docMk/>
          <pc:sldMk cId="3427187170" sldId="302"/>
        </pc:sldMkLst>
      </pc:sldChg>
      <pc:sldChg chg="modNotesTx">
        <pc:chgData name="Graeme Fox" userId="5e306b4f-69db-4745-a57b-d76c3a1c6baa" providerId="ADAL" clId="{87745F8D-FFE3-497F-AB52-21792FCD4E9D}" dt="2021-12-07T15:16:33.294" v="766" actId="6549"/>
        <pc:sldMkLst>
          <pc:docMk/>
          <pc:sldMk cId="3878654595" sldId="303"/>
        </pc:sldMkLst>
      </pc:sldChg>
      <pc:sldChg chg="modNotesTx">
        <pc:chgData name="Graeme Fox" userId="5e306b4f-69db-4745-a57b-d76c3a1c6baa" providerId="ADAL" clId="{87745F8D-FFE3-497F-AB52-21792FCD4E9D}" dt="2021-12-07T15:16:36.616" v="767" actId="6549"/>
        <pc:sldMkLst>
          <pc:docMk/>
          <pc:sldMk cId="2536456614" sldId="304"/>
        </pc:sldMkLst>
      </pc:sldChg>
      <pc:sldChg chg="modNotesTx">
        <pc:chgData name="Graeme Fox" userId="5e306b4f-69db-4745-a57b-d76c3a1c6baa" providerId="ADAL" clId="{87745F8D-FFE3-497F-AB52-21792FCD4E9D}" dt="2021-12-07T15:17:07.746" v="768" actId="6549"/>
        <pc:sldMkLst>
          <pc:docMk/>
          <pc:sldMk cId="633050217" sldId="306"/>
        </pc:sldMkLst>
      </pc:sldChg>
      <pc:sldChg chg="modNotesTx">
        <pc:chgData name="Graeme Fox" userId="5e306b4f-69db-4745-a57b-d76c3a1c6baa" providerId="ADAL" clId="{87745F8D-FFE3-497F-AB52-21792FCD4E9D}" dt="2021-12-07T15:15:07.639" v="672" actId="6549"/>
        <pc:sldMkLst>
          <pc:docMk/>
          <pc:sldMk cId="2270082623" sldId="339"/>
        </pc:sldMkLst>
      </pc:sldChg>
      <pc:sldChg chg="modNotesTx">
        <pc:chgData name="Graeme Fox" userId="5e306b4f-69db-4745-a57b-d76c3a1c6baa" providerId="ADAL" clId="{87745F8D-FFE3-497F-AB52-21792FCD4E9D}" dt="2021-12-07T15:15:40.899" v="697" actId="6549"/>
        <pc:sldMkLst>
          <pc:docMk/>
          <pc:sldMk cId="88871982" sldId="347"/>
        </pc:sldMkLst>
      </pc:sldChg>
      <pc:sldChg chg="modNotesTx">
        <pc:chgData name="Graeme Fox" userId="5e306b4f-69db-4745-a57b-d76c3a1c6baa" providerId="ADAL" clId="{87745F8D-FFE3-497F-AB52-21792FCD4E9D}" dt="2021-12-07T15:18:29.448" v="847" actId="6549"/>
        <pc:sldMkLst>
          <pc:docMk/>
          <pc:sldMk cId="1422620178" sldId="1090"/>
        </pc:sldMkLst>
      </pc:sldChg>
      <pc:sldChg chg="modNotesTx">
        <pc:chgData name="Graeme Fox" userId="5e306b4f-69db-4745-a57b-d76c3a1c6baa" providerId="ADAL" clId="{87745F8D-FFE3-497F-AB52-21792FCD4E9D}" dt="2021-12-07T15:16:26.266" v="765" actId="5793"/>
        <pc:sldMkLst>
          <pc:docMk/>
          <pc:sldMk cId="2452690688" sldId="1091"/>
        </pc:sldMkLst>
      </pc:sldChg>
      <pc:sldChg chg="modNotesTx">
        <pc:chgData name="Graeme Fox" userId="5e306b4f-69db-4745-a57b-d76c3a1c6baa" providerId="ADAL" clId="{87745F8D-FFE3-497F-AB52-21792FCD4E9D}" dt="2021-12-07T15:16:00.444" v="715" actId="20577"/>
        <pc:sldMkLst>
          <pc:docMk/>
          <pc:sldMk cId="1824980625" sldId="1093"/>
        </pc:sldMkLst>
      </pc:sldChg>
      <pc:sldChg chg="modNotesTx">
        <pc:chgData name="Graeme Fox" userId="5e306b4f-69db-4745-a57b-d76c3a1c6baa" providerId="ADAL" clId="{87745F8D-FFE3-497F-AB52-21792FCD4E9D}" dt="2021-12-07T15:18:22.511" v="846" actId="20577"/>
        <pc:sldMkLst>
          <pc:docMk/>
          <pc:sldMk cId="2227303626" sldId="1094"/>
        </pc:sldMkLst>
      </pc:sldChg>
      <pc:sldChg chg="modNotesTx">
        <pc:chgData name="Graeme Fox" userId="5e306b4f-69db-4745-a57b-d76c3a1c6baa" providerId="ADAL" clId="{87745F8D-FFE3-497F-AB52-21792FCD4E9D}" dt="2021-12-07T15:14:06.349" v="613" actId="6549"/>
        <pc:sldMkLst>
          <pc:docMk/>
          <pc:sldMk cId="700287190" sldId="1095"/>
        </pc:sldMkLst>
      </pc:sldChg>
      <pc:sldChg chg="modNotesTx">
        <pc:chgData name="Graeme Fox" userId="5e306b4f-69db-4745-a57b-d76c3a1c6baa" providerId="ADAL" clId="{87745F8D-FFE3-497F-AB52-21792FCD4E9D}" dt="2021-12-07T15:14:12.883" v="614" actId="6549"/>
        <pc:sldMkLst>
          <pc:docMk/>
          <pc:sldMk cId="2160538326" sldId="1096"/>
        </pc:sldMkLst>
      </pc:sldChg>
      <pc:sldChg chg="modSp mod modNotesTx">
        <pc:chgData name="Graeme Fox" userId="5e306b4f-69db-4745-a57b-d76c3a1c6baa" providerId="ADAL" clId="{87745F8D-FFE3-497F-AB52-21792FCD4E9D}" dt="2021-12-07T15:14:59.827" v="671" actId="20577"/>
        <pc:sldMkLst>
          <pc:docMk/>
          <pc:sldMk cId="2856151559" sldId="1097"/>
        </pc:sldMkLst>
        <pc:spChg chg="mod">
          <ac:chgData name="Graeme Fox" userId="5e306b4f-69db-4745-a57b-d76c3a1c6baa" providerId="ADAL" clId="{87745F8D-FFE3-497F-AB52-21792FCD4E9D}" dt="2021-12-06T16:45:35.696" v="351" actId="255"/>
          <ac:spMkLst>
            <pc:docMk/>
            <pc:sldMk cId="2856151559" sldId="1097"/>
            <ac:spMk id="9" creationId="{CA218582-567A-4544-A9D4-D54AEC7D25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4DC0-74B8-4D15-B8DF-16D8AB204895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606DC-59BA-445D-94F2-38403F16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4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existing buildings’ ventilation systems are inadequate.</a:t>
            </a:r>
          </a:p>
          <a:p>
            <a:r>
              <a:rPr lang="en-GB" dirty="0"/>
              <a:t>Building standards are changing. </a:t>
            </a:r>
          </a:p>
          <a:p>
            <a:r>
              <a:rPr lang="en-GB" dirty="0"/>
              <a:t>How do we know the retrofitting we’ve carried out is doing what we expect it to do…?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1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CO2 levels</a:t>
            </a:r>
          </a:p>
          <a:p>
            <a:r>
              <a:rPr lang="en-GB" dirty="0"/>
              <a:t>HEPA</a:t>
            </a:r>
          </a:p>
          <a:p>
            <a:r>
              <a:rPr lang="en-GB" dirty="0"/>
              <a:t>UV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0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PM off static traffic</a:t>
            </a:r>
          </a:p>
          <a:p>
            <a:r>
              <a:rPr lang="en-GB" dirty="0"/>
              <a:t>No mechanical ventilation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4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0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82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3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Demonstrated the ventilation brings the radon under control.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Energy efficiency &amp; net zero ambitions - what is the trade off and how do we articulate that message?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6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Poor air quality affects our oxygen levels.</a:t>
            </a:r>
          </a:p>
          <a:p>
            <a:r>
              <a:rPr lang="en-GB" dirty="0"/>
              <a:t>Most people aren’t grasping that good ventilation is a covid mitigation measure is because good ventilation is an IAQ improvement measure.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4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estimated that in the UK we spend around 90% of our time indoors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33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It’s important to remember this because it’s crucial to demonstrate how we’ve learned so much about the covid transmission routes and other issues with IAQ in such a short period of time…..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2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2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catalogue of errors…. It was an accident waiting to happen and any airborne illness would have probably been propagated in this situation – including common flu or colds.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06DC-59BA-445D-94F2-38403F16A1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9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0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www.40to60rh.com </a:t>
            </a:r>
          </a:p>
          <a:p>
            <a:r>
              <a:rPr lang="en-GB" dirty="0"/>
              <a:t>All aware of rapid spread of colds in offices over the years – now we have a better understanding of why that happens, and what we can do to avoid it.</a:t>
            </a:r>
          </a:p>
          <a:p>
            <a:endParaRPr lang="en-GB" dirty="0"/>
          </a:p>
          <a:p>
            <a:r>
              <a:rPr lang="en-GB" dirty="0"/>
              <a:t>So how are we applying this knowledge at the BESA longer term…?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606DC-59BA-445D-94F2-38403F16A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7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6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32207" y="2239766"/>
            <a:ext cx="3667874" cy="1479478"/>
          </a:xfrm>
        </p:spPr>
        <p:txBody>
          <a:bodyPr anchor="b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207" y="3863083"/>
            <a:ext cx="3667874" cy="49315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17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175" y="1181527"/>
            <a:ext cx="11161755" cy="4995435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260859"/>
                </a:solidFill>
                <a:latin typeface="+mj-lt"/>
              </a:defRPr>
            </a:lvl1pPr>
            <a:lvl2pPr>
              <a:defRPr sz="1800">
                <a:solidFill>
                  <a:srgbClr val="260859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Bullet points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6175" y="267128"/>
            <a:ext cx="9606337" cy="36987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47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4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9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7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CAA4-95A8-42EB-9145-6DE533311E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402F-397E-4A2F-8004-53A5D066B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8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0to60rh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4126" y="0"/>
            <a:ext cx="3667874" cy="1494521"/>
          </a:xfrm>
          <a:solidFill>
            <a:srgbClr val="00B0F0"/>
          </a:solidFill>
        </p:spPr>
        <p:txBody>
          <a:bodyPr tIns="252000" bIns="36000" anchor="ctr" anchorCtr="0">
            <a:normAutofit fontScale="47500" lnSpcReduction="20000"/>
          </a:bodyPr>
          <a:lstStyle/>
          <a:p>
            <a:pPr algn="ctr"/>
            <a:r>
              <a:rPr lang="en-GB" sz="11200" dirty="0">
                <a:solidFill>
                  <a:schemeClr val="bg1"/>
                </a:solidFill>
              </a:rPr>
              <a:t>Graeme Fox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</a:rPr>
              <a:t>Head of Technical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7B4E87-9050-4397-B8BF-14206EDA78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51017" y="1956289"/>
            <a:ext cx="385286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  <a:t>Tackling Indoor Air Quality</a:t>
            </a:r>
            <a:br>
              <a:rPr lang="en-GB" alt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GB" alt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alt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Continuous</a:t>
            </a:r>
            <a:r>
              <a:rPr lang="en-GB" alt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alt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Monitoring &amp; Unforeseen Consequences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5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Indoor Air Quality – the hidden dangers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896967-2AA9-47EF-82DC-3D627CB2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160020"/>
            <a:ext cx="1414678" cy="82564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480FB4-65BA-4CCA-85F9-434DECDE8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408" y="985665"/>
            <a:ext cx="11419700" cy="5144613"/>
          </a:xfrm>
        </p:spPr>
      </p:pic>
    </p:spTree>
    <p:extLst>
      <p:ext uri="{BB962C8B-B14F-4D97-AF65-F5344CB8AC3E}">
        <p14:creationId xmlns:p14="http://schemas.microsoft.com/office/powerpoint/2010/main" val="182498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Indoor Air Quality – the hidden dangers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896967-2AA9-47EF-82DC-3D627CB2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160020"/>
            <a:ext cx="1414678" cy="825645"/>
          </a:xfrm>
          <a:prstGeom prst="rect">
            <a:avLst/>
          </a:prstGeom>
        </p:spPr>
      </p:pic>
      <p:pic>
        <p:nvPicPr>
          <p:cNvPr id="13" name="Content Placeholder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8028D6CD-A391-4620-81F7-7C9BE3177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6" y="1121434"/>
            <a:ext cx="11465216" cy="5072332"/>
          </a:xfrm>
        </p:spPr>
      </p:pic>
    </p:spTree>
    <p:extLst>
      <p:ext uri="{BB962C8B-B14F-4D97-AF65-F5344CB8AC3E}">
        <p14:creationId xmlns:p14="http://schemas.microsoft.com/office/powerpoint/2010/main" val="24526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Indoor Air Quality – the hidden dangers exposed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896967-2AA9-47EF-82DC-3D627CB2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160020"/>
            <a:ext cx="1414678" cy="825645"/>
          </a:xfrm>
          <a:prstGeom prst="rect">
            <a:avLst/>
          </a:prstGeom>
        </p:spPr>
      </p:pic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4BD687-F409-4C56-9FF4-174D3F899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" y="1145322"/>
            <a:ext cx="10802507" cy="351376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52968-0A40-40C3-86D0-18F92DBB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939" y="4659086"/>
            <a:ext cx="8212122" cy="16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Indoor Air Quality – the hidden dangers exposed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896967-2AA9-47EF-82DC-3D627CB2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160020"/>
            <a:ext cx="1414678" cy="825645"/>
          </a:xfrm>
          <a:prstGeom prst="rect">
            <a:avLst/>
          </a:prstGeo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C47D61DA-F561-455C-A8FF-D2DE8F73D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3" y="938100"/>
            <a:ext cx="3367734" cy="5273344"/>
          </a:xfr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B8FD7F0-5E53-4183-B64D-CCA24A488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08" y="1176946"/>
            <a:ext cx="8167284" cy="34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Indoor Air Quality – ventilation is the key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896967-2AA9-47EF-82DC-3D627CB2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160020"/>
            <a:ext cx="1414678" cy="82564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E9DE54-D264-4EC9-A92F-00F8F47D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9776" y="810883"/>
            <a:ext cx="9496937" cy="5469147"/>
          </a:xfrm>
        </p:spPr>
      </p:pic>
    </p:spTree>
    <p:extLst>
      <p:ext uri="{BB962C8B-B14F-4D97-AF65-F5344CB8AC3E}">
        <p14:creationId xmlns:p14="http://schemas.microsoft.com/office/powerpoint/2010/main" val="63305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Indoor Air Quality – ventilation is the key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896967-2AA9-47EF-82DC-3D627CB2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160020"/>
            <a:ext cx="1414678" cy="825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38E34C-7BE0-4B38-9D9A-74ED96AF65F0}"/>
              </a:ext>
            </a:extLst>
          </p:cNvPr>
          <p:cNvSpPr txBox="1"/>
          <p:nvPr/>
        </p:nvSpPr>
        <p:spPr>
          <a:xfrm>
            <a:off x="1756279" y="5248928"/>
            <a:ext cx="8837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Ventilating by opening doors and windows daily has helped reduce levels from  1449 Bq/m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853 during the day – proving that ventilation does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 drop to a safe level after a weekend of opened windows!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BD5EA3-7008-4775-A0BE-81120516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491" y="1179665"/>
            <a:ext cx="11752329" cy="3650752"/>
          </a:xfrm>
        </p:spPr>
      </p:pic>
    </p:spTree>
    <p:extLst>
      <p:ext uri="{BB962C8B-B14F-4D97-AF65-F5344CB8AC3E}">
        <p14:creationId xmlns:p14="http://schemas.microsoft.com/office/powerpoint/2010/main" val="222730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4126" y="0"/>
            <a:ext cx="3667874" cy="1494521"/>
          </a:xfrm>
          <a:solidFill>
            <a:srgbClr val="00B0F0"/>
          </a:solidFill>
        </p:spPr>
        <p:txBody>
          <a:bodyPr tIns="252000" bIns="36000" anchor="ctr" anchorCtr="0">
            <a:normAutofit fontScale="47500" lnSpcReduction="20000"/>
          </a:bodyPr>
          <a:lstStyle/>
          <a:p>
            <a:pPr algn="ctr"/>
            <a:r>
              <a:rPr lang="en-GB" sz="11200" dirty="0">
                <a:solidFill>
                  <a:schemeClr val="bg1"/>
                </a:solidFill>
              </a:rPr>
              <a:t>Graeme Fox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</a:rPr>
              <a:t>Head of Technical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CB38785-F563-45FF-93BD-2ED9B33E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309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2F559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7B4E87-9050-4397-B8BF-14206EDA78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3081" y="2402563"/>
            <a:ext cx="446281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Thank you.</a:t>
            </a:r>
            <a:b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Questions?</a:t>
            </a:r>
            <a:b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https://www.thebesa.com/iaq</a:t>
            </a:r>
            <a:br>
              <a:rPr kumimoji="0" lang="en-GB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Beginners Guide to IAQ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13287CD0-CA79-4932-BB6E-082BCA339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932782"/>
            <a:ext cx="7398327" cy="533798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EFDF2-3A35-4F63-8898-8827A00062FE}"/>
              </a:ext>
            </a:extLst>
          </p:cNvPr>
          <p:cNvSpPr txBox="1"/>
          <p:nvPr/>
        </p:nvSpPr>
        <p:spPr>
          <a:xfrm>
            <a:off x="8055429" y="1616617"/>
            <a:ext cx="38456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“</a:t>
            </a:r>
            <a:r>
              <a:rPr lang="en-GB" sz="2800" i="1" dirty="0"/>
              <a:t>We spend a lot of time thinking about what we eat and drink, but very little on the quality of air that we breath</a:t>
            </a:r>
            <a:r>
              <a:rPr lang="en-GB" sz="2800" dirty="0"/>
              <a:t>….”</a:t>
            </a:r>
          </a:p>
          <a:p>
            <a:pPr algn="ctr"/>
            <a:r>
              <a:rPr lang="en-GB" sz="2400" dirty="0"/>
              <a:t>Nathan Wood, Chair of the BESA Health &amp; Wellbeing in Buildings Group</a:t>
            </a:r>
          </a:p>
        </p:txBody>
      </p:sp>
    </p:spTree>
    <p:extLst>
      <p:ext uri="{BB962C8B-B14F-4D97-AF65-F5344CB8AC3E}">
        <p14:creationId xmlns:p14="http://schemas.microsoft.com/office/powerpoint/2010/main" val="112621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Beginners Guide to IAQ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13287CD0-CA79-4932-BB6E-082BCA339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932782"/>
            <a:ext cx="7398327" cy="533798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EFDF2-3A35-4F63-8898-8827A00062FE}"/>
              </a:ext>
            </a:extLst>
          </p:cNvPr>
          <p:cNvSpPr txBox="1"/>
          <p:nvPr/>
        </p:nvSpPr>
        <p:spPr>
          <a:xfrm>
            <a:off x="8055429" y="1093397"/>
            <a:ext cx="38456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“</a:t>
            </a:r>
            <a:r>
              <a:rPr lang="en-GB" sz="2800" i="1" dirty="0"/>
              <a:t>This guide is an invaluable non-technical introduction to the issue of IAQ and explains how we can make our own indoor environments safer and healthier for us and our children</a:t>
            </a:r>
            <a:r>
              <a:rPr lang="en-GB" sz="2800" dirty="0"/>
              <a:t>….”</a:t>
            </a:r>
          </a:p>
          <a:p>
            <a:pPr algn="ctr"/>
            <a:r>
              <a:rPr lang="en-GB" sz="2400" dirty="0"/>
              <a:t>Rosamund Adoo-Kissi-Debrah, Honorary President of the BESA Health &amp; Wellbeing in Buildings Group</a:t>
            </a:r>
          </a:p>
        </p:txBody>
      </p:sp>
    </p:spTree>
    <p:extLst>
      <p:ext uri="{BB962C8B-B14F-4D97-AF65-F5344CB8AC3E}">
        <p14:creationId xmlns:p14="http://schemas.microsoft.com/office/powerpoint/2010/main" val="410111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Beginners Guide to IAQ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EFDF2-3A35-4F63-8898-8827A00062FE}"/>
              </a:ext>
            </a:extLst>
          </p:cNvPr>
          <p:cNvSpPr txBox="1"/>
          <p:nvPr/>
        </p:nvSpPr>
        <p:spPr>
          <a:xfrm>
            <a:off x="7812285" y="809401"/>
            <a:ext cx="43797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400" dirty="0"/>
              <a:t>Practical measures for building services operation with regard to Covid-19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Recommending opening of windows where possible – but this only goes so far even when it is possible.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https://www.thebesa.com/media/1409321/besa-guidance-vg002-2-february-2021-v6.pdf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BC2F13-1825-4065-AFA9-D042D9CE0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80" y="1127902"/>
            <a:ext cx="7595754" cy="4942343"/>
          </a:xfrm>
        </p:spPr>
      </p:pic>
    </p:spTree>
    <p:extLst>
      <p:ext uri="{BB962C8B-B14F-4D97-AF65-F5344CB8AC3E}">
        <p14:creationId xmlns:p14="http://schemas.microsoft.com/office/powerpoint/2010/main" val="342718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Guangdong Restaurant outbreak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285236-A080-48FE-9480-99A82D5C2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233" y="776725"/>
            <a:ext cx="8216637" cy="55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Guangdong Restaurant outbreak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45D0AF-0DD0-47E0-BB70-BA35ECCA6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68" y="839835"/>
            <a:ext cx="5617936" cy="53838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BD977D-6452-4B5B-9817-3DDA80419687}"/>
              </a:ext>
            </a:extLst>
          </p:cNvPr>
          <p:cNvSpPr txBox="1">
            <a:spLocks/>
          </p:cNvSpPr>
          <p:nvPr/>
        </p:nvSpPr>
        <p:spPr>
          <a:xfrm>
            <a:off x="6096000" y="951420"/>
            <a:ext cx="5899731" cy="536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260859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085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1800"/>
              </a:spcBef>
            </a:pPr>
            <a:r>
              <a:rPr lang="en-GB" dirty="0"/>
              <a:t>The 5 tables in the original sketch were in fact at one end of a larger zone;</a:t>
            </a:r>
          </a:p>
          <a:p>
            <a:pPr algn="ctr" fontAlgn="base">
              <a:spcBef>
                <a:spcPts val="1800"/>
              </a:spcBef>
            </a:pPr>
            <a:r>
              <a:rPr lang="en-GB" dirty="0"/>
              <a:t>The AC unit was one of 5 in the restaurant;</a:t>
            </a:r>
          </a:p>
          <a:p>
            <a:pPr algn="ctr" fontAlgn="base">
              <a:spcBef>
                <a:spcPts val="1800"/>
              </a:spcBef>
            </a:pPr>
            <a:r>
              <a:rPr lang="en-GB" dirty="0"/>
              <a:t>The extract fans were switched off, as were the fresh air supply fans on the day in question;</a:t>
            </a:r>
          </a:p>
          <a:p>
            <a:pPr algn="ctr" fontAlgn="base">
              <a:spcBef>
                <a:spcPts val="1800"/>
              </a:spcBef>
            </a:pPr>
            <a:r>
              <a:rPr lang="en-GB" dirty="0"/>
              <a:t>No other patrons were infected from other tables;</a:t>
            </a:r>
          </a:p>
          <a:p>
            <a:pPr algn="ctr" fontAlgn="base">
              <a:spcBef>
                <a:spcPts val="1800"/>
              </a:spcBef>
            </a:pPr>
            <a:r>
              <a:rPr lang="en-GB" dirty="0"/>
              <a:t>None of the waiting or kitchen staff became infected;</a:t>
            </a:r>
          </a:p>
          <a:p>
            <a:pPr algn="ctr" fontAlgn="base">
              <a:spcBef>
                <a:spcPts val="1800"/>
              </a:spcBef>
            </a:pPr>
            <a:endParaRPr lang="en-GB" dirty="0"/>
          </a:p>
          <a:p>
            <a:pPr algn="ctr" fontAlgn="base">
              <a:spcBef>
                <a:spcPts val="1800"/>
              </a:spcBef>
            </a:pPr>
            <a:r>
              <a:rPr lang="en-GB" b="1" dirty="0"/>
              <a:t>The only fresh air supply was via infiltration with the limited negative pressure only being created by the toilet extract fans at the far end of the restaurant!</a:t>
            </a:r>
          </a:p>
          <a:p>
            <a:pPr fontAlgn="base"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3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Guangdong Restaurant outbreak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34911C-63A6-46BF-9048-898A86825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74983"/>
            <a:ext cx="6096000" cy="548640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218582-567A-4544-A9D4-D54AEC7D254B}"/>
              </a:ext>
            </a:extLst>
          </p:cNvPr>
          <p:cNvSpPr txBox="1">
            <a:spLocks/>
          </p:cNvSpPr>
          <p:nvPr/>
        </p:nvSpPr>
        <p:spPr>
          <a:xfrm>
            <a:off x="5754494" y="1114197"/>
            <a:ext cx="6230471" cy="514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260859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6085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1800"/>
              </a:spcBef>
            </a:pPr>
            <a:r>
              <a:rPr lang="en-GB" sz="1800" dirty="0"/>
              <a:t>A stagnant recirculating zone at one end of the restaurant was created.</a:t>
            </a:r>
          </a:p>
          <a:p>
            <a:pPr algn="ctr" fontAlgn="base">
              <a:spcBef>
                <a:spcPts val="1800"/>
              </a:spcBef>
            </a:pPr>
            <a:r>
              <a:rPr lang="en-GB" sz="1800" dirty="0"/>
              <a:t>The lack of air movement and, crucially, dilution of infected air allowed the exhaled droplets of infected particles to be transmitted over a further range than the normal expected short-range transmission.</a:t>
            </a:r>
          </a:p>
          <a:p>
            <a:pPr algn="ctr" fontAlgn="base">
              <a:spcBef>
                <a:spcPts val="1800"/>
              </a:spcBef>
            </a:pPr>
            <a:r>
              <a:rPr lang="en-GB" sz="1800" dirty="0"/>
              <a:t>This concurs with previous studies of the WHO and others in previous pandemic outbreaks of airborne viruses.</a:t>
            </a:r>
          </a:p>
          <a:p>
            <a:pPr algn="ctr" fontAlgn="base">
              <a:spcBef>
                <a:spcPts val="1800"/>
              </a:spcBef>
            </a:pPr>
            <a:r>
              <a:rPr lang="en-GB" sz="1800" b="1" dirty="0"/>
              <a:t>The study concluded that over crowding and poor ventilation increases risks of transmission: </a:t>
            </a:r>
          </a:p>
          <a:p>
            <a:pPr algn="ctr" fontAlgn="base">
              <a:spcBef>
                <a:spcPts val="1800"/>
              </a:spcBef>
            </a:pPr>
            <a:r>
              <a:rPr lang="en-GB" sz="1800" b="1" dirty="0"/>
              <a:t>which concurs with the guidance already issued by ASHRAE, REHVA and The BESA</a:t>
            </a:r>
          </a:p>
          <a:p>
            <a:pPr algn="ctr" fontAlgn="base">
              <a:spcBef>
                <a:spcPts val="1800"/>
              </a:spcBef>
            </a:pPr>
            <a:r>
              <a:rPr lang="en-GB" sz="2400" b="1" dirty="0"/>
              <a:t>Maximise fresh air volumes to dilute any contaminated air.</a:t>
            </a:r>
          </a:p>
          <a:p>
            <a:pPr algn="ctr" fontAlgn="base">
              <a:spcBef>
                <a:spcPts val="1800"/>
              </a:spcBef>
            </a:pPr>
            <a:endParaRPr lang="en-GB" dirty="0"/>
          </a:p>
          <a:p>
            <a:pPr fontAlgn="base"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5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Risk of viral spread – transmission mitigation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812EB-3035-4A37-93E8-0C84EE87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5" y="928942"/>
            <a:ext cx="6791758" cy="4968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249677-F50E-4A56-AC54-C83E549055E2}"/>
              </a:ext>
            </a:extLst>
          </p:cNvPr>
          <p:cNvSpPr txBox="1"/>
          <p:nvPr/>
        </p:nvSpPr>
        <p:spPr>
          <a:xfrm>
            <a:off x="8168640" y="2423160"/>
            <a:ext cx="387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typical public space such as a bar can be shown to expose a high number of fellow patrons if an infected asymptomatic person is present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no mitigating measures are taken…..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CE3DF-6429-4D54-88CB-9E3653C83074}"/>
              </a:ext>
            </a:extLst>
          </p:cNvPr>
          <p:cNvSpPr txBox="1"/>
          <p:nvPr/>
        </p:nvSpPr>
        <p:spPr>
          <a:xfrm>
            <a:off x="1889760" y="6036338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Pictures from 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28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227008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Risk of viral spread – transmission mitigation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49677-F50E-4A56-AC54-C83E549055E2}"/>
              </a:ext>
            </a:extLst>
          </p:cNvPr>
          <p:cNvSpPr txBox="1"/>
          <p:nvPr/>
        </p:nvSpPr>
        <p:spPr>
          <a:xfrm>
            <a:off x="7952509" y="2423160"/>
            <a:ext cx="4087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same bar with good ventilation being introduced that will dilute the viral load and massively reduce the exposure of the patrons will see a huge reduction on passive infection rates.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Humidity level concerns: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www.40to60RH.com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CE3DF-6429-4D54-88CB-9E3653C83074}"/>
              </a:ext>
            </a:extLst>
          </p:cNvPr>
          <p:cNvSpPr txBox="1"/>
          <p:nvPr/>
        </p:nvSpPr>
        <p:spPr>
          <a:xfrm>
            <a:off x="1889760" y="6036338"/>
            <a:ext cx="38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Pictures from 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28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October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BB260-6240-4EC0-9252-87BA49023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79" y="983673"/>
            <a:ext cx="7170964" cy="50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8B41278452B4892782CE66D3EFB24" ma:contentTypeVersion="15" ma:contentTypeDescription="Create a new document." ma:contentTypeScope="" ma:versionID="b2a4890e1e09cc0f0188a00c1b64ff23">
  <xsd:schema xmlns:xsd="http://www.w3.org/2001/XMLSchema" xmlns:xs="http://www.w3.org/2001/XMLSchema" xmlns:p="http://schemas.microsoft.com/office/2006/metadata/properties" xmlns:ns1="http://schemas.microsoft.com/sharepoint/v3" xmlns:ns3="7ce47590-c870-45cd-9f5e-991d04f4b4fb" xmlns:ns4="ac3bf903-b4b9-459a-8b7c-9538513f1aa9" targetNamespace="http://schemas.microsoft.com/office/2006/metadata/properties" ma:root="true" ma:fieldsID="bd07ff5179230fbb6edef655f6ac33c7" ns1:_="" ns3:_="" ns4:_="">
    <xsd:import namespace="http://schemas.microsoft.com/sharepoint/v3"/>
    <xsd:import namespace="7ce47590-c870-45cd-9f5e-991d04f4b4fb"/>
    <xsd:import namespace="ac3bf903-b4b9-459a-8b7c-9538513f1a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47590-c870-45cd-9f5e-991d04f4b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bf903-b4b9-459a-8b7c-9538513f1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057A21-45FE-4207-B0B2-6837539BF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e47590-c870-45cd-9f5e-991d04f4b4fb"/>
    <ds:schemaRef ds:uri="ac3bf903-b4b9-459a-8b7c-9538513f1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FE32E-93C0-4BE8-9830-2332AB6E9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8BD89-A1E0-4BF4-896A-18364AA90F2F}">
  <ds:schemaRefs>
    <ds:schemaRef ds:uri="http://schemas.microsoft.com/office/2006/documentManagement/types"/>
    <ds:schemaRef ds:uri="http://schemas.microsoft.com/office/2006/metadata/properties"/>
    <ds:schemaRef ds:uri="7ce47590-c870-45cd-9f5e-991d04f4b4fb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c3bf903-b4b9-459a-8b7c-9538513f1aa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8755</TotalTime>
  <Words>830</Words>
  <Application>Microsoft Office PowerPoint</Application>
  <PresentationFormat>Widescreen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Tackling Indoor Air Quality  Continuous Monitoring &amp; Unforeseen Consequences</vt:lpstr>
      <vt:lpstr>Beginners Guide to IAQ</vt:lpstr>
      <vt:lpstr>Beginners Guide to IAQ</vt:lpstr>
      <vt:lpstr>Beginners Guide to IAQ</vt:lpstr>
      <vt:lpstr>Guangdong Restaurant outbreak</vt:lpstr>
      <vt:lpstr>Guangdong Restaurant outbreak</vt:lpstr>
      <vt:lpstr>Guangdong Restaurant outbreak</vt:lpstr>
      <vt:lpstr>Risk of viral spread – transmission mitigation</vt:lpstr>
      <vt:lpstr>Risk of viral spread – transmission mitigation</vt:lpstr>
      <vt:lpstr>Indoor Air Quality – the hidden dangers</vt:lpstr>
      <vt:lpstr>Indoor Air Quality – the hidden dangers</vt:lpstr>
      <vt:lpstr>Indoor Air Quality – the hidden dangers exposed</vt:lpstr>
      <vt:lpstr>Indoor Air Quality – the hidden dangers exposed</vt:lpstr>
      <vt:lpstr>Indoor Air Quality – ventilation is the key</vt:lpstr>
      <vt:lpstr>Indoor Air Quality – ventilation is the key</vt:lpstr>
      <vt:lpstr>Thank you.  Questions?  https://www.thebesa.com/iaq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Johnston</dc:creator>
  <cp:lastModifiedBy>Graeme Fox</cp:lastModifiedBy>
  <cp:revision>132</cp:revision>
  <dcterms:created xsi:type="dcterms:W3CDTF">2016-09-22T15:06:49Z</dcterms:created>
  <dcterms:modified xsi:type="dcterms:W3CDTF">2021-12-07T15:18:38Z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0x0101000228B41278452B4892782CE66D3EFB24</vt:lpwstr>
  </property>
</Properties>
</file>