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0" r:id="rId4"/>
  </p:sldMasterIdLst>
  <p:notesMasterIdLst>
    <p:notesMasterId r:id="rId27"/>
  </p:notesMasterIdLst>
  <p:handoutMasterIdLst>
    <p:handoutMasterId r:id="rId28"/>
  </p:handoutMasterIdLst>
  <p:sldIdLst>
    <p:sldId id="546" r:id="rId5"/>
    <p:sldId id="17999" r:id="rId6"/>
    <p:sldId id="2145705378" r:id="rId7"/>
    <p:sldId id="2145705380" r:id="rId8"/>
    <p:sldId id="2145705384" r:id="rId9"/>
    <p:sldId id="2145705381" r:id="rId10"/>
    <p:sldId id="2145705385" r:id="rId11"/>
    <p:sldId id="2145705414" r:id="rId12"/>
    <p:sldId id="2145705415" r:id="rId13"/>
    <p:sldId id="2145705416" r:id="rId14"/>
    <p:sldId id="2145705417" r:id="rId15"/>
    <p:sldId id="2145705418" r:id="rId16"/>
    <p:sldId id="2145705419" r:id="rId17"/>
    <p:sldId id="2145705420" r:id="rId18"/>
    <p:sldId id="2145705421" r:id="rId19"/>
    <p:sldId id="2145705422" r:id="rId20"/>
    <p:sldId id="2145705424" r:id="rId21"/>
    <p:sldId id="2145705425" r:id="rId22"/>
    <p:sldId id="2145705426" r:id="rId23"/>
    <p:sldId id="2145705412" r:id="rId24"/>
    <p:sldId id="2145705377" r:id="rId25"/>
    <p:sldId id="2145705413" r:id="rId26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rester, Brian" initials="FB" lastIdx="1" clrIdx="0">
    <p:extLst>
      <p:ext uri="{19B8F6BF-5375-455C-9EA6-DF929625EA0E}">
        <p15:presenceInfo xmlns:p15="http://schemas.microsoft.com/office/powerpoint/2012/main" userId="S::brian.forrester@carrier.com::ae96b56a-4952-40b7-a357-e0053492b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8FA"/>
    <a:srgbClr val="FD3426"/>
    <a:srgbClr val="1A2D6F"/>
    <a:srgbClr val="CCFF99"/>
    <a:srgbClr val="A6A6A6"/>
    <a:srgbClr val="FFFFCC"/>
    <a:srgbClr val="FF0000"/>
    <a:srgbClr val="152C73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22C40-DB35-4CC3-9B7E-3D4175781E8F}" v="16" dt="2022-11-17T22:08:02.378"/>
  </p1510:revLst>
</p1510:revInfo>
</file>

<file path=ppt/tableStyles.xml><?xml version="1.0" encoding="utf-8"?>
<a:tblStyleLst xmlns:a="http://schemas.openxmlformats.org/drawingml/2006/main" def="{5806535E-1FA7-4BFB-B545-6DBF71D5855E}">
  <a:tblStyle styleId="{5806535E-1FA7-4BFB-B545-6DBF71D5855E}" styleName="Carrier Table 01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BAC0D0"/>
          </a:solidFill>
        </a:fill>
      </a:tcStyle>
    </a:band2H>
    <a:band1V>
      <a:tcStyle>
        <a:tcBdr/>
        <a:fill>
          <a:solidFill>
            <a:srgbClr val="BAC0D0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schemeClr val="lt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  <a:insideV>
            <a:ln w="6350">
              <a:solidFill>
                <a:srgbClr val="FFFFFF"/>
              </a:solidFill>
            </a:ln>
          </a:insideV>
        </a:tcBdr>
        <a:fill>
          <a:solidFill>
            <a:srgbClr val="152C7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1" autoAdjust="0"/>
  </p:normalViewPr>
  <p:slideViewPr>
    <p:cSldViewPr snapToGrid="0">
      <p:cViewPr varScale="1">
        <p:scale>
          <a:sx n="63" d="100"/>
          <a:sy n="63" d="100"/>
        </p:scale>
        <p:origin x="14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4A3BB-86C8-E243-8F27-5FAB19594F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E77E0-5218-B24E-8A71-6A808A974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3853" y="1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33D23-7F87-4248-8883-3F2CFF31166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EC585-66B0-F74E-9E4E-F5C9ACB196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BB9F3-FC6F-DC4A-9EBA-DC6E8B1E80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FCEA-112F-064A-9BC3-B536382FF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1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B6C34-462C-5A44-85C6-A401B2EECF7C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A4050-6412-C74D-BA22-754CBEAE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9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716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432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1148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864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8580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82296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96012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9728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23444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04850"/>
            <a:ext cx="6267450" cy="352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Introduction</a:t>
            </a:r>
          </a:p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Why Automation squared? We are going to talk about applying automation to the automation industry</a:t>
            </a:r>
          </a:p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In other terms I would like to talk about the use of </a:t>
            </a:r>
            <a:r>
              <a:rPr lang="en-US" b="1" dirty="0" err="1">
                <a:solidFill>
                  <a:srgbClr val="FF0000"/>
                </a:solidFill>
              </a:rPr>
              <a:t>eng</a:t>
            </a:r>
            <a:r>
              <a:rPr lang="en-US" b="1" dirty="0">
                <a:solidFill>
                  <a:srgbClr val="FF0000"/>
                </a:solidFill>
              </a:rPr>
              <a:t> software tools in our industry and the benefits of these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2BBB-D688-4CF7-A7AF-825366147C99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5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Run through of the current augmented intelligence systems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Selection of features of the AHU – drop down menus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Heat recovery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Cooling type – dx/coil, etc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Energy </a:t>
            </a:r>
            <a:r>
              <a:rPr lang="en-GB" dirty="0" err="1"/>
              <a:t>monotoring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Select what you would like the AI to create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Logic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Graphic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Des-Ops and Points List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Schematic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Tell it where you want it to be stored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system does its thing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 are the files created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7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Here are the files on my laptop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1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graphic created by AI with all of the elements we asked for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0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Heres</a:t>
            </a:r>
            <a:r>
              <a:rPr lang="en-GB" dirty="0"/>
              <a:t> the logic created..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Heres</a:t>
            </a:r>
            <a:r>
              <a:rPr lang="en-GB" dirty="0"/>
              <a:t> the schedule section run if schedule dictates hand off auto, safety switch – programming by AI!!!!!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1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Energy metering section….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Energy meter integration. Done right. Done by AI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Trend data too – and all with a plain (ok American, but still) English description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 full schematic generated by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9 pages, 1830 words – AI did it! 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Go to des ops and points list file in browser…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Show details and then return to ppt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BMS involvement in projects traditionally starts too late in the project cycle, this needs to change as projects become eve</a:t>
            </a:r>
            <a:r>
              <a:rPr lang="en-GB" b="1" dirty="0"/>
              <a:t>n</a:t>
            </a:r>
            <a:r>
              <a:rPr lang="en-GB" dirty="0"/>
              <a:t> more data heavy and are built to be connected to the cloud</a:t>
            </a:r>
          </a:p>
          <a:p>
            <a:endParaRPr lang="en-GB" dirty="0"/>
          </a:p>
          <a:p>
            <a:r>
              <a:rPr lang="en-GB" dirty="0"/>
              <a:t>Network design</a:t>
            </a:r>
          </a:p>
          <a:p>
            <a:r>
              <a:rPr lang="en-GB" dirty="0"/>
              <a:t>Nomenclature / naming conventions/</a:t>
            </a:r>
            <a:r>
              <a:rPr lang="en-GB" b="1" dirty="0">
                <a:solidFill>
                  <a:srgbClr val="FF0000"/>
                </a:solidFill>
              </a:rPr>
              <a:t>building keys/</a:t>
            </a:r>
            <a:r>
              <a:rPr lang="en-GB" b="1" dirty="0" err="1">
                <a:solidFill>
                  <a:srgbClr val="FF0000"/>
                </a:solidFill>
              </a:rPr>
              <a:t>symantic</a:t>
            </a:r>
            <a:r>
              <a:rPr lang="en-GB" b="1" dirty="0">
                <a:solidFill>
                  <a:srgbClr val="FF0000"/>
                </a:solidFill>
              </a:rPr>
              <a:t> tagging for MQTT and other IOT protocols</a:t>
            </a:r>
          </a:p>
          <a:p>
            <a:r>
              <a:rPr lang="en-GB" dirty="0"/>
              <a:t>Design overlap – Presence sensing in lighting, </a:t>
            </a:r>
            <a:r>
              <a:rPr lang="en-GB" dirty="0" err="1"/>
              <a:t>bms</a:t>
            </a:r>
            <a:r>
              <a:rPr lang="en-GB" dirty="0"/>
              <a:t> and intruder systems for example – one data set, one 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Benefits roundup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8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04850"/>
            <a:ext cx="6267450" cy="352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Thanks for your time, any questions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2BBB-D688-4CF7-A7AF-825366147C99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1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04850"/>
            <a:ext cx="6267450" cy="352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end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2BBB-D688-4CF7-A7AF-825366147C99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8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</a:t>
            </a:r>
            <a:r>
              <a:rPr lang="en-GB" dirty="0"/>
              <a:t>xplain why we believe we should be earlier in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going to talk about AI… Not Artificial intelligence, trigger warning, I have seen people apoplectic over claims of Artificial I used in our industry</a:t>
            </a:r>
          </a:p>
          <a:p>
            <a:endParaRPr lang="en-GB" dirty="0"/>
          </a:p>
          <a:p>
            <a:r>
              <a:rPr lang="en-GB" dirty="0"/>
              <a:t>Why augmented not Art</a:t>
            </a:r>
          </a:p>
          <a:p>
            <a:endParaRPr lang="en-GB" dirty="0"/>
          </a:p>
          <a:p>
            <a:r>
              <a:rPr lang="en-GB" dirty="0"/>
              <a:t>What is augmented – rules – automation of tasks, still needs humans</a:t>
            </a:r>
          </a:p>
          <a:p>
            <a:endParaRPr lang="en-GB" dirty="0"/>
          </a:p>
          <a:p>
            <a:r>
              <a:rPr lang="en-GB" dirty="0"/>
              <a:t>Context is needed– anecdote about the AI platform installed on data centre to </a:t>
            </a:r>
            <a:r>
              <a:rPr lang="en-GB" b="1" dirty="0"/>
              <a:t>optimise</a:t>
            </a:r>
            <a:r>
              <a:rPr lang="en-GB" dirty="0"/>
              <a:t> energy – kept wanting to shut down the chillers to save energy</a:t>
            </a:r>
          </a:p>
          <a:p>
            <a:endParaRPr lang="en-GB" dirty="0"/>
          </a:p>
          <a:p>
            <a:r>
              <a:rPr lang="en-GB" dirty="0"/>
              <a:t>Context is needed – AI platforms exist that can create an image from text – what happens if you ask it to create salmon swimming in a river ??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6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through of the current augmented intelligence systems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Benefits from a design consultancy point of view: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Rapid development (drastically increases speed) from performance spec to detailed spec/points-list/des-of-ops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Allows HVAC knowledge of consultants to translate into accurate BMS schematics/points-lists/des-of-ops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a truly native BACnet system – BACnet is manufacturer agnostic – the ‘Esperanto’ of the HVAC world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Run through of the current augmented intelligence systems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Run through of the current augmented intelligence systems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Impossible to illustrate the efficiency of an entire system as HVAC/equipment not selected at this time, and that is what impacts system efficiency – 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do however allow selection of parameters to control some efficiencies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Run conditions – can be set to:</a:t>
            </a:r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continuous – on all the time </a:t>
            </a:r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Requested – on demand from terminal units/other parts of the system/occupancy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etc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Scheduled – based on time schedules for example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Cost saving– can be set to:</a:t>
            </a:r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Optimal start – optimizer/compensator in old money</a:t>
            </a:r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Overall KW limit – do not exceed,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etc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Heat/cool – this is not for spaces – this is about dehumidification etc</a:t>
            </a:r>
            <a:endParaRPr lang="en-GB" dirty="0"/>
          </a:p>
          <a:p>
            <a:pPr marL="411480" marR="0" lvl="2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A4050-6412-C74D-BA22-754CBEAE6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Phot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A94A1-4411-4AED-AB12-2CB870D67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3877" y="0"/>
            <a:ext cx="9303318" cy="6858000"/>
          </a:xfrm>
          <a:prstGeom prst="rect">
            <a:avLst/>
          </a:prstGeom>
        </p:spPr>
      </p:pic>
      <p:grpSp>
        <p:nvGrpSpPr>
          <p:cNvPr id="4" name="Graphic">
            <a:extLst>
              <a:ext uri="{FF2B5EF4-FFF2-40B4-BE49-F238E27FC236}">
                <a16:creationId xmlns:a16="http://schemas.microsoft.com/office/drawing/2014/main" id="{DA404BFE-8FBC-6644-8894-DEFB6AD2732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Oval">
              <a:extLst>
                <a:ext uri="{FF2B5EF4-FFF2-40B4-BE49-F238E27FC236}">
                  <a16:creationId xmlns:a16="http://schemas.microsoft.com/office/drawing/2014/main" id="{9EFECDB6-9F59-8B47-8380-68628795B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T0" fmla="*/ 10224 w 25599"/>
                <a:gd name="T1" fmla="*/ 7199 h 14399"/>
                <a:gd name="T2" fmla="*/ 10224 w 25599"/>
                <a:gd name="T3" fmla="*/ 7199 h 14399"/>
                <a:gd name="T4" fmla="*/ 25599 w 25599"/>
                <a:gd name="T5" fmla="*/ 20 h 14399"/>
                <a:gd name="T6" fmla="*/ 25599 w 25599"/>
                <a:gd name="T7" fmla="*/ 0 h 14399"/>
                <a:gd name="T8" fmla="*/ 0 w 25599"/>
                <a:gd name="T9" fmla="*/ 0 h 14399"/>
                <a:gd name="T10" fmla="*/ 0 w 25599"/>
                <a:gd name="T11" fmla="*/ 14399 h 14399"/>
                <a:gd name="T12" fmla="*/ 25599 w 25599"/>
                <a:gd name="T13" fmla="*/ 14399 h 14399"/>
                <a:gd name="T14" fmla="*/ 25599 w 25599"/>
                <a:gd name="T15" fmla="*/ 14377 h 14399"/>
                <a:gd name="T16" fmla="*/ 10224 w 25599"/>
                <a:gd name="T17" fmla="*/ 7199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99" h="14399">
                  <a:moveTo>
                    <a:pt x="10224" y="7199"/>
                  </a:moveTo>
                  <a:lnTo>
                    <a:pt x="10224" y="7199"/>
                  </a:lnTo>
                  <a:cubicBezTo>
                    <a:pt x="10224" y="3513"/>
                    <a:pt x="16938" y="451"/>
                    <a:pt x="25599" y="20"/>
                  </a:cubicBezTo>
                  <a:lnTo>
                    <a:pt x="25599" y="0"/>
                  </a:lnTo>
                  <a:lnTo>
                    <a:pt x="0" y="0"/>
                  </a:lnTo>
                  <a:lnTo>
                    <a:pt x="0" y="14399"/>
                  </a:lnTo>
                  <a:lnTo>
                    <a:pt x="25599" y="14399"/>
                  </a:lnTo>
                  <a:lnTo>
                    <a:pt x="25599" y="14377"/>
                  </a:lnTo>
                  <a:cubicBezTo>
                    <a:pt x="16938" y="13946"/>
                    <a:pt x="10224" y="10884"/>
                    <a:pt x="10224" y="719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Carrier">
              <a:extLst>
                <a:ext uri="{FF2B5EF4-FFF2-40B4-BE49-F238E27FC236}">
                  <a16:creationId xmlns:a16="http://schemas.microsoft.com/office/drawing/2014/main" id="{4BE9985D-2B3E-AC44-918B-15069EEF84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9121" y="184370"/>
              <a:ext cx="3354324" cy="158705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CB277E-0A83-488D-8766-29AF67E8057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2423160"/>
            <a:ext cx="4249812" cy="2834640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4800" b="0" cap="all" baseline="0">
                <a:solidFill>
                  <a:srgbClr val="FF0000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57EE6-57ED-4907-AD63-FF54F7F85CD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1" y="5667375"/>
            <a:ext cx="4249812" cy="6858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0000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9pPr>
          </a:lstStyle>
          <a:p>
            <a:r>
              <a:rPr lang="en-US"/>
              <a:t>[Presenter Name]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7640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6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368" y="1452420"/>
            <a:ext cx="5269408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9976" y="1452420"/>
            <a:ext cx="586865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71102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287" y="1219200"/>
            <a:ext cx="547902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0817" y="1219200"/>
            <a:ext cx="547902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25663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9962"/>
            <a:ext cx="11269252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1219200"/>
            <a:ext cx="5580620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61" indent="0">
              <a:buNone/>
              <a:defRPr sz="2667" b="1"/>
            </a:lvl2pPr>
            <a:lvl3pPr marL="1219121" indent="0">
              <a:buNone/>
              <a:defRPr sz="2400" b="1"/>
            </a:lvl3pPr>
            <a:lvl4pPr marL="1828681" indent="0">
              <a:buNone/>
              <a:defRPr sz="2133" b="1"/>
            </a:lvl4pPr>
            <a:lvl5pPr marL="2438242" indent="0">
              <a:buNone/>
              <a:defRPr sz="2133" b="1"/>
            </a:lvl5pPr>
            <a:lvl6pPr marL="3047802" indent="0">
              <a:buNone/>
              <a:defRPr sz="2133" b="1"/>
            </a:lvl6pPr>
            <a:lvl7pPr marL="3657363" indent="0">
              <a:buNone/>
              <a:defRPr sz="2133" b="1"/>
            </a:lvl7pPr>
            <a:lvl8pPr marL="4266923" indent="0">
              <a:buNone/>
              <a:defRPr sz="2133" b="1"/>
            </a:lvl8pPr>
            <a:lvl9pPr marL="4876483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68" y="1560286"/>
            <a:ext cx="5580620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67" y="1219200"/>
            <a:ext cx="558294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61" indent="0">
              <a:buNone/>
              <a:defRPr sz="2667" b="1"/>
            </a:lvl2pPr>
            <a:lvl3pPr marL="1219121" indent="0">
              <a:buNone/>
              <a:defRPr sz="2400" b="1"/>
            </a:lvl3pPr>
            <a:lvl4pPr marL="1828681" indent="0">
              <a:buNone/>
              <a:defRPr sz="2133" b="1"/>
            </a:lvl4pPr>
            <a:lvl5pPr marL="2438242" indent="0">
              <a:buNone/>
              <a:defRPr sz="2133" b="1"/>
            </a:lvl5pPr>
            <a:lvl6pPr marL="3047802" indent="0">
              <a:buNone/>
              <a:defRPr sz="2133" b="1"/>
            </a:lvl6pPr>
            <a:lvl7pPr marL="3657363" indent="0">
              <a:buNone/>
              <a:defRPr sz="2133" b="1"/>
            </a:lvl7pPr>
            <a:lvl8pPr marL="4266923" indent="0">
              <a:buNone/>
              <a:defRPr sz="2133" b="1"/>
            </a:lvl8pPr>
            <a:lvl9pPr marL="4876483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667" y="1560286"/>
            <a:ext cx="558294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9" y="1462285"/>
            <a:ext cx="5447956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61" indent="0">
              <a:buNone/>
              <a:defRPr sz="2667" b="1"/>
            </a:lvl2pPr>
            <a:lvl3pPr marL="1219121" indent="0">
              <a:buNone/>
              <a:defRPr sz="2400" b="1"/>
            </a:lvl3pPr>
            <a:lvl4pPr marL="1828681" indent="0">
              <a:buNone/>
              <a:defRPr sz="2133" b="1"/>
            </a:lvl4pPr>
            <a:lvl5pPr marL="2438242" indent="0">
              <a:buNone/>
              <a:defRPr sz="2133" b="1"/>
            </a:lvl5pPr>
            <a:lvl6pPr marL="3047802" indent="0">
              <a:buNone/>
              <a:defRPr sz="2133" b="1"/>
            </a:lvl6pPr>
            <a:lvl7pPr marL="3657363" indent="0">
              <a:buNone/>
              <a:defRPr sz="2133" b="1"/>
            </a:lvl7pPr>
            <a:lvl8pPr marL="4266923" indent="0">
              <a:buNone/>
              <a:defRPr sz="2133" b="1"/>
            </a:lvl8pPr>
            <a:lvl9pPr marL="4876483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69" y="1803371"/>
            <a:ext cx="5447956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3993" y="1462285"/>
            <a:ext cx="5450223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61" indent="0">
              <a:buNone/>
              <a:defRPr sz="2667" b="1"/>
            </a:lvl2pPr>
            <a:lvl3pPr marL="1219121" indent="0">
              <a:buNone/>
              <a:defRPr sz="2400" b="1"/>
            </a:lvl3pPr>
            <a:lvl4pPr marL="1828681" indent="0">
              <a:buNone/>
              <a:defRPr sz="2133" b="1"/>
            </a:lvl4pPr>
            <a:lvl5pPr marL="2438242" indent="0">
              <a:buNone/>
              <a:defRPr sz="2133" b="1"/>
            </a:lvl5pPr>
            <a:lvl6pPr marL="3047802" indent="0">
              <a:buNone/>
              <a:defRPr sz="2133" b="1"/>
            </a:lvl6pPr>
            <a:lvl7pPr marL="3657363" indent="0">
              <a:buNone/>
              <a:defRPr sz="2133" b="1"/>
            </a:lvl7pPr>
            <a:lvl8pPr marL="4266923" indent="0">
              <a:buNone/>
              <a:defRPr sz="2133" b="1"/>
            </a:lvl8pPr>
            <a:lvl9pPr marL="4876483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3993" y="1803371"/>
            <a:ext cx="5450223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2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64099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9962"/>
            <a:ext cx="11233248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1049" y="1484784"/>
            <a:ext cx="3594744" cy="30931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48461" y="1484784"/>
            <a:ext cx="3594744" cy="30931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5872" y="1484784"/>
            <a:ext cx="3594744" cy="30931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1049" y="4754044"/>
            <a:ext cx="3594744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348461" y="4754044"/>
            <a:ext cx="3594744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045872" y="4754044"/>
            <a:ext cx="3594744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5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9962"/>
            <a:ext cx="10942240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2427" y="1397000"/>
            <a:ext cx="5348511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32066" y="1397000"/>
            <a:ext cx="5348511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2427" y="4980566"/>
            <a:ext cx="5348511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32066" y="4980566"/>
            <a:ext cx="5348511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3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96" y="279962"/>
            <a:ext cx="10978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11796" y="933450"/>
            <a:ext cx="10978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4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2427" y="1397000"/>
            <a:ext cx="5348511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32066" y="1397000"/>
            <a:ext cx="5348511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2427" y="4980566"/>
            <a:ext cx="5348511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32066" y="4980566"/>
            <a:ext cx="5348511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0" indent="-152390">
              <a:buFont typeface="Arial" panose="020B0604020202020204" pitchFamily="34" charset="0"/>
              <a:buChar char="•"/>
              <a:defRPr sz="1400"/>
            </a:lvl2pPr>
            <a:lvl3pPr marL="304779" indent="-152390">
              <a:defRPr sz="1400"/>
            </a:lvl3pPr>
            <a:lvl4pPr marL="533365" indent="-228585">
              <a:defRPr sz="1400"/>
            </a:lvl4pPr>
            <a:lvl5pPr marL="761950" indent="-22858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9_Background.jpg">
            <a:extLst>
              <a:ext uri="{FF2B5EF4-FFF2-40B4-BE49-F238E27FC236}">
                <a16:creationId xmlns:a16="http://schemas.microsoft.com/office/drawing/2014/main" id="{9DF90CBE-B97B-4AF2-9229-498604DD7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719705"/>
            <a:ext cx="9458960" cy="267086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2191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192" y="4158179"/>
            <a:ext cx="8471369" cy="63814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195" y="4964893"/>
            <a:ext cx="5121290" cy="269901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>
                <a:solidFill>
                  <a:srgbClr val="FFE34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81191" y="568279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8AFCE13F-4BC5-8C41-A6F1-793275B8F9F9}"/>
              </a:ext>
            </a:extLst>
          </p:cNvPr>
          <p:cNvSpPr/>
          <p:nvPr userDrawn="1"/>
        </p:nvSpPr>
        <p:spPr>
          <a:xfrm rot="16200000">
            <a:off x="8479456" y="5408225"/>
            <a:ext cx="1216058" cy="1216058"/>
          </a:xfrm>
          <a:prstGeom prst="corner">
            <a:avLst>
              <a:gd name="adj1" fmla="val 8379"/>
              <a:gd name="adj2" fmla="val 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47794-F541-FC42-8B5C-8CB411C4AD8F}"/>
              </a:ext>
            </a:extLst>
          </p:cNvPr>
          <p:cNvSpPr/>
          <p:nvPr userDrawn="1"/>
        </p:nvSpPr>
        <p:spPr>
          <a:xfrm>
            <a:off x="1" y="3636891"/>
            <a:ext cx="4722091" cy="100338"/>
          </a:xfrm>
          <a:prstGeom prst="rect">
            <a:avLst/>
          </a:prstGeom>
          <a:solidFill>
            <a:srgbClr val="ED3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21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2B6B93-C9FC-D748-A4B8-F176E7FFBB97}"/>
              </a:ext>
            </a:extLst>
          </p:cNvPr>
          <p:cNvCxnSpPr/>
          <p:nvPr userDrawn="1"/>
        </p:nvCxnSpPr>
        <p:spPr>
          <a:xfrm>
            <a:off x="581192" y="4868825"/>
            <a:ext cx="3151941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72634" y="6475409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white"/>
                </a:solidFill>
              </a:rPr>
              <a:t>Confidential &amp; Proprietary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038" y="5059416"/>
            <a:ext cx="3231798" cy="12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9962"/>
            <a:ext cx="10981220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7368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92662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78278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763894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07368" y="4912135"/>
            <a:ext cx="2699750" cy="750975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191646" y="4912135"/>
            <a:ext cx="2699750" cy="750975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976246" y="4912135"/>
            <a:ext cx="2699750" cy="750975"/>
          </a:xfrm>
          <a:solidFill>
            <a:schemeClr val="accent5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chemeClr val="accent6">
                    <a:lumMod val="1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accent6">
                    <a:lumMod val="10000"/>
                  </a:schemeClr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760846" y="4912135"/>
            <a:ext cx="2699750" cy="750975"/>
          </a:xfrm>
          <a:solidFill>
            <a:schemeClr val="bg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5F5F5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5F5F5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8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7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9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7368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92662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78278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763894" y="1397000"/>
            <a:ext cx="269638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07368" y="4912135"/>
            <a:ext cx="2699750" cy="750975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191646" y="4912135"/>
            <a:ext cx="2699750" cy="750975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976246" y="4912135"/>
            <a:ext cx="2699750" cy="750975"/>
          </a:xfrm>
          <a:solidFill>
            <a:schemeClr val="accent5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chemeClr val="accent6">
                    <a:lumMod val="1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accent6">
                    <a:lumMod val="10000"/>
                  </a:schemeClr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760846" y="4912135"/>
            <a:ext cx="2699750" cy="750975"/>
          </a:xfrm>
          <a:solidFill>
            <a:schemeClr val="bg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5F5F5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5F5F5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9962"/>
            <a:ext cx="11197245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7368" y="1397000"/>
            <a:ext cx="37304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48796" y="1397000"/>
            <a:ext cx="37304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90224" y="1397000"/>
            <a:ext cx="37304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7368" y="4912135"/>
            <a:ext cx="3730412" cy="750975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248796" y="4912135"/>
            <a:ext cx="3730412" cy="750975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090224" y="4912135"/>
            <a:ext cx="3730412" cy="750975"/>
          </a:xfrm>
          <a:solidFill>
            <a:schemeClr val="bg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6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7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7368" y="1397000"/>
            <a:ext cx="37304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48796" y="1397000"/>
            <a:ext cx="37304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90224" y="1397000"/>
            <a:ext cx="37304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7368" y="4912135"/>
            <a:ext cx="3730412" cy="750975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248796" y="4912135"/>
            <a:ext cx="3730412" cy="750975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090224" y="4912135"/>
            <a:ext cx="3730412" cy="750975"/>
          </a:xfrm>
          <a:solidFill>
            <a:schemeClr val="bg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7368" y="1397000"/>
            <a:ext cx="541557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59997" y="1397000"/>
            <a:ext cx="541557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7368" y="4912135"/>
            <a:ext cx="5413953" cy="750975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061520" y="4912135"/>
            <a:ext cx="5413953" cy="750975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6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3" name="Picture 4" descr="image00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7368" y="1397000"/>
            <a:ext cx="541557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59997" y="1397000"/>
            <a:ext cx="541557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7368" y="4912135"/>
            <a:ext cx="5413953" cy="750975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061520" y="4912135"/>
            <a:ext cx="5413953" cy="750975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86" indent="-171443">
              <a:defRPr sz="1400">
                <a:solidFill>
                  <a:srgbClr val="FFFFFF"/>
                </a:solidFill>
              </a:defRPr>
            </a:lvl3pPr>
            <a:lvl4pPr marL="514329" indent="-171443">
              <a:defRPr sz="1400">
                <a:solidFill>
                  <a:srgbClr val="FFFFFF"/>
                </a:solidFill>
              </a:defRPr>
            </a:lvl4pPr>
            <a:lvl5pPr marL="742920" indent="-22859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6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40" y="279962"/>
            <a:ext cx="11261572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9396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76789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694180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59396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3" indent="-171443">
              <a:buFont typeface="Arial" panose="020B0604020202020204" pitchFamily="34" charset="0"/>
              <a:buChar char="•"/>
              <a:defRPr sz="1400"/>
            </a:lvl2pPr>
            <a:lvl3pPr marL="342886" indent="-171443">
              <a:defRPr sz="1400"/>
            </a:lvl3pPr>
            <a:lvl4pPr marL="514329" indent="-17144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176789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3" indent="-171443">
              <a:buFont typeface="Arial" panose="020B0604020202020204" pitchFamily="34" charset="0"/>
              <a:buChar char="•"/>
              <a:defRPr sz="1400"/>
            </a:lvl2pPr>
            <a:lvl3pPr marL="342886" indent="-171443">
              <a:defRPr sz="1400"/>
            </a:lvl3pPr>
            <a:lvl4pPr marL="514329" indent="-17144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69418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3" indent="-171443">
              <a:buFont typeface="Arial" panose="020B0604020202020204" pitchFamily="34" charset="0"/>
              <a:buChar char="•"/>
              <a:defRPr sz="1400"/>
            </a:lvl2pPr>
            <a:lvl3pPr marL="342886" indent="-171443">
              <a:defRPr sz="1400"/>
            </a:lvl3pPr>
            <a:lvl4pPr marL="514329" indent="-17144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548" y="6384926"/>
            <a:ext cx="774700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1219121">
              <a:defRPr/>
            </a:pPr>
            <a:fld id="{F2DB918F-9ACF-416B-815D-6C70F8FB813E}" type="slidenum">
              <a:rPr lang="en-US" smtClean="0">
                <a:solidFill>
                  <a:prstClr val="black"/>
                </a:solidFill>
              </a:rPr>
              <a:pPr defTabSz="121912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12" y="184685"/>
            <a:ext cx="452050" cy="5040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  <p:pic>
        <p:nvPicPr>
          <p:cNvPr id="17" name="Picture 4" descr="image00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3" y="6429508"/>
            <a:ext cx="1781057" cy="2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4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416" y="6410962"/>
            <a:ext cx="2296664" cy="427489"/>
          </a:xfrm>
          <a:prstGeom prst="rect">
            <a:avLst/>
          </a:prstGeom>
        </p:spPr>
        <p:txBody>
          <a:bodyPr/>
          <a:lstStyle/>
          <a:p>
            <a:pPr defTabSz="1219121"/>
            <a:r>
              <a:rPr lang="en-US" sz="2400">
                <a:solidFill>
                  <a:prstClr val="black"/>
                </a:solidFill>
              </a:rPr>
              <a:t>28 MAY 2020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6F12BD-9A1C-5B4F-AC4F-4D6F10C1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5" y="550"/>
            <a:ext cx="9513253" cy="913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611665-3D56-D24D-AABD-9FACEA9E5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5" y="6410962"/>
            <a:ext cx="406907" cy="447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1219121"/>
            <a:fld id="{2D5263FD-B974-6F46-A70C-733C459717F8}" type="slidenum">
              <a:rPr lang="en-US" smtClean="0">
                <a:solidFill>
                  <a:prstClr val="white"/>
                </a:solidFill>
              </a:rPr>
              <a:pPr defTabSz="1219121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DDEB3-F516-124A-88F2-DDB296F3C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35" y="1412240"/>
            <a:ext cx="5557049" cy="45008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F2186B-3BC1-6F4B-9CB1-DC287BF98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676" y="1412240"/>
            <a:ext cx="5557051" cy="45008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96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90142" y="350839"/>
            <a:ext cx="11411712" cy="563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33"/>
            </a:lvl1pPr>
            <a:lvl2pPr>
              <a:defRPr sz="2583"/>
            </a:lvl2pPr>
            <a:lvl3pPr>
              <a:defRPr sz="2500"/>
            </a:lvl3pPr>
            <a:lvl4pPr>
              <a:defRPr sz="2417"/>
            </a:lvl4pPr>
            <a:lvl5pPr>
              <a:defRPr sz="21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3" y="6540503"/>
            <a:ext cx="1032255" cy="193395"/>
          </a:xfrm>
          <a:prstGeom prst="rect">
            <a:avLst/>
          </a:prstGeom>
        </p:spPr>
        <p:txBody>
          <a:bodyPr/>
          <a:lstStyle/>
          <a:p>
            <a:pPr defTabSz="1219121"/>
            <a:fld id="{789DF654-7552-4B9D-9287-15EA6E658DE7}" type="slidenum">
              <a:rPr lang="en-US" sz="2400" smtClean="0">
                <a:solidFill>
                  <a:prstClr val="black"/>
                </a:solidFill>
              </a:rPr>
              <a:pPr defTabSz="121912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390162" y="916963"/>
            <a:ext cx="11411711" cy="639755"/>
          </a:xfrm>
        </p:spPr>
        <p:txBody>
          <a:bodyPr lIns="18288" rIns="18288">
            <a:noAutofit/>
          </a:bodyPr>
          <a:lstStyle>
            <a:lvl1pPr marL="0" indent="0">
              <a:buFontTx/>
              <a:buNone/>
              <a:defRPr sz="3417"/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4799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9144003" y="1854722"/>
            <a:ext cx="2521816" cy="4527225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448428" y="1854722"/>
            <a:ext cx="2521816" cy="4527225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752851" y="1854722"/>
            <a:ext cx="2521816" cy="4527225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6A3497-E16A-4F03-B695-822A0501B9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90515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1" indent="0">
              <a:buNone/>
              <a:defRPr sz="1600"/>
            </a:lvl2pPr>
            <a:lvl3pPr marL="1219041" indent="0">
              <a:buNone/>
              <a:defRPr sz="1333"/>
            </a:lvl3pPr>
            <a:lvl4pPr marL="1828563" indent="0">
              <a:buNone/>
              <a:defRPr sz="1200"/>
            </a:lvl4pPr>
            <a:lvl5pPr marL="2438083" indent="0">
              <a:buNone/>
              <a:defRPr sz="1200"/>
            </a:lvl5pPr>
            <a:lvl6pPr marL="3047604" indent="0">
              <a:buNone/>
              <a:defRPr sz="1200"/>
            </a:lvl6pPr>
            <a:lvl7pPr marL="3657125" indent="0">
              <a:buNone/>
              <a:defRPr sz="1200"/>
            </a:lvl7pPr>
            <a:lvl8pPr marL="4266645" indent="0">
              <a:buNone/>
              <a:defRPr sz="1200"/>
            </a:lvl8pPr>
            <a:lvl9pPr marL="487616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D04BAEA-3118-4E07-9CF8-FADBD7E7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8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1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1" y="4077072"/>
            <a:ext cx="9520517" cy="16716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3" y="4174871"/>
            <a:ext cx="8939325" cy="8523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81193" y="5125075"/>
            <a:ext cx="8939325" cy="50273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rgbClr val="FFE34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86327601-FDBF-7C44-9935-CA4EDE74CCDF}"/>
              </a:ext>
            </a:extLst>
          </p:cNvPr>
          <p:cNvSpPr/>
          <p:nvPr userDrawn="1"/>
        </p:nvSpPr>
        <p:spPr>
          <a:xfrm rot="16200000">
            <a:off x="8519797" y="4722193"/>
            <a:ext cx="1216058" cy="1216058"/>
          </a:xfrm>
          <a:prstGeom prst="corner">
            <a:avLst>
              <a:gd name="adj1" fmla="val 8379"/>
              <a:gd name="adj2" fmla="val 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3F5B5-B9AF-894A-A0FF-F80ADBF7179E}"/>
              </a:ext>
            </a:extLst>
          </p:cNvPr>
          <p:cNvSpPr/>
          <p:nvPr userDrawn="1"/>
        </p:nvSpPr>
        <p:spPr>
          <a:xfrm>
            <a:off x="1" y="4077072"/>
            <a:ext cx="4722091" cy="100338"/>
          </a:xfrm>
          <a:prstGeom prst="rect">
            <a:avLst/>
          </a:prstGeom>
          <a:solidFill>
            <a:srgbClr val="ED3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21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5D79AC-06EF-4741-958A-CDBE0FC6F134}"/>
              </a:ext>
            </a:extLst>
          </p:cNvPr>
          <p:cNvCxnSpPr/>
          <p:nvPr userDrawn="1"/>
        </p:nvCxnSpPr>
        <p:spPr>
          <a:xfrm>
            <a:off x="581192" y="5027257"/>
            <a:ext cx="3151941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06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28 MAY 2020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6F12BD-9A1C-5B4F-AC4F-4D6F10C1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5" y="549"/>
            <a:ext cx="9513253" cy="913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611665-3D56-D24D-AABD-9FACEA9E5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6410961"/>
            <a:ext cx="406907" cy="447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D5263FD-B974-6F46-A70C-733C45971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DDEB3-F516-124A-88F2-DDB296F3C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34" y="2111188"/>
            <a:ext cx="11312192" cy="38019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786B37-20F1-364B-A4CA-C94D0F8B98A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6534" y="1144237"/>
            <a:ext cx="11307317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EE31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695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0E84B032-9A69-0F4A-960F-6DD7F575E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051560"/>
            <a:ext cx="11277600" cy="0"/>
          </a:xfrm>
          <a:prstGeom prst="line">
            <a:avLst/>
          </a:prstGeom>
          <a:noFill/>
          <a:ln w="76200" cap="flat" cmpd="sng" algn="ctr">
            <a:solidFill>
              <a:srgbClr val="152C73"/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99D052-82EB-45DB-AC09-74E30530C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55E60-26ED-4289-A997-DC9136BC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1pPr>
            <a:lvl2pPr marL="457200">
              <a:defRPr sz="2000"/>
            </a:lvl2pPr>
            <a:lvl3pPr marL="685800">
              <a:defRPr sz="2000"/>
            </a:lvl3pPr>
            <a:lvl4pPr marL="914400">
              <a:defRPr sz="2000"/>
            </a:lvl4pPr>
            <a:lvl5pPr marL="1143000">
              <a:defRPr sz="2000"/>
            </a:lvl5pPr>
            <a:lvl6pPr marL="1554480">
              <a:defRPr sz="2000"/>
            </a:lvl6pPr>
            <a:lvl7pPr marL="1783080">
              <a:defRPr sz="2000"/>
            </a:lvl7pPr>
            <a:lvl8pPr marL="2011680">
              <a:defRPr sz="2000"/>
            </a:lvl8pPr>
            <a:lvl9pPr marL="224028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66A3432-8077-4B90-9CC1-2E0784DD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3044-12A5-4144-ACF2-73440A08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4_Background.jpg">
            <a:extLst>
              <a:ext uri="{FF2B5EF4-FFF2-40B4-BE49-F238E27FC236}">
                <a16:creationId xmlns:a16="http://schemas.microsoft.com/office/drawing/2014/main" id="{5EDC4008-D278-9D41-9BE1-EC7C2B1EA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144"/>
            <a:ext cx="12192000" cy="6894144"/>
          </a:xfrm>
          <a:prstGeom prst="rect">
            <a:avLst/>
          </a:prstGeom>
        </p:spPr>
      </p:pic>
      <p:pic>
        <p:nvPicPr>
          <p:cNvPr id="10" name="Picture 9" descr="WebCTRL_Building1_Screen1.png">
            <a:extLst>
              <a:ext uri="{FF2B5EF4-FFF2-40B4-BE49-F238E27FC236}">
                <a16:creationId xmlns:a16="http://schemas.microsoft.com/office/drawing/2014/main" id="{349D4818-AD71-8242-ACAA-C10C01359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24" y="587375"/>
            <a:ext cx="2286001" cy="3492500"/>
          </a:xfrm>
          <a:prstGeom prst="rect">
            <a:avLst/>
          </a:prstGeom>
        </p:spPr>
      </p:pic>
      <p:pic>
        <p:nvPicPr>
          <p:cNvPr id="11" name="Picture 10" descr="WebCTRL_Building1_Screen2.png">
            <a:extLst>
              <a:ext uri="{FF2B5EF4-FFF2-40B4-BE49-F238E27FC236}">
                <a16:creationId xmlns:a16="http://schemas.microsoft.com/office/drawing/2014/main" id="{D7964966-16BF-CB4A-9552-0DFEFC7F0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874" y="158750"/>
            <a:ext cx="1793875" cy="34098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085765"/>
            <a:ext cx="9458960" cy="3304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3483959"/>
            <a:ext cx="8471369" cy="1129588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733872"/>
            <a:ext cx="847136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EE31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1191" y="568279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8AFCE13F-4BC5-8C41-A6F1-793275B8F9F9}"/>
              </a:ext>
            </a:extLst>
          </p:cNvPr>
          <p:cNvSpPr/>
          <p:nvPr userDrawn="1"/>
        </p:nvSpPr>
        <p:spPr>
          <a:xfrm rot="16200000">
            <a:off x="8479456" y="5408225"/>
            <a:ext cx="1216058" cy="1216058"/>
          </a:xfrm>
          <a:prstGeom prst="corner">
            <a:avLst>
              <a:gd name="adj1" fmla="val 8379"/>
              <a:gd name="adj2" fmla="val 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047794-F541-FC42-8B5C-8CB411C4AD8F}"/>
              </a:ext>
            </a:extLst>
          </p:cNvPr>
          <p:cNvSpPr/>
          <p:nvPr userDrawn="1"/>
        </p:nvSpPr>
        <p:spPr>
          <a:xfrm>
            <a:off x="0" y="3007461"/>
            <a:ext cx="4722091" cy="100338"/>
          </a:xfrm>
          <a:prstGeom prst="rect">
            <a:avLst/>
          </a:prstGeom>
          <a:solidFill>
            <a:srgbClr val="ED3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2B6B93-C9FC-D748-A4B8-F176E7FFBB97}"/>
              </a:ext>
            </a:extLst>
          </p:cNvPr>
          <p:cNvCxnSpPr/>
          <p:nvPr userDrawn="1"/>
        </p:nvCxnSpPr>
        <p:spPr>
          <a:xfrm>
            <a:off x="581191" y="4637806"/>
            <a:ext cx="3151941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565" y="5290164"/>
            <a:ext cx="2431404" cy="11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9_Background.jpg">
            <a:extLst>
              <a:ext uri="{FF2B5EF4-FFF2-40B4-BE49-F238E27FC236}">
                <a16:creationId xmlns:a16="http://schemas.microsoft.com/office/drawing/2014/main" id="{C32AAA4D-E146-2C48-9F76-C01DA890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1" y="4509120"/>
            <a:ext cx="9520517" cy="16716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3" y="4606918"/>
            <a:ext cx="8939325" cy="8523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81193" y="5557123"/>
            <a:ext cx="8939325" cy="50273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rgbClr val="FFE34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86327601-FDBF-7C44-9935-CA4EDE74CCDF}"/>
              </a:ext>
            </a:extLst>
          </p:cNvPr>
          <p:cNvSpPr/>
          <p:nvPr userDrawn="1"/>
        </p:nvSpPr>
        <p:spPr>
          <a:xfrm rot="16200000">
            <a:off x="8519797" y="5154241"/>
            <a:ext cx="1216058" cy="1216058"/>
          </a:xfrm>
          <a:prstGeom prst="corner">
            <a:avLst>
              <a:gd name="adj1" fmla="val 8379"/>
              <a:gd name="adj2" fmla="val 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3F5B5-B9AF-894A-A0FF-F80ADBF7179E}"/>
              </a:ext>
            </a:extLst>
          </p:cNvPr>
          <p:cNvSpPr/>
          <p:nvPr userDrawn="1"/>
        </p:nvSpPr>
        <p:spPr>
          <a:xfrm>
            <a:off x="1" y="4509120"/>
            <a:ext cx="4722091" cy="100338"/>
          </a:xfrm>
          <a:prstGeom prst="rect">
            <a:avLst/>
          </a:prstGeom>
          <a:solidFill>
            <a:srgbClr val="ED3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21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5D79AC-06EF-4741-958A-CDBE0FC6F134}"/>
              </a:ext>
            </a:extLst>
          </p:cNvPr>
          <p:cNvCxnSpPr/>
          <p:nvPr userDrawn="1"/>
        </p:nvCxnSpPr>
        <p:spPr>
          <a:xfrm>
            <a:off x="581192" y="5459305"/>
            <a:ext cx="3151941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52" y="434997"/>
            <a:ext cx="2972728" cy="4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8265C50-D1F7-4453-8AB3-E1C42CCA85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8348472" cy="5486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[Chapter 00 – Optional]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AF8E90-416B-4F42-9DFD-4926A3985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743200"/>
            <a:ext cx="8348472" cy="2289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5000"/>
              </a:lnSpc>
              <a:defRPr sz="5400" b="0" cap="all" baseline="0">
                <a:solidFill>
                  <a:srgbClr val="FF0000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  <p:pic>
        <p:nvPicPr>
          <p:cNvPr id="5" name="Carrier" descr="Carrier">
            <a:extLst>
              <a:ext uri="{FF2B5EF4-FFF2-40B4-BE49-F238E27FC236}">
                <a16:creationId xmlns:a16="http://schemas.microsoft.com/office/drawing/2014/main" id="{5FCF5AFD-CEF5-478A-A691-04318E716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07" y="6269404"/>
            <a:ext cx="935431" cy="50292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D4DA4B-C273-4D1B-87BC-9FA16856B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0773" y="6269404"/>
            <a:ext cx="1645920" cy="5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78" y="279962"/>
            <a:ext cx="11223247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78" y="1219200"/>
            <a:ext cx="11449272" cy="498210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6078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52420"/>
            <a:ext cx="1139588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757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9" y="279962"/>
            <a:ext cx="1118215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8" y="1219200"/>
            <a:ext cx="11449272" cy="4982108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5" indent="-228585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20" indent="-24763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56" indent="-228585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40" indent="-228585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58947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9962"/>
            <a:ext cx="11197244" cy="81756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452420"/>
            <a:ext cx="11197244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5" indent="-228585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71" indent="-228585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56" indent="-228585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40" indent="-228585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9" y="933450"/>
            <a:ext cx="1119724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71864" y="6553200"/>
            <a:ext cx="19616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21">
              <a:defRPr/>
            </a:pPr>
            <a:r>
              <a:rPr lang="en-US" sz="1200">
                <a:solidFill>
                  <a:prstClr val="black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3873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19200"/>
            <a:ext cx="11277599" cy="4982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Carrier" descr="Carrier">
            <a:extLst>
              <a:ext uri="{FF2B5EF4-FFF2-40B4-BE49-F238E27FC236}">
                <a16:creationId xmlns:a16="http://schemas.microsoft.com/office/drawing/2014/main" id="{F93D8AA4-74AD-42E7-AF24-2D4226AFF58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07" y="6269404"/>
            <a:ext cx="935431" cy="50292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BC9527-0450-4AB5-9DA1-C1F9C6FC0937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0190773" y="6269404"/>
            <a:ext cx="1645920" cy="518283"/>
          </a:xfrm>
          <a:prstGeom prst="rect">
            <a:avLst/>
          </a:prstGeom>
        </p:spPr>
      </p:pic>
      <p:cxnSp>
        <p:nvCxnSpPr>
          <p:cNvPr id="8" name="Line">
            <a:extLst>
              <a:ext uri="{FF2B5EF4-FFF2-40B4-BE49-F238E27FC236}">
                <a16:creationId xmlns:a16="http://schemas.microsoft.com/office/drawing/2014/main" id="{F668B547-319D-4A0B-8F38-147960F62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051560"/>
            <a:ext cx="11277600" cy="0"/>
          </a:xfrm>
          <a:prstGeom prst="line">
            <a:avLst/>
          </a:prstGeom>
          <a:noFill/>
          <a:ln w="76200" cap="flat" cmpd="sng" algn="ctr">
            <a:solidFill>
              <a:srgbClr val="FD3426"/>
            </a:solidFill>
            <a:prstDash val="solid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103511C-19D1-4ACB-8C70-1BA29371CBEC}"/>
              </a:ext>
            </a:extLst>
          </p:cNvPr>
          <p:cNvSpPr txBox="1">
            <a:spLocks/>
          </p:cNvSpPr>
          <p:nvPr userDrawn="1"/>
        </p:nvSpPr>
        <p:spPr>
          <a:xfrm>
            <a:off x="457200" y="457199"/>
            <a:ext cx="11277600" cy="548640"/>
          </a:xfrm>
          <a:prstGeom prst="rect">
            <a:avLst/>
          </a:prstGeom>
        </p:spPr>
        <p:txBody>
          <a:bodyPr/>
          <a:lstStyle>
            <a:lvl1pPr algn="l" defTabSz="1219121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200" b="1" kern="800" spc="-53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DD0C27E-5C20-43EE-8E8F-AD36E7A1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6"/>
            <a:ext cx="11277599" cy="64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36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751" r:id="rId2"/>
    <p:sldLayoutId id="2147483752" r:id="rId3"/>
    <p:sldLayoutId id="2147483753" r:id="rId4"/>
    <p:sldLayoutId id="2147483838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840" r:id="rId30"/>
    <p:sldLayoutId id="2147483841" r:id="rId31"/>
    <p:sldLayoutId id="2147483842" r:id="rId32"/>
  </p:sldLayoutIdLst>
  <p:hf sldNum="0" hdr="0" ftr="0" dt="0"/>
  <p:txStyles>
    <p:titleStyle>
      <a:lvl1pPr algn="l" defTabSz="1219121" rtl="0" eaLnBrk="1" latinLnBrk="0" hangingPunct="1">
        <a:lnSpc>
          <a:spcPct val="86000"/>
        </a:lnSpc>
        <a:spcBef>
          <a:spcPct val="0"/>
        </a:spcBef>
        <a:buNone/>
        <a:defRPr sz="3200" b="1" kern="800" spc="-53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5" indent="-228585" algn="l" defTabSz="121912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800" spc="-1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9287" indent="-230702" algn="l" defTabSz="121912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872" indent="-228585" algn="l" defTabSz="121912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6458" indent="-228585" algn="l" defTabSz="121912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5043" indent="-228585" algn="l" defTabSz="121912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582" indent="-304779" algn="l" defTabSz="12191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2" indent="-304779" algn="l" defTabSz="12191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3" indent="-304779" algn="l" defTabSz="12191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3" indent="-304779" algn="l" defTabSz="12191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1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1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2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2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3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3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3" algn="l" defTabSz="12191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5894" y="3483959"/>
            <a:ext cx="8708106" cy="1129588"/>
          </a:xfrm>
        </p:spPr>
        <p:txBody>
          <a:bodyPr>
            <a:noAutofit/>
          </a:bodyPr>
          <a:lstStyle/>
          <a:p>
            <a:r>
              <a:rPr lang="en-GB" sz="4800" b="1" dirty="0"/>
              <a:t>Automation</a:t>
            </a:r>
            <a:r>
              <a:rPr lang="en-GB" sz="4800" b="1" baseline="30000" dirty="0"/>
              <a:t>2</a:t>
            </a:r>
            <a:endParaRPr lang="en-US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5896" y="4733873"/>
            <a:ext cx="6353525" cy="590321"/>
          </a:xfrm>
        </p:spPr>
        <p:txBody>
          <a:bodyPr>
            <a:noAutofit/>
          </a:bodyPr>
          <a:lstStyle/>
          <a:p>
            <a:r>
              <a:rPr lang="en-GB" sz="1400" dirty="0"/>
              <a:t>Using engineering software tools and augmented intelligence to drive </a:t>
            </a:r>
            <a:r>
              <a:rPr lang="en-GB" sz="1400" dirty="0">
                <a:effectLst/>
                <a:ea typeface="Calibri" panose="020F0502020204030204" pitchFamily="34" charset="0"/>
              </a:rPr>
              <a:t>productivity, efficiency and standardisation in the built environment sector.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800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9B509-2203-464E-9A5C-FA7714AF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26" y="1146098"/>
            <a:ext cx="9603139" cy="5156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D5117-94BB-4A38-B13F-DA3B6F1D5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59" y="1592406"/>
            <a:ext cx="3400425" cy="11239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9ECE7-5E21-48A2-89FB-1FA270747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573" y="2928420"/>
            <a:ext cx="5562600" cy="15811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203A5-7D44-4CA8-84DF-808A06382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976" y="2154381"/>
            <a:ext cx="4829175" cy="30003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8A91E1-871C-4954-8D98-781006021908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18441-D0F2-4A44-A81D-863893DCA679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59823-E87C-432F-BA8C-B4625E34818F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6C4D2-FE65-4231-A212-EC26EA626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54" y="1164936"/>
            <a:ext cx="9595640" cy="5177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915E5-89C5-45C8-B9CF-C7BBD7423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62" y="1185862"/>
            <a:ext cx="5324475" cy="44862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57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55A24-73F4-48E6-A640-6A38375DB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54" y="1164936"/>
            <a:ext cx="9595640" cy="5177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F279A-AFF5-4ACC-BD2D-33C254B24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613" y="2403307"/>
            <a:ext cx="3729038" cy="20513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74D25C-E351-4C7B-87CD-A52D4C0374DD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FC212B-CCDD-4CBD-A3AE-71EA41BE3D59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D1162-99BC-433F-9069-33DEA3EF7506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4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CAC0F-2966-4290-884B-E2A9A2278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38" y="1164108"/>
            <a:ext cx="9611126" cy="5191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D200B0-B1BB-4D66-8FBB-4A29CFCFE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180" y="2254827"/>
            <a:ext cx="7147778" cy="23483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026508-749D-4407-A270-73AEC33376EF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30BEFD-2979-4866-B367-F45630E3D9BA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1C73B-BC7B-4E08-B0A2-79CFD72EA1B8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0BFE7-9193-40FF-853E-C760239E8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4" y="1182559"/>
            <a:ext cx="9365672" cy="5083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4B80F-B20E-48C1-A931-BBFC30506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2771775"/>
            <a:ext cx="6667500" cy="13144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77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B0437-2E02-49B0-873F-A51FFDF2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9" y="1222952"/>
            <a:ext cx="9615054" cy="5213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3EE3D2-9C37-40DA-95E7-7D8FD10206D5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FC829-F7B3-405A-82BA-FA6FA6761004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BA2C4-9527-42A5-8812-58F2D3C7693D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4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4E28C-474E-48A3-ADB6-9A96906F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7" y="1188893"/>
            <a:ext cx="9531927" cy="5178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35097-E865-4043-9919-5465BA81E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45" y="2576707"/>
            <a:ext cx="11102171" cy="20321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51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0F7EF-1B60-4A68-A42F-24336313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7" y="1195243"/>
            <a:ext cx="9541164" cy="5173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B8029-7EAF-4F36-BCED-3505FDEB6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21" y="1253654"/>
            <a:ext cx="7445251" cy="50562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6F4C44-4E2C-4C22-ABFD-74F0157DD8F6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864654-3E7E-4D39-8750-45F6B77375C6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4DA1C-E3F0-4129-92BC-6715C1AB0E92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9F883-02D7-4D57-AAE3-F87EF206E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8" y="1184852"/>
            <a:ext cx="10196945" cy="5252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976261-C46E-47E8-99D4-F0E7A44D9DDB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D5F4F-0A84-4F68-8EEE-CE572CC14325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25378-DDB4-4CCB-B71C-644C62CA0BEB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7504-1D7F-410F-9446-74EAE536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91" y="1214789"/>
            <a:ext cx="9578109" cy="5188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FD41C4-6D03-4D35-8B06-A4B45CC9543E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E62BF-2699-464D-91E1-A7167219DDFD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019BF-32D2-4BE7-9392-05ED8D4E1C32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lifecycle</a:t>
            </a:r>
          </a:p>
        </p:txBody>
      </p:sp>
      <p:pic>
        <p:nvPicPr>
          <p:cNvPr id="6" name="Picture 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2CF5C1CD-81EB-410C-B4D0-EEB620029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9" y="1414273"/>
            <a:ext cx="6367470" cy="44936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1ACE66-C25C-4A94-B6E6-CEA1331A1859}"/>
              </a:ext>
            </a:extLst>
          </p:cNvPr>
          <p:cNvSpPr/>
          <p:nvPr/>
        </p:nvSpPr>
        <p:spPr>
          <a:xfrm>
            <a:off x="6874208" y="1551498"/>
            <a:ext cx="2041192" cy="424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043FF-7841-455F-8A96-7A77B8ABC294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93A8B-5C6E-4A56-ADF8-13C5B81284EA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071C-E8C7-4975-AEFE-2ABB15B5E717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B5E2-173D-4D03-BBFD-8136FF4F7754}"/>
              </a:ext>
            </a:extLst>
          </p:cNvPr>
          <p:cNvSpPr txBox="1">
            <a:spLocks/>
          </p:cNvSpPr>
          <p:nvPr/>
        </p:nvSpPr>
        <p:spPr>
          <a:xfrm>
            <a:off x="419978" y="1219200"/>
            <a:ext cx="4767842" cy="49821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585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800" spc="-1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9287" indent="-230702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872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6458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5043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582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2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3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3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r>
              <a:rPr lang="en-GB" sz="2000" dirty="0"/>
              <a:t>Speed – Project timescales</a:t>
            </a:r>
          </a:p>
          <a:p>
            <a:r>
              <a:rPr lang="en-GB" sz="2000" dirty="0"/>
              <a:t>Ensuring compliance with best practice</a:t>
            </a:r>
          </a:p>
          <a:p>
            <a:r>
              <a:rPr lang="en-GB" sz="2000" dirty="0"/>
              <a:t>Removes user error and individualistic traits from programs and graphics</a:t>
            </a:r>
          </a:p>
          <a:p>
            <a:r>
              <a:rPr lang="en-GB" sz="2000" dirty="0"/>
              <a:t>Ensures conformance with naming conventions, etc for cloud level analytics</a:t>
            </a:r>
          </a:p>
          <a:p>
            <a:r>
              <a:rPr lang="en-GB" sz="2000" dirty="0"/>
              <a:t>Ensures commonality across programs </a:t>
            </a:r>
          </a:p>
          <a:p>
            <a:r>
              <a:rPr lang="en-GB" sz="2000" dirty="0"/>
              <a:t>Ensures commonality across Graphics </a:t>
            </a:r>
          </a:p>
          <a:p>
            <a:r>
              <a:rPr lang="en-GB" sz="2000" dirty="0"/>
              <a:t>Reducing level of tech knowledge required</a:t>
            </a:r>
          </a:p>
          <a:p>
            <a:pPr marL="458667" lvl="1" indent="-227965"/>
            <a:endParaRPr lang="en-GB" dirty="0">
              <a:latin typeface="Arial"/>
              <a:cs typeface="Arial"/>
            </a:endParaRPr>
          </a:p>
          <a:p>
            <a:pPr marL="458667" lvl="1" indent="-227965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C649D5-BF30-4C91-BB6A-3B6D34BF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1188720"/>
            <a:ext cx="6102742" cy="50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3D2299-C3EB-4A1B-AE61-878D82B7F39C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89C0E-8CF3-4C11-B53F-BD39AC635144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4694F-38BE-427E-B9CA-EAEBCB991D0A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0053D6-DCD2-4822-97AB-E8B17AD3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0" y="3429000"/>
            <a:ext cx="3926779" cy="25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5894" y="3483959"/>
            <a:ext cx="8708106" cy="1129588"/>
          </a:xfrm>
        </p:spPr>
        <p:txBody>
          <a:bodyPr>
            <a:noAutofit/>
          </a:bodyPr>
          <a:lstStyle/>
          <a:p>
            <a:r>
              <a:rPr lang="en-GB" sz="4800" b="1" dirty="0"/>
              <a:t>Automation</a:t>
            </a:r>
            <a:r>
              <a:rPr lang="en-GB" sz="4800" b="1" baseline="30000" dirty="0"/>
              <a:t>2</a:t>
            </a:r>
            <a:endParaRPr lang="en-US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5896" y="4733873"/>
            <a:ext cx="6353525" cy="590321"/>
          </a:xfrm>
        </p:spPr>
        <p:txBody>
          <a:bodyPr>
            <a:noAutofit/>
          </a:bodyPr>
          <a:lstStyle/>
          <a:p>
            <a:r>
              <a:rPr lang="en-GB" sz="1400" dirty="0"/>
              <a:t>Using engineering software tools and augmented intelligence to drive </a:t>
            </a:r>
            <a:r>
              <a:rPr lang="en-GB" sz="1400" dirty="0">
                <a:effectLst/>
                <a:ea typeface="Calibri" panose="020F0502020204030204" pitchFamily="34" charset="0"/>
              </a:rPr>
              <a:t>productivity, efficiency and standardisation in the built environment sector.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92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lifecycle</a:t>
            </a:r>
          </a:p>
        </p:txBody>
      </p:sp>
      <p:pic>
        <p:nvPicPr>
          <p:cNvPr id="6" name="Picture 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2CF5C1CD-81EB-410C-B4D0-EEB620029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9" y="1414273"/>
            <a:ext cx="6367470" cy="4493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BCFE33-47D4-4D95-9A4F-66214EC1004D}"/>
              </a:ext>
            </a:extLst>
          </p:cNvPr>
          <p:cNvSpPr/>
          <p:nvPr/>
        </p:nvSpPr>
        <p:spPr>
          <a:xfrm>
            <a:off x="5767754" y="1551498"/>
            <a:ext cx="3147646" cy="424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7A6C7-C613-48C3-84BA-1347D4F68042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35B3B-D6A1-49DC-9739-F4B2C2A540AB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30735-D1F4-4CDC-A6F3-AF35E22315D7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B5E2-173D-4D03-BBFD-8136FF4F7754}"/>
              </a:ext>
            </a:extLst>
          </p:cNvPr>
          <p:cNvSpPr txBox="1">
            <a:spLocks/>
          </p:cNvSpPr>
          <p:nvPr/>
        </p:nvSpPr>
        <p:spPr>
          <a:xfrm>
            <a:off x="419978" y="1219200"/>
            <a:ext cx="4767842" cy="49821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585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800" spc="-1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9287" indent="-230702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872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6458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5043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582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2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3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3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Augmented as opposed to Artificial (trigger warning)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Best practice rule sets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Task automation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Still requires input from a technical human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Context is everything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Artificial common sense</a:t>
            </a:r>
          </a:p>
          <a:p>
            <a:pPr marL="458667" lvl="1" indent="-227965"/>
            <a:endParaRPr lang="en-GB" dirty="0">
              <a:latin typeface="Arial"/>
              <a:cs typeface="Arial"/>
            </a:endParaRPr>
          </a:p>
          <a:p>
            <a:pPr marL="458667" lvl="1" indent="-227965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AC187E3-99E8-425A-8CB1-D2A5A6F2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64" y="1533427"/>
            <a:ext cx="6394658" cy="42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B5E2-173D-4D03-BBFD-8136FF4F7754}"/>
              </a:ext>
            </a:extLst>
          </p:cNvPr>
          <p:cNvSpPr txBox="1">
            <a:spLocks/>
          </p:cNvSpPr>
          <p:nvPr/>
        </p:nvSpPr>
        <p:spPr>
          <a:xfrm>
            <a:off x="419978" y="1219200"/>
            <a:ext cx="4767842" cy="49821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585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800" spc="-1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9287" indent="-230702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872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6458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5043" indent="-228585" algn="l" defTabSz="1219121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800" kern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582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2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3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3" indent="-304779" algn="l" defTabSz="12191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Augmented as opposed to Artificial (trigger warning)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Best practice rule sets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Task automation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Still requires input from a technical human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Context is everything</a:t>
            </a:r>
          </a:p>
          <a:p>
            <a:pPr marL="227965" indent="-227965"/>
            <a:endParaRPr lang="en-GB" sz="1400" dirty="0">
              <a:latin typeface="Arial"/>
              <a:cs typeface="Arial"/>
            </a:endParaRPr>
          </a:p>
          <a:p>
            <a:pPr marL="227965" indent="-227965"/>
            <a:r>
              <a:rPr lang="en-GB" sz="1400" dirty="0">
                <a:latin typeface="Arial"/>
                <a:cs typeface="Arial"/>
              </a:rPr>
              <a:t>Artificial common sense</a:t>
            </a:r>
          </a:p>
          <a:p>
            <a:pPr marL="458667" lvl="1" indent="-227965"/>
            <a:endParaRPr lang="en-GB" dirty="0">
              <a:latin typeface="Arial"/>
              <a:cs typeface="Arial"/>
            </a:endParaRPr>
          </a:p>
          <a:p>
            <a:pPr marL="458667" lvl="1" indent="-227965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79D34-C319-4ECC-B2B8-669B4956E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91" y="1426452"/>
            <a:ext cx="4567604" cy="45676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79A6CD-449F-4FB4-8411-89CCDAEFC1E2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8BCBB-D451-475F-A72D-D9E577EF9A12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9F118-F2ED-4A4D-ABAB-65B3821510DB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9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F3D21-91EE-4DA4-A6B5-24EC67E32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09" y="1974691"/>
            <a:ext cx="4107336" cy="342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86D31-B3BA-4463-8C43-D75C5A77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199" y="2028460"/>
            <a:ext cx="6255026" cy="33198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08CFFA-9456-4DF1-A496-A9CB645D46D5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58490-FCBE-4803-A6A5-02B93F957D29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BE724-D113-4A6C-B9FF-6D9E5B340D72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3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7F710-7613-434C-AA3C-CD798328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96" y="1158634"/>
            <a:ext cx="9543415" cy="5065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7AD27E-DABE-4275-A8AB-CB8CC0DFDFC2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14FE5-66A4-475E-A044-6B0629C56E0F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D13C1-A6FF-4717-A0C0-EFF88149FD9A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2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B4FFB-B68D-41D5-93CE-EB7FAF11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85" y="1195736"/>
            <a:ext cx="9587620" cy="5151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5E9DF-B703-4901-B505-40A08B1D9BC3}"/>
              </a:ext>
            </a:extLst>
          </p:cNvPr>
          <p:cNvSpPr txBox="1"/>
          <p:nvPr/>
        </p:nvSpPr>
        <p:spPr>
          <a:xfrm>
            <a:off x="3530137" y="3059668"/>
            <a:ext cx="5131726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selected a single duct – multizone AHU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401D23-83BF-4DDE-AED8-FC3568D0AE48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D4859-4DB0-4414-91BD-94B3B47EFCF7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BD70CD-B6EA-4806-BFA0-D408B193F045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D69-2BE9-4075-8268-99987C38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2" y="350839"/>
            <a:ext cx="11411712" cy="563563"/>
          </a:xfrm>
        </p:spPr>
        <p:txBody>
          <a:bodyPr anchor="ctr">
            <a:normAutofit/>
          </a:bodyPr>
          <a:lstStyle/>
          <a:p>
            <a:r>
              <a:rPr lang="en-US" dirty="0"/>
              <a:t>Using AI in the real world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A79AF-743E-4754-928A-CA0706F63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26" y="1146098"/>
            <a:ext cx="9603139" cy="5156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862C4-A89E-4314-8C71-A983E43D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35" y="1295593"/>
            <a:ext cx="3743325" cy="15716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378E30-0233-4BFD-A9C0-6642CE74B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335" y="3016713"/>
            <a:ext cx="3648075" cy="8477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1612CF-38F6-43C2-83E1-D205BB08B690}"/>
              </a:ext>
            </a:extLst>
          </p:cNvPr>
          <p:cNvSpPr/>
          <p:nvPr/>
        </p:nvSpPr>
        <p:spPr>
          <a:xfrm>
            <a:off x="286327" y="6354618"/>
            <a:ext cx="1163782" cy="43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EFB2B-5205-4C1D-8659-73FDDCF35AAE}"/>
              </a:ext>
            </a:extLst>
          </p:cNvPr>
          <p:cNvSpPr/>
          <p:nvPr/>
        </p:nvSpPr>
        <p:spPr>
          <a:xfrm>
            <a:off x="10196945" y="6428509"/>
            <a:ext cx="1556328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C65A1-CA1F-4070-8B98-E40A4C02D178}"/>
              </a:ext>
            </a:extLst>
          </p:cNvPr>
          <p:cNvSpPr/>
          <p:nvPr/>
        </p:nvSpPr>
        <p:spPr>
          <a:xfrm>
            <a:off x="4610035" y="6562436"/>
            <a:ext cx="2224874" cy="267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F9CEC2"/>
      </a:lt2>
      <a:accent1>
        <a:srgbClr val="FF0000"/>
      </a:accent1>
      <a:accent2>
        <a:srgbClr val="7F0000"/>
      </a:accent2>
      <a:accent3>
        <a:srgbClr val="FF6566"/>
      </a:accent3>
      <a:accent4>
        <a:srgbClr val="656565"/>
      </a:accent4>
      <a:accent5>
        <a:srgbClr val="BFBFBF"/>
      </a:accent5>
      <a:accent6>
        <a:srgbClr val="F2F2F2"/>
      </a:accent6>
      <a:hlink>
        <a:srgbClr val="FF0000"/>
      </a:hlink>
      <a:folHlink>
        <a:srgbClr val="FF000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arrier">
  <a:themeElements>
    <a:clrScheme name="Carrier Colors">
      <a:dk1>
        <a:srgbClr val="000000"/>
      </a:dk1>
      <a:lt1>
        <a:srgbClr val="FFFFFF"/>
      </a:lt1>
      <a:dk2>
        <a:srgbClr val="1891F6"/>
      </a:dk2>
      <a:lt2>
        <a:srgbClr val="152C73"/>
      </a:lt2>
      <a:accent1>
        <a:srgbClr val="152C73"/>
      </a:accent1>
      <a:accent2>
        <a:srgbClr val="1891F6"/>
      </a:accent2>
      <a:accent3>
        <a:srgbClr val="617080"/>
      </a:accent3>
      <a:accent4>
        <a:srgbClr val="BAC0D0"/>
      </a:accent4>
      <a:accent5>
        <a:srgbClr val="61B549"/>
      </a:accent5>
      <a:accent6>
        <a:srgbClr val="F6D009"/>
      </a:accent6>
      <a:hlink>
        <a:srgbClr val="1891F6"/>
      </a:hlink>
      <a:folHlink>
        <a:srgbClr val="1891F6"/>
      </a:folHlink>
    </a:clrScheme>
    <a:fontScheme name="Carri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arrier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95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>
        <a:noAutofit/>
      </a:bodyPr>
      <a:lstStyle>
        <a:defPPr algn="l">
          <a:lnSpc>
            <a:spcPct val="95000"/>
          </a:lnSpc>
          <a:defRPr sz="1600"/>
        </a:defPPr>
      </a:lstStyle>
    </a:txDef>
  </a:objectDefaults>
  <a:extraClrSchemeLst/>
  <a:custClrLst>
    <a:custClr name="Carrier Blue">
      <a:srgbClr val="152C73"/>
    </a:custClr>
    <a:custClr name="Carrier Light Blue">
      <a:srgbClr val="1891F6"/>
    </a:custClr>
    <a:custClr name="Dark Gray">
      <a:srgbClr val="617080"/>
    </a:custClr>
    <a:custClr name="Light Gray">
      <a:srgbClr val="BAC0D0"/>
    </a:custClr>
    <a:custClr name="Green">
      <a:srgbClr val="61B549"/>
    </a:custClr>
    <a:custClr name="Light Green">
      <a:srgbClr val="BED32E"/>
    </a:custClr>
    <a:custClr name="Dark Yellow">
      <a:srgbClr val="E9A52B"/>
    </a:custClr>
    <a:custClr name="Yellow">
      <a:srgbClr val="F6D009"/>
    </a:custClr>
    <a:custClr name="Orange">
      <a:srgbClr val="EB5623"/>
    </a:custClr>
    <a:custClr name="Light Orange">
      <a:srgbClr val="F18C1E"/>
    </a:custClr>
    <a:custClr name="Red">
      <a:srgbClr val="EA0029"/>
    </a:custClr>
  </a:custClrLst>
</a:theme>
</file>

<file path=ppt/theme/theme3.xml><?xml version="1.0" encoding="utf-8"?>
<a:theme xmlns:a="http://schemas.openxmlformats.org/drawingml/2006/main" name="Carrier">
  <a:themeElements>
    <a:clrScheme name="Carrier Colors">
      <a:dk1>
        <a:srgbClr val="000000"/>
      </a:dk1>
      <a:lt1>
        <a:srgbClr val="FFFFFF"/>
      </a:lt1>
      <a:dk2>
        <a:srgbClr val="1891F6"/>
      </a:dk2>
      <a:lt2>
        <a:srgbClr val="152C73"/>
      </a:lt2>
      <a:accent1>
        <a:srgbClr val="152C73"/>
      </a:accent1>
      <a:accent2>
        <a:srgbClr val="1891F6"/>
      </a:accent2>
      <a:accent3>
        <a:srgbClr val="617080"/>
      </a:accent3>
      <a:accent4>
        <a:srgbClr val="BAC0D0"/>
      </a:accent4>
      <a:accent5>
        <a:srgbClr val="61B549"/>
      </a:accent5>
      <a:accent6>
        <a:srgbClr val="F6D009"/>
      </a:accent6>
      <a:hlink>
        <a:srgbClr val="1891F6"/>
      </a:hlink>
      <a:folHlink>
        <a:srgbClr val="1891F6"/>
      </a:folHlink>
    </a:clrScheme>
    <a:fontScheme name="Carri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arrier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95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>
        <a:noAutofit/>
      </a:bodyPr>
      <a:lstStyle>
        <a:defPPr algn="l">
          <a:lnSpc>
            <a:spcPct val="95000"/>
          </a:lnSpc>
          <a:defRPr sz="1600"/>
        </a:defPPr>
      </a:lstStyle>
    </a:txDef>
  </a:objectDefaults>
  <a:extraClrSchemeLst/>
  <a:custClrLst>
    <a:custClr name="Carrier Blue">
      <a:srgbClr val="152C73"/>
    </a:custClr>
    <a:custClr name="Carrier Light Blue">
      <a:srgbClr val="1891F6"/>
    </a:custClr>
    <a:custClr name="Dark Gray">
      <a:srgbClr val="617080"/>
    </a:custClr>
    <a:custClr name="Light Gray">
      <a:srgbClr val="BAC0D0"/>
    </a:custClr>
    <a:custClr name="Green">
      <a:srgbClr val="61B549"/>
    </a:custClr>
    <a:custClr name="Light Green">
      <a:srgbClr val="BED32E"/>
    </a:custClr>
    <a:custClr name="Dark Yellow">
      <a:srgbClr val="E9A52B"/>
    </a:custClr>
    <a:custClr name="Yellow">
      <a:srgbClr val="F6D009"/>
    </a:custClr>
    <a:custClr name="Orange">
      <a:srgbClr val="EB5623"/>
    </a:custClr>
    <a:custClr name="Light Orange">
      <a:srgbClr val="F18C1E"/>
    </a:custClr>
    <a:custClr name="Red">
      <a:srgbClr val="EA0029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641A87B339B4CA72A92B9E8BF839B" ma:contentTypeVersion="20" ma:contentTypeDescription="Create a new document." ma:contentTypeScope="" ma:versionID="7fa41bdf92648657ffc4e6cf3ddd7534">
  <xsd:schema xmlns:xsd="http://www.w3.org/2001/XMLSchema" xmlns:xs="http://www.w3.org/2001/XMLSchema" xmlns:p="http://schemas.microsoft.com/office/2006/metadata/properties" xmlns:ns1="http://schemas.microsoft.com/sharepoint/v3" xmlns:ns2="7a5fbea8-627d-472c-b015-54765d99e351" xmlns:ns3="c1499231-76b3-4c05-8a8b-274ce724a341" targetNamespace="http://schemas.microsoft.com/office/2006/metadata/properties" ma:root="true" ma:fieldsID="a3e4ee4fc596c6a26c573e2a0a0965db" ns1:_="" ns2:_="" ns3:_="">
    <xsd:import namespace="http://schemas.microsoft.com/sharepoint/v3"/>
    <xsd:import namespace="7a5fbea8-627d-472c-b015-54765d99e351"/>
    <xsd:import namespace="c1499231-76b3-4c05-8a8b-274ce724a3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ea8-627d-472c-b015-54765d99e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4e821e-fc72-4874-af9e-3f1ddb97fd49}" ma:internalName="TaxCatchAll" ma:showField="CatchAllData" ma:web="7a5fbea8-627d-472c-b015-54765d99e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9231-76b3-4c05-8a8b-274ce724a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35f125-ff7d-49c8-b4b7-9a369ce60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a5fbea8-627d-472c-b015-54765d99e351" xsi:nil="true"/>
    <_ip_UnifiedCompliancePolicyProperties xmlns="http://schemas.microsoft.com/sharepoint/v3" xsi:nil="true"/>
    <lcf76f155ced4ddcb4097134ff3c332f xmlns="c1499231-76b3-4c05-8a8b-274ce724a3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D1AFE1-320F-4418-8252-AA58E1F72047}"/>
</file>

<file path=customXml/itemProps2.xml><?xml version="1.0" encoding="utf-8"?>
<ds:datastoreItem xmlns:ds="http://schemas.openxmlformats.org/officeDocument/2006/customXml" ds:itemID="{BA7B9052-E158-4F40-B1D2-617288FDB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642436-7841-44FE-A7AE-ADE988073205}">
  <ds:schemaRefs>
    <ds:schemaRef ds:uri="http://purl.org/dc/elements/1.1/"/>
    <ds:schemaRef ds:uri="http://schemas.microsoft.com/office/2006/metadata/properties"/>
    <ds:schemaRef ds:uri="53ea487e-e6eb-42bf-b14c-68816c60287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3b01b37-30b2-47dd-abfd-d6df2fe09a6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Carrier_PowerPoint_Template_12_2019</Template>
  <TotalTime>187</TotalTime>
  <Words>887</Words>
  <Application>Microsoft Office PowerPoint</Application>
  <PresentationFormat>Widescreen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 Light</vt:lpstr>
      <vt:lpstr>Times New Roman</vt:lpstr>
      <vt:lpstr>3_Office Theme</vt:lpstr>
      <vt:lpstr>Automation2</vt:lpstr>
      <vt:lpstr>The project lifecycle</vt:lpstr>
      <vt:lpstr>The project lifecycle</vt:lpstr>
      <vt:lpstr>Augmented Intelligence</vt:lpstr>
      <vt:lpstr>Augmented Intelligence</vt:lpstr>
      <vt:lpstr>Using AI in the real world 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Using AI in the real world</vt:lpstr>
      <vt:lpstr>What are the benefits</vt:lpstr>
      <vt:lpstr>PowerPoint Presentation</vt:lpstr>
      <vt:lpstr>Automation2</vt:lpstr>
    </vt:vector>
  </TitlesOfParts>
  <Manager/>
  <Company>United Technologies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CARRIER POWERPOINT TEMPLATE</dc:title>
  <dc:subject/>
  <dc:creator>Joseph Chirco</dc:creator>
  <cp:keywords/>
  <dc:description/>
  <cp:lastModifiedBy>Preece, Ben</cp:lastModifiedBy>
  <cp:revision>198</cp:revision>
  <cp:lastPrinted>2020-08-31T19:19:23Z</cp:lastPrinted>
  <dcterms:created xsi:type="dcterms:W3CDTF">2020-03-05T16:45:48Z</dcterms:created>
  <dcterms:modified xsi:type="dcterms:W3CDTF">2025-06-17T12:13:47Z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0x010100BC8641A87B339B4CA72A92B9E8BF839B</vt:lpwstr>
  </property>
  <property fmtid="{D5CDD505-2E9C-101B-9397-08002B2CF9AE}" pid="3" name="MediaServiceImageTags">
    <vt:lpwstr/>
  </property>
  <property fmtid="{D5CDD505-2E9C-101B-9397-08002B2CF9AE}" pid="4" name="MSIP_Label_b7864bb8-b671-4bed-ba85-9478127ab5e9_Enabled">
    <vt:lpwstr>true</vt:lpwstr>
  </property>
  <property fmtid="{D5CDD505-2E9C-101B-9397-08002B2CF9AE}" pid="5" name="MSIP_Label_b7864bb8-b671-4bed-ba85-9478127ab5e9_SetDate">
    <vt:lpwstr>2025-05-29T11:09:52Z</vt:lpwstr>
  </property>
  <property fmtid="{D5CDD505-2E9C-101B-9397-08002B2CF9AE}" pid="6" name="MSIP_Label_b7864bb8-b671-4bed-ba85-9478127ab5e9_Method">
    <vt:lpwstr>Standard</vt:lpwstr>
  </property>
  <property fmtid="{D5CDD505-2E9C-101B-9397-08002B2CF9AE}" pid="7" name="MSIP_Label_b7864bb8-b671-4bed-ba85-9478127ab5e9_Name">
    <vt:lpwstr>Confidential – 2023</vt:lpwstr>
  </property>
  <property fmtid="{D5CDD505-2E9C-101B-9397-08002B2CF9AE}" pid="8" name="MSIP_Label_b7864bb8-b671-4bed-ba85-9478127ab5e9_SiteId">
    <vt:lpwstr>36839a65-7f3f-4bac-9ea4-f571f10a9a03</vt:lpwstr>
  </property>
  <property fmtid="{D5CDD505-2E9C-101B-9397-08002B2CF9AE}" pid="9" name="MSIP_Label_b7864bb8-b671-4bed-ba85-9478127ab5e9_ActionId">
    <vt:lpwstr>7d7b84a2-a2e6-4519-8962-e1c747cc9aff</vt:lpwstr>
  </property>
  <property fmtid="{D5CDD505-2E9C-101B-9397-08002B2CF9AE}" pid="10" name="MSIP_Label_b7864bb8-b671-4bed-ba85-9478127ab5e9_ContentBits">
    <vt:lpwstr>0</vt:lpwstr>
  </property>
  <property fmtid="{D5CDD505-2E9C-101B-9397-08002B2CF9AE}" pid="11" name="MSIP_Label_b7864bb8-b671-4bed-ba85-9478127ab5e9_Tag">
    <vt:lpwstr>10, 3, 0, 1</vt:lpwstr>
  </property>
</Properties>
</file>