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97" r:id="rId5"/>
    <p:sldId id="307" r:id="rId6"/>
    <p:sldId id="303" r:id="rId7"/>
    <p:sldId id="268" r:id="rId8"/>
    <p:sldId id="308" r:id="rId9"/>
    <p:sldId id="266" r:id="rId10"/>
    <p:sldId id="348" r:id="rId11"/>
    <p:sldId id="347" r:id="rId12"/>
    <p:sldId id="300" r:id="rId13"/>
    <p:sldId id="309" r:id="rId14"/>
    <p:sldId id="310" r:id="rId15"/>
    <p:sldId id="311" r:id="rId16"/>
    <p:sldId id="312" r:id="rId17"/>
    <p:sldId id="301" r:id="rId18"/>
    <p:sldId id="267" r:id="rId19"/>
    <p:sldId id="313" r:id="rId20"/>
    <p:sldId id="314" r:id="rId21"/>
    <p:sldId id="315" r:id="rId22"/>
    <p:sldId id="317" r:id="rId23"/>
    <p:sldId id="318" r:id="rId24"/>
    <p:sldId id="302" r:id="rId25"/>
    <p:sldId id="319" r:id="rId26"/>
    <p:sldId id="320" r:id="rId27"/>
    <p:sldId id="321" r:id="rId28"/>
    <p:sldId id="322" r:id="rId29"/>
    <p:sldId id="323" r:id="rId30"/>
    <p:sldId id="324" r:id="rId31"/>
    <p:sldId id="325" r:id="rId32"/>
    <p:sldId id="326" r:id="rId33"/>
    <p:sldId id="304" r:id="rId34"/>
    <p:sldId id="329" r:id="rId35"/>
    <p:sldId id="333" r:id="rId36"/>
    <p:sldId id="330" r:id="rId37"/>
    <p:sldId id="332" r:id="rId38"/>
    <p:sldId id="331" r:id="rId39"/>
    <p:sldId id="306" r:id="rId40"/>
    <p:sldId id="334" r:id="rId41"/>
    <p:sldId id="335" r:id="rId42"/>
    <p:sldId id="336" r:id="rId43"/>
    <p:sldId id="337" r:id="rId44"/>
    <p:sldId id="338" r:id="rId45"/>
    <p:sldId id="339" r:id="rId46"/>
    <p:sldId id="341" r:id="rId47"/>
    <p:sldId id="342" r:id="rId48"/>
    <p:sldId id="343" r:id="rId49"/>
    <p:sldId id="344" r:id="rId50"/>
    <p:sldId id="345" r:id="rId51"/>
    <p:sldId id="264" r:id="rId52"/>
    <p:sldId id="316" r:id="rId53"/>
    <p:sldId id="328" r:id="rId54"/>
    <p:sldId id="340" r:id="rId55"/>
    <p:sldId id="346" r:id="rId56"/>
    <p:sldId id="29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3" autoAdjust="0"/>
    <p:restoredTop sz="84501" autoAdjust="0"/>
  </p:normalViewPr>
  <p:slideViewPr>
    <p:cSldViewPr snapToGrid="0">
      <p:cViewPr varScale="1">
        <p:scale>
          <a:sx n="52" d="100"/>
          <a:sy n="52" d="100"/>
        </p:scale>
        <p:origin x="1264" y="44"/>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483668708078155E-2"/>
          <c:y val="4.4142653959643424E-2"/>
          <c:w val="0.85041537677545986"/>
          <c:h val="0.81665300494155069"/>
        </c:manualLayout>
      </c:layout>
      <c:lineChart>
        <c:grouping val="standard"/>
        <c:varyColors val="0"/>
        <c:ser>
          <c:idx val="0"/>
          <c:order val="1"/>
          <c:tx>
            <c:strRef>
              <c:f>'2 Peaks + Legionella '!$M$1</c:f>
              <c:strCache>
                <c:ptCount val="1"/>
                <c:pt idx="0">
                  <c:v>Heat pump: Energy from/to the system [W] (Qaux)</c:v>
                </c:pt>
              </c:strCache>
            </c:strRef>
          </c:tx>
          <c:spPr>
            <a:ln w="28575" cap="rnd">
              <a:solidFill>
                <a:schemeClr val="accent1"/>
              </a:solidFill>
              <a:round/>
            </a:ln>
            <a:effectLst/>
          </c:spPr>
          <c:marker>
            <c:symbol val="none"/>
          </c:marker>
          <c:cat>
            <c:strRef>
              <c:f>'2 Peaks + Legionella '!$A$2:$A$97</c:f>
              <c:strCache>
                <c:ptCount val="96"/>
                <c:pt idx="0">
                  <c:v> 00:00:00</c:v>
                </c:pt>
                <c:pt idx="1">
                  <c:v> 00:15:00</c:v>
                </c:pt>
                <c:pt idx="2">
                  <c:v> 00:30:00</c:v>
                </c:pt>
                <c:pt idx="3">
                  <c:v> 00:45:00</c:v>
                </c:pt>
                <c:pt idx="4">
                  <c:v> 01:00:00</c:v>
                </c:pt>
                <c:pt idx="5">
                  <c:v> 01:15:00</c:v>
                </c:pt>
                <c:pt idx="6">
                  <c:v> 01:30:00</c:v>
                </c:pt>
                <c:pt idx="7">
                  <c:v> 01:45:00</c:v>
                </c:pt>
                <c:pt idx="8">
                  <c:v> 02:00:00</c:v>
                </c:pt>
                <c:pt idx="9">
                  <c:v> 02:15:00</c:v>
                </c:pt>
                <c:pt idx="10">
                  <c:v> 02:30:00</c:v>
                </c:pt>
                <c:pt idx="11">
                  <c:v> 02:45:00</c:v>
                </c:pt>
                <c:pt idx="12">
                  <c:v> 03:00:00</c:v>
                </c:pt>
                <c:pt idx="13">
                  <c:v> 03:15:00</c:v>
                </c:pt>
                <c:pt idx="14">
                  <c:v> 03:30:00</c:v>
                </c:pt>
                <c:pt idx="15">
                  <c:v> 03:45:00</c:v>
                </c:pt>
                <c:pt idx="16">
                  <c:v> 04:00:00</c:v>
                </c:pt>
                <c:pt idx="17">
                  <c:v> 04:15:00</c:v>
                </c:pt>
                <c:pt idx="18">
                  <c:v> 04:30:00</c:v>
                </c:pt>
                <c:pt idx="19">
                  <c:v> 04:45:00</c:v>
                </c:pt>
                <c:pt idx="20">
                  <c:v> 05:00:00</c:v>
                </c:pt>
                <c:pt idx="21">
                  <c:v> 05:15:00</c:v>
                </c:pt>
                <c:pt idx="22">
                  <c:v> 05:30:00</c:v>
                </c:pt>
                <c:pt idx="23">
                  <c:v> 05:45:00</c:v>
                </c:pt>
                <c:pt idx="24">
                  <c:v> 06:00:00</c:v>
                </c:pt>
                <c:pt idx="25">
                  <c:v> 06:15:00</c:v>
                </c:pt>
                <c:pt idx="26">
                  <c:v> 06:30:00</c:v>
                </c:pt>
                <c:pt idx="27">
                  <c:v> 06:45:00</c:v>
                </c:pt>
                <c:pt idx="28">
                  <c:v> 07:00:00</c:v>
                </c:pt>
                <c:pt idx="29">
                  <c:v> 07:15:00</c:v>
                </c:pt>
                <c:pt idx="30">
                  <c:v> 07:30:00</c:v>
                </c:pt>
                <c:pt idx="31">
                  <c:v> 07:45:00</c:v>
                </c:pt>
                <c:pt idx="32">
                  <c:v> 08:00:00</c:v>
                </c:pt>
                <c:pt idx="33">
                  <c:v> 08:15:00</c:v>
                </c:pt>
                <c:pt idx="34">
                  <c:v> 08:30:00</c:v>
                </c:pt>
                <c:pt idx="35">
                  <c:v> 08:45:00</c:v>
                </c:pt>
                <c:pt idx="36">
                  <c:v> 09:00:00</c:v>
                </c:pt>
                <c:pt idx="37">
                  <c:v> 09:15:00</c:v>
                </c:pt>
                <c:pt idx="38">
                  <c:v> 09:30:00</c:v>
                </c:pt>
                <c:pt idx="39">
                  <c:v> 09:45:00</c:v>
                </c:pt>
                <c:pt idx="40">
                  <c:v> 10:00:00</c:v>
                </c:pt>
                <c:pt idx="41">
                  <c:v> 10:15:00</c:v>
                </c:pt>
                <c:pt idx="42">
                  <c:v> 10:30:00</c:v>
                </c:pt>
                <c:pt idx="43">
                  <c:v> 10:45:00</c:v>
                </c:pt>
                <c:pt idx="44">
                  <c:v> 11:00:00</c:v>
                </c:pt>
                <c:pt idx="45">
                  <c:v> 11:15:00</c:v>
                </c:pt>
                <c:pt idx="46">
                  <c:v> 11:30:00</c:v>
                </c:pt>
                <c:pt idx="47">
                  <c:v> 11:45:00</c:v>
                </c:pt>
                <c:pt idx="48">
                  <c:v> 12:00:00</c:v>
                </c:pt>
                <c:pt idx="49">
                  <c:v> 12:15:00</c:v>
                </c:pt>
                <c:pt idx="50">
                  <c:v> 12:30:00</c:v>
                </c:pt>
                <c:pt idx="51">
                  <c:v> 12:45:00</c:v>
                </c:pt>
                <c:pt idx="52">
                  <c:v> 13:00:00</c:v>
                </c:pt>
                <c:pt idx="53">
                  <c:v> 13:15:00</c:v>
                </c:pt>
                <c:pt idx="54">
                  <c:v> 13:30:00</c:v>
                </c:pt>
                <c:pt idx="55">
                  <c:v> 13:45:00</c:v>
                </c:pt>
                <c:pt idx="56">
                  <c:v> 14:00:00</c:v>
                </c:pt>
                <c:pt idx="57">
                  <c:v> 14:15:00</c:v>
                </c:pt>
                <c:pt idx="58">
                  <c:v> 14:30:00</c:v>
                </c:pt>
                <c:pt idx="59">
                  <c:v> 14:45:00</c:v>
                </c:pt>
                <c:pt idx="60">
                  <c:v> 15:00:00</c:v>
                </c:pt>
                <c:pt idx="61">
                  <c:v> 15:15:00</c:v>
                </c:pt>
                <c:pt idx="62">
                  <c:v> 15:30:00</c:v>
                </c:pt>
                <c:pt idx="63">
                  <c:v> 15:45:00</c:v>
                </c:pt>
                <c:pt idx="64">
                  <c:v> 16:00:00</c:v>
                </c:pt>
                <c:pt idx="65">
                  <c:v> 16:15:00</c:v>
                </c:pt>
                <c:pt idx="66">
                  <c:v> 16:30:00</c:v>
                </c:pt>
                <c:pt idx="67">
                  <c:v> 16:45:00</c:v>
                </c:pt>
                <c:pt idx="68">
                  <c:v> 17:00:00</c:v>
                </c:pt>
                <c:pt idx="69">
                  <c:v> 17:15:00</c:v>
                </c:pt>
                <c:pt idx="70">
                  <c:v> 17:30:00</c:v>
                </c:pt>
                <c:pt idx="71">
                  <c:v> 17:45:00</c:v>
                </c:pt>
                <c:pt idx="72">
                  <c:v> 18:00:00</c:v>
                </c:pt>
                <c:pt idx="73">
                  <c:v> 18:15:00</c:v>
                </c:pt>
                <c:pt idx="74">
                  <c:v> 18:30:00</c:v>
                </c:pt>
                <c:pt idx="75">
                  <c:v> 18:45:00</c:v>
                </c:pt>
                <c:pt idx="76">
                  <c:v> 19:00:00</c:v>
                </c:pt>
                <c:pt idx="77">
                  <c:v> 19:15:00</c:v>
                </c:pt>
                <c:pt idx="78">
                  <c:v> 19:30:00</c:v>
                </c:pt>
                <c:pt idx="79">
                  <c:v> 19:45:00</c:v>
                </c:pt>
                <c:pt idx="80">
                  <c:v> 20:00:00</c:v>
                </c:pt>
                <c:pt idx="81">
                  <c:v> 20:15:00</c:v>
                </c:pt>
                <c:pt idx="82">
                  <c:v> 20:30:00</c:v>
                </c:pt>
                <c:pt idx="83">
                  <c:v> 20:45:00</c:v>
                </c:pt>
                <c:pt idx="84">
                  <c:v> 21:00:00</c:v>
                </c:pt>
                <c:pt idx="85">
                  <c:v> 21:15:00</c:v>
                </c:pt>
                <c:pt idx="86">
                  <c:v> 21:30:00</c:v>
                </c:pt>
                <c:pt idx="87">
                  <c:v> 21:45:00</c:v>
                </c:pt>
                <c:pt idx="88">
                  <c:v> 22:00:00</c:v>
                </c:pt>
                <c:pt idx="89">
                  <c:v> 22:15:00</c:v>
                </c:pt>
                <c:pt idx="90">
                  <c:v> 22:30:00</c:v>
                </c:pt>
                <c:pt idx="91">
                  <c:v> 22:45:00</c:v>
                </c:pt>
                <c:pt idx="92">
                  <c:v> 23:00:00</c:v>
                </c:pt>
                <c:pt idx="93">
                  <c:v> 23:15:00</c:v>
                </c:pt>
                <c:pt idx="94">
                  <c:v> 23:30:00</c:v>
                </c:pt>
                <c:pt idx="95">
                  <c:v> 23:45:00</c:v>
                </c:pt>
              </c:strCache>
            </c:strRef>
          </c:cat>
          <c:val>
            <c:numRef>
              <c:f>'2 Peaks + Legionella '!$M$2:$M$97</c:f>
              <c:numCache>
                <c:formatCode>#,##0</c:formatCode>
                <c:ptCount val="96"/>
                <c:pt idx="0">
                  <c:v>28719</c:v>
                </c:pt>
                <c:pt idx="1">
                  <c:v>31186</c:v>
                </c:pt>
                <c:pt idx="2">
                  <c:v>31586</c:v>
                </c:pt>
                <c:pt idx="3">
                  <c:v>31857</c:v>
                </c:pt>
                <c:pt idx="4">
                  <c:v>31575</c:v>
                </c:pt>
                <c:pt idx="5">
                  <c:v>31891</c:v>
                </c:pt>
                <c:pt idx="6">
                  <c:v>32160</c:v>
                </c:pt>
                <c:pt idx="7">
                  <c:v>32047</c:v>
                </c:pt>
                <c:pt idx="8">
                  <c:v>30415</c:v>
                </c:pt>
                <c:pt idx="9">
                  <c:v>29007</c:v>
                </c:pt>
                <c:pt idx="10">
                  <c:v>28672</c:v>
                </c:pt>
                <c:pt idx="11">
                  <c:v>29219</c:v>
                </c:pt>
                <c:pt idx="12">
                  <c:v>29850</c:v>
                </c:pt>
                <c:pt idx="13">
                  <c:v>29517</c:v>
                </c:pt>
                <c:pt idx="14">
                  <c:v>29078</c:v>
                </c:pt>
                <c:pt idx="15">
                  <c:v>4517</c:v>
                </c:pt>
                <c:pt idx="16" formatCode="General">
                  <c:v>0</c:v>
                </c:pt>
                <c:pt idx="17">
                  <c:v>2983</c:v>
                </c:pt>
                <c:pt idx="18" formatCode="General">
                  <c:v>0</c:v>
                </c:pt>
                <c:pt idx="19" formatCode="General">
                  <c:v>0</c:v>
                </c:pt>
                <c:pt idx="20" formatCode="General">
                  <c:v>0</c:v>
                </c:pt>
                <c:pt idx="21">
                  <c:v>2959</c:v>
                </c:pt>
                <c:pt idx="22" formatCode="General">
                  <c:v>0</c:v>
                </c:pt>
                <c:pt idx="23" formatCode="General">
                  <c:v>0</c:v>
                </c:pt>
                <c:pt idx="24" formatCode="General">
                  <c:v>0</c:v>
                </c:pt>
                <c:pt idx="25" formatCode="General">
                  <c:v>0</c:v>
                </c:pt>
                <c:pt idx="26" formatCode="General">
                  <c:v>0</c:v>
                </c:pt>
                <c:pt idx="27">
                  <c:v>2983</c:v>
                </c:pt>
                <c:pt idx="28" formatCode="General">
                  <c:v>0</c:v>
                </c:pt>
                <c:pt idx="29">
                  <c:v>5138</c:v>
                </c:pt>
                <c:pt idx="30">
                  <c:v>31379</c:v>
                </c:pt>
                <c:pt idx="31">
                  <c:v>31421</c:v>
                </c:pt>
                <c:pt idx="32">
                  <c:v>31470</c:v>
                </c:pt>
                <c:pt idx="33">
                  <c:v>31417</c:v>
                </c:pt>
                <c:pt idx="34">
                  <c:v>31398</c:v>
                </c:pt>
                <c:pt idx="35">
                  <c:v>29833</c:v>
                </c:pt>
                <c:pt idx="36">
                  <c:v>30484</c:v>
                </c:pt>
                <c:pt idx="37">
                  <c:v>30441</c:v>
                </c:pt>
                <c:pt idx="38">
                  <c:v>29673</c:v>
                </c:pt>
                <c:pt idx="39">
                  <c:v>4581</c:v>
                </c:pt>
                <c:pt idx="40" formatCode="General">
                  <c:v>0</c:v>
                </c:pt>
                <c:pt idx="41" formatCode="General">
                  <c:v>0</c:v>
                </c:pt>
                <c:pt idx="42" formatCode="General">
                  <c:v>0</c:v>
                </c:pt>
                <c:pt idx="43" formatCode="General">
                  <c:v>0</c:v>
                </c:pt>
                <c:pt idx="44" formatCode="General">
                  <c:v>0</c:v>
                </c:pt>
                <c:pt idx="45">
                  <c:v>3119</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c:v>3049</c:v>
                </c:pt>
                <c:pt idx="58" formatCode="General">
                  <c:v>0</c:v>
                </c:pt>
                <c:pt idx="59" formatCode="General">
                  <c:v>0</c:v>
                </c:pt>
                <c:pt idx="60" formatCode="General">
                  <c:v>0</c:v>
                </c:pt>
                <c:pt idx="61">
                  <c:v>3018</c:v>
                </c:pt>
                <c:pt idx="62" formatCode="General">
                  <c:v>0</c:v>
                </c:pt>
                <c:pt idx="63" formatCode="General">
                  <c:v>0</c:v>
                </c:pt>
                <c:pt idx="64" formatCode="General">
                  <c:v>0</c:v>
                </c:pt>
                <c:pt idx="65" formatCode="General">
                  <c:v>0</c:v>
                </c:pt>
                <c:pt idx="66" formatCode="General">
                  <c:v>0</c:v>
                </c:pt>
                <c:pt idx="67" formatCode="General">
                  <c:v>0</c:v>
                </c:pt>
                <c:pt idx="68">
                  <c:v>27275</c:v>
                </c:pt>
                <c:pt idx="69">
                  <c:v>28581</c:v>
                </c:pt>
                <c:pt idx="70">
                  <c:v>29193</c:v>
                </c:pt>
                <c:pt idx="71">
                  <c:v>30679</c:v>
                </c:pt>
                <c:pt idx="72">
                  <c:v>30724</c:v>
                </c:pt>
                <c:pt idx="73">
                  <c:v>30864</c:v>
                </c:pt>
                <c:pt idx="74">
                  <c:v>30340</c:v>
                </c:pt>
                <c:pt idx="75">
                  <c:v>28126</c:v>
                </c:pt>
                <c:pt idx="76">
                  <c:v>27957</c:v>
                </c:pt>
                <c:pt idx="77">
                  <c:v>28247</c:v>
                </c:pt>
                <c:pt idx="78">
                  <c:v>20402</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c:v>2808</c:v>
                </c:pt>
                <c:pt idx="89" formatCode="General">
                  <c:v>0</c:v>
                </c:pt>
                <c:pt idx="90" formatCode="General">
                  <c:v>0</c:v>
                </c:pt>
                <c:pt idx="91" formatCode="General">
                  <c:v>0</c:v>
                </c:pt>
                <c:pt idx="92" formatCode="General">
                  <c:v>0</c:v>
                </c:pt>
                <c:pt idx="93" formatCode="General">
                  <c:v>0</c:v>
                </c:pt>
                <c:pt idx="94" formatCode="General">
                  <c:v>0</c:v>
                </c:pt>
                <c:pt idx="95" formatCode="General">
                  <c:v>0</c:v>
                </c:pt>
              </c:numCache>
            </c:numRef>
          </c:val>
          <c:smooth val="0"/>
          <c:extLst>
            <c:ext xmlns:c16="http://schemas.microsoft.com/office/drawing/2014/chart" uri="{C3380CC4-5D6E-409C-BE32-E72D297353CC}">
              <c16:uniqueId val="{00000000-DF56-4FE0-927B-A83C4B05EF14}"/>
            </c:ext>
          </c:extLst>
        </c:ser>
        <c:ser>
          <c:idx val="2"/>
          <c:order val="2"/>
          <c:tx>
            <c:strRef>
              <c:f>'2 Peaks + Legionella '!$N$1</c:f>
              <c:strCache>
                <c:ptCount val="1"/>
                <c:pt idx="0">
                  <c:v>Internal heater [2]: Fuel and electricity consumption [W] (Eaux)</c:v>
                </c:pt>
              </c:strCache>
            </c:strRef>
          </c:tx>
          <c:spPr>
            <a:ln w="28575" cap="rnd">
              <a:solidFill>
                <a:schemeClr val="accent3"/>
              </a:solidFill>
              <a:round/>
            </a:ln>
            <a:effectLst/>
          </c:spPr>
          <c:marker>
            <c:symbol val="none"/>
          </c:marker>
          <c:cat>
            <c:strRef>
              <c:f>'2 Peaks + Legionella '!$A$2:$A$97</c:f>
              <c:strCache>
                <c:ptCount val="96"/>
                <c:pt idx="0">
                  <c:v> 00:00:00</c:v>
                </c:pt>
                <c:pt idx="1">
                  <c:v> 00:15:00</c:v>
                </c:pt>
                <c:pt idx="2">
                  <c:v> 00:30:00</c:v>
                </c:pt>
                <c:pt idx="3">
                  <c:v> 00:45:00</c:v>
                </c:pt>
                <c:pt idx="4">
                  <c:v> 01:00:00</c:v>
                </c:pt>
                <c:pt idx="5">
                  <c:v> 01:15:00</c:v>
                </c:pt>
                <c:pt idx="6">
                  <c:v> 01:30:00</c:v>
                </c:pt>
                <c:pt idx="7">
                  <c:v> 01:45:00</c:v>
                </c:pt>
                <c:pt idx="8">
                  <c:v> 02:00:00</c:v>
                </c:pt>
                <c:pt idx="9">
                  <c:v> 02:15:00</c:v>
                </c:pt>
                <c:pt idx="10">
                  <c:v> 02:30:00</c:v>
                </c:pt>
                <c:pt idx="11">
                  <c:v> 02:45:00</c:v>
                </c:pt>
                <c:pt idx="12">
                  <c:v> 03:00:00</c:v>
                </c:pt>
                <c:pt idx="13">
                  <c:v> 03:15:00</c:v>
                </c:pt>
                <c:pt idx="14">
                  <c:v> 03:30:00</c:v>
                </c:pt>
                <c:pt idx="15">
                  <c:v> 03:45:00</c:v>
                </c:pt>
                <c:pt idx="16">
                  <c:v> 04:00:00</c:v>
                </c:pt>
                <c:pt idx="17">
                  <c:v> 04:15:00</c:v>
                </c:pt>
                <c:pt idx="18">
                  <c:v> 04:30:00</c:v>
                </c:pt>
                <c:pt idx="19">
                  <c:v> 04:45:00</c:v>
                </c:pt>
                <c:pt idx="20">
                  <c:v> 05:00:00</c:v>
                </c:pt>
                <c:pt idx="21">
                  <c:v> 05:15:00</c:v>
                </c:pt>
                <c:pt idx="22">
                  <c:v> 05:30:00</c:v>
                </c:pt>
                <c:pt idx="23">
                  <c:v> 05:45:00</c:v>
                </c:pt>
                <c:pt idx="24">
                  <c:v> 06:00:00</c:v>
                </c:pt>
                <c:pt idx="25">
                  <c:v> 06:15:00</c:v>
                </c:pt>
                <c:pt idx="26">
                  <c:v> 06:30:00</c:v>
                </c:pt>
                <c:pt idx="27">
                  <c:v> 06:45:00</c:v>
                </c:pt>
                <c:pt idx="28">
                  <c:v> 07:00:00</c:v>
                </c:pt>
                <c:pt idx="29">
                  <c:v> 07:15:00</c:v>
                </c:pt>
                <c:pt idx="30">
                  <c:v> 07:30:00</c:v>
                </c:pt>
                <c:pt idx="31">
                  <c:v> 07:45:00</c:v>
                </c:pt>
                <c:pt idx="32">
                  <c:v> 08:00:00</c:v>
                </c:pt>
                <c:pt idx="33">
                  <c:v> 08:15:00</c:v>
                </c:pt>
                <c:pt idx="34">
                  <c:v> 08:30:00</c:v>
                </c:pt>
                <c:pt idx="35">
                  <c:v> 08:45:00</c:v>
                </c:pt>
                <c:pt idx="36">
                  <c:v> 09:00:00</c:v>
                </c:pt>
                <c:pt idx="37">
                  <c:v> 09:15:00</c:v>
                </c:pt>
                <c:pt idx="38">
                  <c:v> 09:30:00</c:v>
                </c:pt>
                <c:pt idx="39">
                  <c:v> 09:45:00</c:v>
                </c:pt>
                <c:pt idx="40">
                  <c:v> 10:00:00</c:v>
                </c:pt>
                <c:pt idx="41">
                  <c:v> 10:15:00</c:v>
                </c:pt>
                <c:pt idx="42">
                  <c:v> 10:30:00</c:v>
                </c:pt>
                <c:pt idx="43">
                  <c:v> 10:45:00</c:v>
                </c:pt>
                <c:pt idx="44">
                  <c:v> 11:00:00</c:v>
                </c:pt>
                <c:pt idx="45">
                  <c:v> 11:15:00</c:v>
                </c:pt>
                <c:pt idx="46">
                  <c:v> 11:30:00</c:v>
                </c:pt>
                <c:pt idx="47">
                  <c:v> 11:45:00</c:v>
                </c:pt>
                <c:pt idx="48">
                  <c:v> 12:00:00</c:v>
                </c:pt>
                <c:pt idx="49">
                  <c:v> 12:15:00</c:v>
                </c:pt>
                <c:pt idx="50">
                  <c:v> 12:30:00</c:v>
                </c:pt>
                <c:pt idx="51">
                  <c:v> 12:45:00</c:v>
                </c:pt>
                <c:pt idx="52">
                  <c:v> 13:00:00</c:v>
                </c:pt>
                <c:pt idx="53">
                  <c:v> 13:15:00</c:v>
                </c:pt>
                <c:pt idx="54">
                  <c:v> 13:30:00</c:v>
                </c:pt>
                <c:pt idx="55">
                  <c:v> 13:45:00</c:v>
                </c:pt>
                <c:pt idx="56">
                  <c:v> 14:00:00</c:v>
                </c:pt>
                <c:pt idx="57">
                  <c:v> 14:15:00</c:v>
                </c:pt>
                <c:pt idx="58">
                  <c:v> 14:30:00</c:v>
                </c:pt>
                <c:pt idx="59">
                  <c:v> 14:45:00</c:v>
                </c:pt>
                <c:pt idx="60">
                  <c:v> 15:00:00</c:v>
                </c:pt>
                <c:pt idx="61">
                  <c:v> 15:15:00</c:v>
                </c:pt>
                <c:pt idx="62">
                  <c:v> 15:30:00</c:v>
                </c:pt>
                <c:pt idx="63">
                  <c:v> 15:45:00</c:v>
                </c:pt>
                <c:pt idx="64">
                  <c:v> 16:00:00</c:v>
                </c:pt>
                <c:pt idx="65">
                  <c:v> 16:15:00</c:v>
                </c:pt>
                <c:pt idx="66">
                  <c:v> 16:30:00</c:v>
                </c:pt>
                <c:pt idx="67">
                  <c:v> 16:45:00</c:v>
                </c:pt>
                <c:pt idx="68">
                  <c:v> 17:00:00</c:v>
                </c:pt>
                <c:pt idx="69">
                  <c:v> 17:15:00</c:v>
                </c:pt>
                <c:pt idx="70">
                  <c:v> 17:30:00</c:v>
                </c:pt>
                <c:pt idx="71">
                  <c:v> 17:45:00</c:v>
                </c:pt>
                <c:pt idx="72">
                  <c:v> 18:00:00</c:v>
                </c:pt>
                <c:pt idx="73">
                  <c:v> 18:15:00</c:v>
                </c:pt>
                <c:pt idx="74">
                  <c:v> 18:30:00</c:v>
                </c:pt>
                <c:pt idx="75">
                  <c:v> 18:45:00</c:v>
                </c:pt>
                <c:pt idx="76">
                  <c:v> 19:00:00</c:v>
                </c:pt>
                <c:pt idx="77">
                  <c:v> 19:15:00</c:v>
                </c:pt>
                <c:pt idx="78">
                  <c:v> 19:30:00</c:v>
                </c:pt>
                <c:pt idx="79">
                  <c:v> 19:45:00</c:v>
                </c:pt>
                <c:pt idx="80">
                  <c:v> 20:00:00</c:v>
                </c:pt>
                <c:pt idx="81">
                  <c:v> 20:15:00</c:v>
                </c:pt>
                <c:pt idx="82">
                  <c:v> 20:30:00</c:v>
                </c:pt>
                <c:pt idx="83">
                  <c:v> 20:45:00</c:v>
                </c:pt>
                <c:pt idx="84">
                  <c:v> 21:00:00</c:v>
                </c:pt>
                <c:pt idx="85">
                  <c:v> 21:15:00</c:v>
                </c:pt>
                <c:pt idx="86">
                  <c:v> 21:30:00</c:v>
                </c:pt>
                <c:pt idx="87">
                  <c:v> 21:45:00</c:v>
                </c:pt>
                <c:pt idx="88">
                  <c:v> 22:00:00</c:v>
                </c:pt>
                <c:pt idx="89">
                  <c:v> 22:15:00</c:v>
                </c:pt>
                <c:pt idx="90">
                  <c:v> 22:30:00</c:v>
                </c:pt>
                <c:pt idx="91">
                  <c:v> 22:45:00</c:v>
                </c:pt>
                <c:pt idx="92">
                  <c:v> 23:00:00</c:v>
                </c:pt>
                <c:pt idx="93">
                  <c:v> 23:15:00</c:v>
                </c:pt>
                <c:pt idx="94">
                  <c:v> 23:30:00</c:v>
                </c:pt>
                <c:pt idx="95">
                  <c:v> 23:45:00</c:v>
                </c:pt>
              </c:strCache>
            </c:strRef>
          </c:cat>
          <c:val>
            <c:numRef>
              <c:f>'2 Peaks + Legionella '!$N$2:$N$97</c:f>
              <c:numCache>
                <c:formatCode>General</c:formatCode>
                <c:ptCount val="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formatCode="#,##0">
                  <c:v>9680</c:v>
                </c:pt>
                <c:pt idx="31" formatCode="#,##0">
                  <c:v>36000</c:v>
                </c:pt>
                <c:pt idx="32" formatCode="#,##0">
                  <c:v>36000</c:v>
                </c:pt>
                <c:pt idx="33" formatCode="#,##0">
                  <c:v>15040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formatCode="#,##0">
                  <c:v>13400</c:v>
                </c:pt>
                <c:pt idx="72" formatCode="#,##0">
                  <c:v>36000</c:v>
                </c:pt>
                <c:pt idx="73" formatCode="#,##0">
                  <c:v>26320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numCache>
            </c:numRef>
          </c:val>
          <c:smooth val="0"/>
          <c:extLst>
            <c:ext xmlns:c16="http://schemas.microsoft.com/office/drawing/2014/chart" uri="{C3380CC4-5D6E-409C-BE32-E72D297353CC}">
              <c16:uniqueId val="{00000001-DF56-4FE0-927B-A83C4B05EF14}"/>
            </c:ext>
          </c:extLst>
        </c:ser>
        <c:dLbls>
          <c:showLegendKey val="0"/>
          <c:showVal val="0"/>
          <c:showCatName val="0"/>
          <c:showSerName val="0"/>
          <c:showPercent val="0"/>
          <c:showBubbleSize val="0"/>
        </c:dLbls>
        <c:marker val="1"/>
        <c:smooth val="0"/>
        <c:axId val="911293648"/>
        <c:axId val="911295616"/>
      </c:lineChart>
      <c:lineChart>
        <c:grouping val="standard"/>
        <c:varyColors val="0"/>
        <c:ser>
          <c:idx val="1"/>
          <c:order val="0"/>
          <c:tx>
            <c:strRef>
              <c:f>'2 Peaks + Legionella '!$D$1</c:f>
              <c:strCache>
                <c:ptCount val="1"/>
                <c:pt idx="0">
                  <c:v>DHW Flow Rate [l/h]</c:v>
                </c:pt>
              </c:strCache>
            </c:strRef>
          </c:tx>
          <c:spPr>
            <a:ln w="28575" cap="rnd">
              <a:solidFill>
                <a:schemeClr val="accent2"/>
              </a:solidFill>
              <a:round/>
            </a:ln>
            <a:effectLst/>
          </c:spPr>
          <c:marker>
            <c:symbol val="none"/>
          </c:marker>
          <c:cat>
            <c:strRef>
              <c:f>'2 Peaks + Legionella '!$A$2:$A$97</c:f>
              <c:strCache>
                <c:ptCount val="96"/>
                <c:pt idx="0">
                  <c:v> 00:00:00</c:v>
                </c:pt>
                <c:pt idx="1">
                  <c:v> 00:15:00</c:v>
                </c:pt>
                <c:pt idx="2">
                  <c:v> 00:30:00</c:v>
                </c:pt>
                <c:pt idx="3">
                  <c:v> 00:45:00</c:v>
                </c:pt>
                <c:pt idx="4">
                  <c:v> 01:00:00</c:v>
                </c:pt>
                <c:pt idx="5">
                  <c:v> 01:15:00</c:v>
                </c:pt>
                <c:pt idx="6">
                  <c:v> 01:30:00</c:v>
                </c:pt>
                <c:pt idx="7">
                  <c:v> 01:45:00</c:v>
                </c:pt>
                <c:pt idx="8">
                  <c:v> 02:00:00</c:v>
                </c:pt>
                <c:pt idx="9">
                  <c:v> 02:15:00</c:v>
                </c:pt>
                <c:pt idx="10">
                  <c:v> 02:30:00</c:v>
                </c:pt>
                <c:pt idx="11">
                  <c:v> 02:45:00</c:v>
                </c:pt>
                <c:pt idx="12">
                  <c:v> 03:00:00</c:v>
                </c:pt>
                <c:pt idx="13">
                  <c:v> 03:15:00</c:v>
                </c:pt>
                <c:pt idx="14">
                  <c:v> 03:30:00</c:v>
                </c:pt>
                <c:pt idx="15">
                  <c:v> 03:45:00</c:v>
                </c:pt>
                <c:pt idx="16">
                  <c:v> 04:00:00</c:v>
                </c:pt>
                <c:pt idx="17">
                  <c:v> 04:15:00</c:v>
                </c:pt>
                <c:pt idx="18">
                  <c:v> 04:30:00</c:v>
                </c:pt>
                <c:pt idx="19">
                  <c:v> 04:45:00</c:v>
                </c:pt>
                <c:pt idx="20">
                  <c:v> 05:00:00</c:v>
                </c:pt>
                <c:pt idx="21">
                  <c:v> 05:15:00</c:v>
                </c:pt>
                <c:pt idx="22">
                  <c:v> 05:30:00</c:v>
                </c:pt>
                <c:pt idx="23">
                  <c:v> 05:45:00</c:v>
                </c:pt>
                <c:pt idx="24">
                  <c:v> 06:00:00</c:v>
                </c:pt>
                <c:pt idx="25">
                  <c:v> 06:15:00</c:v>
                </c:pt>
                <c:pt idx="26">
                  <c:v> 06:30:00</c:v>
                </c:pt>
                <c:pt idx="27">
                  <c:v> 06:45:00</c:v>
                </c:pt>
                <c:pt idx="28">
                  <c:v> 07:00:00</c:v>
                </c:pt>
                <c:pt idx="29">
                  <c:v> 07:15:00</c:v>
                </c:pt>
                <c:pt idx="30">
                  <c:v> 07:30:00</c:v>
                </c:pt>
                <c:pt idx="31">
                  <c:v> 07:45:00</c:v>
                </c:pt>
                <c:pt idx="32">
                  <c:v> 08:00:00</c:v>
                </c:pt>
                <c:pt idx="33">
                  <c:v> 08:15:00</c:v>
                </c:pt>
                <c:pt idx="34">
                  <c:v> 08:30:00</c:v>
                </c:pt>
                <c:pt idx="35">
                  <c:v> 08:45:00</c:v>
                </c:pt>
                <c:pt idx="36">
                  <c:v> 09:00:00</c:v>
                </c:pt>
                <c:pt idx="37">
                  <c:v> 09:15:00</c:v>
                </c:pt>
                <c:pt idx="38">
                  <c:v> 09:30:00</c:v>
                </c:pt>
                <c:pt idx="39">
                  <c:v> 09:45:00</c:v>
                </c:pt>
                <c:pt idx="40">
                  <c:v> 10:00:00</c:v>
                </c:pt>
                <c:pt idx="41">
                  <c:v> 10:15:00</c:v>
                </c:pt>
                <c:pt idx="42">
                  <c:v> 10:30:00</c:v>
                </c:pt>
                <c:pt idx="43">
                  <c:v> 10:45:00</c:v>
                </c:pt>
                <c:pt idx="44">
                  <c:v> 11:00:00</c:v>
                </c:pt>
                <c:pt idx="45">
                  <c:v> 11:15:00</c:v>
                </c:pt>
                <c:pt idx="46">
                  <c:v> 11:30:00</c:v>
                </c:pt>
                <c:pt idx="47">
                  <c:v> 11:45:00</c:v>
                </c:pt>
                <c:pt idx="48">
                  <c:v> 12:00:00</c:v>
                </c:pt>
                <c:pt idx="49">
                  <c:v> 12:15:00</c:v>
                </c:pt>
                <c:pt idx="50">
                  <c:v> 12:30:00</c:v>
                </c:pt>
                <c:pt idx="51">
                  <c:v> 12:45:00</c:v>
                </c:pt>
                <c:pt idx="52">
                  <c:v> 13:00:00</c:v>
                </c:pt>
                <c:pt idx="53">
                  <c:v> 13:15:00</c:v>
                </c:pt>
                <c:pt idx="54">
                  <c:v> 13:30:00</c:v>
                </c:pt>
                <c:pt idx="55">
                  <c:v> 13:45:00</c:v>
                </c:pt>
                <c:pt idx="56">
                  <c:v> 14:00:00</c:v>
                </c:pt>
                <c:pt idx="57">
                  <c:v> 14:15:00</c:v>
                </c:pt>
                <c:pt idx="58">
                  <c:v> 14:30:00</c:v>
                </c:pt>
                <c:pt idx="59">
                  <c:v> 14:45:00</c:v>
                </c:pt>
                <c:pt idx="60">
                  <c:v> 15:00:00</c:v>
                </c:pt>
                <c:pt idx="61">
                  <c:v> 15:15:00</c:v>
                </c:pt>
                <c:pt idx="62">
                  <c:v> 15:30:00</c:v>
                </c:pt>
                <c:pt idx="63">
                  <c:v> 15:45:00</c:v>
                </c:pt>
                <c:pt idx="64">
                  <c:v> 16:00:00</c:v>
                </c:pt>
                <c:pt idx="65">
                  <c:v> 16:15:00</c:v>
                </c:pt>
                <c:pt idx="66">
                  <c:v> 16:30:00</c:v>
                </c:pt>
                <c:pt idx="67">
                  <c:v> 16:45:00</c:v>
                </c:pt>
                <c:pt idx="68">
                  <c:v> 17:00:00</c:v>
                </c:pt>
                <c:pt idx="69">
                  <c:v> 17:15:00</c:v>
                </c:pt>
                <c:pt idx="70">
                  <c:v> 17:30:00</c:v>
                </c:pt>
                <c:pt idx="71">
                  <c:v> 17:45:00</c:v>
                </c:pt>
                <c:pt idx="72">
                  <c:v> 18:00:00</c:v>
                </c:pt>
                <c:pt idx="73">
                  <c:v> 18:15:00</c:v>
                </c:pt>
                <c:pt idx="74">
                  <c:v> 18:30:00</c:v>
                </c:pt>
                <c:pt idx="75">
                  <c:v> 18:45:00</c:v>
                </c:pt>
                <c:pt idx="76">
                  <c:v> 19:00:00</c:v>
                </c:pt>
                <c:pt idx="77">
                  <c:v> 19:15:00</c:v>
                </c:pt>
                <c:pt idx="78">
                  <c:v> 19:30:00</c:v>
                </c:pt>
                <c:pt idx="79">
                  <c:v> 19:45:00</c:v>
                </c:pt>
                <c:pt idx="80">
                  <c:v> 20:00:00</c:v>
                </c:pt>
                <c:pt idx="81">
                  <c:v> 20:15:00</c:v>
                </c:pt>
                <c:pt idx="82">
                  <c:v> 20:30:00</c:v>
                </c:pt>
                <c:pt idx="83">
                  <c:v> 20:45:00</c:v>
                </c:pt>
                <c:pt idx="84">
                  <c:v> 21:00:00</c:v>
                </c:pt>
                <c:pt idx="85">
                  <c:v> 21:15:00</c:v>
                </c:pt>
                <c:pt idx="86">
                  <c:v> 21:30:00</c:v>
                </c:pt>
                <c:pt idx="87">
                  <c:v> 21:45:00</c:v>
                </c:pt>
                <c:pt idx="88">
                  <c:v> 22:00:00</c:v>
                </c:pt>
                <c:pt idx="89">
                  <c:v> 22:15:00</c:v>
                </c:pt>
                <c:pt idx="90">
                  <c:v> 22:30:00</c:v>
                </c:pt>
                <c:pt idx="91">
                  <c:v> 22:45:00</c:v>
                </c:pt>
                <c:pt idx="92">
                  <c:v> 23:00:00</c:v>
                </c:pt>
                <c:pt idx="93">
                  <c:v> 23:15:00</c:v>
                </c:pt>
                <c:pt idx="94">
                  <c:v> 23:30:00</c:v>
                </c:pt>
                <c:pt idx="95">
                  <c:v> 23:45:00</c:v>
                </c:pt>
              </c:strCache>
            </c:strRef>
          </c:cat>
          <c:val>
            <c:numRef>
              <c:f>'2 Peaks + Legionella '!$D$2:$D$97</c:f>
              <c:numCache>
                <c:formatCode>General</c:formatCode>
                <c:ptCount val="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formatCode="#,##0">
                  <c:v>1066</c:v>
                </c:pt>
                <c:pt idx="29" formatCode="#,##0">
                  <c:v>1066</c:v>
                </c:pt>
                <c:pt idx="30" formatCode="#,##0">
                  <c:v>1066</c:v>
                </c:pt>
                <c:pt idx="31" formatCode="#,##0">
                  <c:v>1066</c:v>
                </c:pt>
                <c:pt idx="32" formatCode="#,##0">
                  <c:v>1066</c:v>
                </c:pt>
                <c:pt idx="33" formatCode="#,##0">
                  <c:v>1066</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formatCode="#,##0">
                  <c:v>1066</c:v>
                </c:pt>
                <c:pt idx="69" formatCode="#,##0">
                  <c:v>1066</c:v>
                </c:pt>
                <c:pt idx="70" formatCode="#,##0">
                  <c:v>1066</c:v>
                </c:pt>
                <c:pt idx="71" formatCode="#,##0">
                  <c:v>1066</c:v>
                </c:pt>
                <c:pt idx="72" formatCode="#,##0">
                  <c:v>1066</c:v>
                </c:pt>
                <c:pt idx="73" formatCode="#,##0">
                  <c:v>1066</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numCache>
            </c:numRef>
          </c:val>
          <c:smooth val="0"/>
          <c:extLst>
            <c:ext xmlns:c16="http://schemas.microsoft.com/office/drawing/2014/chart" uri="{C3380CC4-5D6E-409C-BE32-E72D297353CC}">
              <c16:uniqueId val="{00000002-DF56-4FE0-927B-A83C4B05EF14}"/>
            </c:ext>
          </c:extLst>
        </c:ser>
        <c:dLbls>
          <c:showLegendKey val="0"/>
          <c:showVal val="0"/>
          <c:showCatName val="0"/>
          <c:showSerName val="0"/>
          <c:showPercent val="0"/>
          <c:showBubbleSize val="0"/>
        </c:dLbls>
        <c:marker val="1"/>
        <c:smooth val="0"/>
        <c:axId val="541561512"/>
        <c:axId val="850210096"/>
      </c:lineChart>
      <c:catAx>
        <c:axId val="91129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1295616"/>
        <c:crosses val="autoZero"/>
        <c:auto val="1"/>
        <c:lblAlgn val="ctr"/>
        <c:lblOffset val="100"/>
        <c:noMultiLvlLbl val="0"/>
      </c:catAx>
      <c:valAx>
        <c:axId val="911295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GB" sz="1050" b="0" i="0" u="none" strike="noStrike" kern="1200" baseline="0">
                    <a:solidFill>
                      <a:sysClr val="windowText" lastClr="000000">
                        <a:lumMod val="65000"/>
                        <a:lumOff val="35000"/>
                      </a:sysClr>
                    </a:solidFill>
                    <a:latin typeface="+mn-lt"/>
                    <a:ea typeface="+mn-ea"/>
                    <a:cs typeface="+mn-cs"/>
                  </a:defRPr>
                </a:pPr>
                <a:r>
                  <a:rPr lang="en-GB" sz="1050" b="0" i="0" u="none" strike="noStrike" kern="1200" baseline="0">
                    <a:solidFill>
                      <a:sysClr val="windowText" lastClr="000000">
                        <a:lumMod val="65000"/>
                        <a:lumOff val="35000"/>
                      </a:sysClr>
                    </a:solidFill>
                    <a:latin typeface="+mn-lt"/>
                    <a:ea typeface="+mn-ea"/>
                    <a:cs typeface="+mn-cs"/>
                  </a:rPr>
                  <a:t>Energy Into System (W) </a:t>
                </a:r>
              </a:p>
            </c:rich>
          </c:tx>
          <c:layout>
            <c:manualLayout>
              <c:xMode val="edge"/>
              <c:yMode val="edge"/>
              <c:x val="8.4764273089257564E-3"/>
              <c:y val="0.37902369719740908"/>
            </c:manualLayout>
          </c:layout>
          <c:overlay val="0"/>
          <c:spPr>
            <a:noFill/>
            <a:ln>
              <a:noFill/>
            </a:ln>
            <a:effectLst/>
          </c:spPr>
          <c:txPr>
            <a:bodyPr rot="-5400000" spcFirstLastPara="1" vertOverflow="ellipsis" vert="horz" wrap="square" anchor="ctr" anchorCtr="1"/>
            <a:lstStyle/>
            <a:p>
              <a:pPr algn="ctr" rtl="0">
                <a:defRPr lang="en-GB" sz="1050" b="0" i="0" u="none" strike="noStrike" kern="1200" baseline="0">
                  <a:solidFill>
                    <a:sysClr val="windowText" lastClr="000000">
                      <a:lumMod val="65000"/>
                      <a:lumOff val="35000"/>
                    </a:sys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1293648"/>
        <c:crosses val="autoZero"/>
        <c:crossBetween val="between"/>
      </c:valAx>
      <c:valAx>
        <c:axId val="850210096"/>
        <c:scaling>
          <c:orientation val="minMax"/>
        </c:scaling>
        <c:delete val="0"/>
        <c:axPos val="r"/>
        <c:title>
          <c:tx>
            <c:rich>
              <a:bodyPr rot="-5400000" spcFirstLastPara="1" vertOverflow="ellipsis" vert="horz" wrap="square" anchor="ctr" anchorCtr="1"/>
              <a:lstStyle/>
              <a:p>
                <a:pPr algn="ctr" rtl="0">
                  <a:defRPr lang="en-US" sz="1800" b="0" i="0" u="none" strike="noStrike" kern="1200" baseline="0">
                    <a:solidFill>
                      <a:sysClr val="windowText" lastClr="000000">
                        <a:lumMod val="65000"/>
                        <a:lumOff val="35000"/>
                      </a:sysClr>
                    </a:solidFill>
                    <a:latin typeface="+mn-lt"/>
                    <a:ea typeface="+mn-ea"/>
                    <a:cs typeface="+mn-cs"/>
                  </a:defRPr>
                </a:pPr>
                <a:r>
                  <a:rPr lang="en-US" sz="1050" b="0" i="0" u="none" strike="noStrike" kern="1200" baseline="0" dirty="0">
                    <a:solidFill>
                      <a:sysClr val="windowText" lastClr="000000">
                        <a:lumMod val="65000"/>
                        <a:lumOff val="35000"/>
                      </a:sysClr>
                    </a:solidFill>
                    <a:latin typeface="+mn-lt"/>
                    <a:ea typeface="+mn-ea"/>
                    <a:cs typeface="+mn-cs"/>
                  </a:rPr>
                  <a:t>DHW Flow Rate</a:t>
                </a:r>
              </a:p>
            </c:rich>
          </c:tx>
          <c:overlay val="0"/>
          <c:spPr>
            <a:noFill/>
            <a:ln>
              <a:noFill/>
            </a:ln>
            <a:effectLst/>
          </c:spPr>
          <c:txPr>
            <a:bodyPr rot="-5400000" spcFirstLastPara="1" vertOverflow="ellipsis" vert="horz" wrap="square" anchor="ctr" anchorCtr="1"/>
            <a:lstStyle/>
            <a:p>
              <a:pPr algn="ctr" rtl="0">
                <a:defRPr lang="en-US" sz="18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1561512"/>
        <c:crosses val="max"/>
        <c:crossBetween val="between"/>
      </c:valAx>
      <c:catAx>
        <c:axId val="541561512"/>
        <c:scaling>
          <c:orientation val="minMax"/>
        </c:scaling>
        <c:delete val="1"/>
        <c:axPos val="b"/>
        <c:numFmt formatCode="General" sourceLinked="1"/>
        <c:majorTickMark val="out"/>
        <c:minorTickMark val="none"/>
        <c:tickLblPos val="nextTo"/>
        <c:crossAx val="850210096"/>
        <c:crosses val="autoZero"/>
        <c:auto val="1"/>
        <c:lblAlgn val="ctr"/>
        <c:lblOffset val="100"/>
        <c:noMultiLvlLbl val="0"/>
      </c:catAx>
      <c:spPr>
        <a:noFill/>
        <a:ln>
          <a:noFill/>
        </a:ln>
        <a:effectLst/>
      </c:spPr>
    </c:plotArea>
    <c:legend>
      <c:legendPos val="r"/>
      <c:layout>
        <c:manualLayout>
          <c:xMode val="edge"/>
          <c:yMode val="edge"/>
          <c:x val="7.299339190318252E-2"/>
          <c:y val="0.54634310423183874"/>
          <c:w val="0.13928998826915123"/>
          <c:h val="0.3118905426308038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0.21076</cdr:x>
      <cdr:y>0.02926</cdr:y>
    </cdr:from>
    <cdr:to>
      <cdr:x>0.29411</cdr:x>
      <cdr:y>0.1491</cdr:y>
    </cdr:to>
    <cdr:sp macro="" textlink="">
      <cdr:nvSpPr>
        <cdr:cNvPr id="2" name="Flowchart: Process 1">
          <a:extLst xmlns:a="http://schemas.openxmlformats.org/drawingml/2006/main">
            <a:ext uri="{FF2B5EF4-FFF2-40B4-BE49-F238E27FC236}">
              <a16:creationId xmlns:a16="http://schemas.microsoft.com/office/drawing/2014/main" id="{FB9504B0-05D2-409B-90AB-B7306DB925FF}"/>
            </a:ext>
          </a:extLst>
        </cdr:cNvPr>
        <cdr:cNvSpPr/>
      </cdr:nvSpPr>
      <cdr:spPr>
        <a:xfrm xmlns:a="http://schemas.openxmlformats.org/drawingml/2006/main">
          <a:off x="2497371" y="150125"/>
          <a:ext cx="987550" cy="614947"/>
        </a:xfrm>
        <a:prstGeom xmlns:a="http://schemas.openxmlformats.org/drawingml/2006/main" prst="flowChartProcess">
          <a:avLst/>
        </a:prstGeom>
        <a:solidFill xmlns:a="http://schemas.openxmlformats.org/drawingml/2006/main">
          <a:schemeClr val="tx1"/>
        </a:solidFill>
        <a:ln xmlns:a="http://schemas.openxmlformats.org/drawingml/2006/main" w="285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r>
            <a:rPr lang="en-GB" sz="1200" dirty="0"/>
            <a:t>ASHP Initial Charge</a:t>
          </a:r>
        </a:p>
      </cdr:txBody>
    </cdr:sp>
  </cdr:relSizeAnchor>
  <cdr:relSizeAnchor xmlns:cdr="http://schemas.openxmlformats.org/drawingml/2006/chartDrawing">
    <cdr:from>
      <cdr:x>0.51673</cdr:x>
      <cdr:y>0.02602</cdr:y>
    </cdr:from>
    <cdr:to>
      <cdr:x>0.60007</cdr:x>
      <cdr:y>0.14586</cdr:y>
    </cdr:to>
    <cdr:sp macro="" textlink="">
      <cdr:nvSpPr>
        <cdr:cNvPr id="3" name="Flowchart: Process 2">
          <a:extLst xmlns:a="http://schemas.openxmlformats.org/drawingml/2006/main">
            <a:ext uri="{FF2B5EF4-FFF2-40B4-BE49-F238E27FC236}">
              <a16:creationId xmlns:a16="http://schemas.microsoft.com/office/drawing/2014/main" id="{07031843-5711-40AD-AAED-CC4A8F475FB9}"/>
            </a:ext>
          </a:extLst>
        </cdr:cNvPr>
        <cdr:cNvSpPr/>
      </cdr:nvSpPr>
      <cdr:spPr>
        <a:xfrm xmlns:a="http://schemas.openxmlformats.org/drawingml/2006/main">
          <a:off x="6122787" y="133521"/>
          <a:ext cx="987550" cy="614947"/>
        </a:xfrm>
        <a:prstGeom xmlns:a="http://schemas.openxmlformats.org/drawingml/2006/main" prst="flowChartProcess">
          <a:avLst/>
        </a:prstGeom>
        <a:solidFill xmlns:a="http://schemas.openxmlformats.org/drawingml/2006/main">
          <a:schemeClr val="tx1"/>
        </a:solidFill>
        <a:ln xmlns:a="http://schemas.openxmlformats.org/drawingml/2006/main" w="285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r>
            <a:rPr lang="en-GB" sz="1200" dirty="0"/>
            <a:t>ASHP Recovery </a:t>
          </a:r>
        </a:p>
      </cdr:txBody>
    </cdr:sp>
  </cdr:relSizeAnchor>
  <cdr:relSizeAnchor xmlns:cdr="http://schemas.openxmlformats.org/drawingml/2006/chartDrawing">
    <cdr:from>
      <cdr:x>0.14943</cdr:x>
      <cdr:y>0.13876</cdr:y>
    </cdr:from>
    <cdr:to>
      <cdr:x>0.21664</cdr:x>
      <cdr:y>0.19952</cdr:y>
    </cdr:to>
    <cdr:cxnSp macro="">
      <cdr:nvCxnSpPr>
        <cdr:cNvPr id="4" name="Straight Arrow Connector 3">
          <a:extLst xmlns:a="http://schemas.openxmlformats.org/drawingml/2006/main">
            <a:ext uri="{FF2B5EF4-FFF2-40B4-BE49-F238E27FC236}">
              <a16:creationId xmlns:a16="http://schemas.microsoft.com/office/drawing/2014/main" id="{7688C17C-4060-4C07-BBA0-7663F1E06573}"/>
            </a:ext>
          </a:extLst>
        </cdr:cNvPr>
        <cdr:cNvCxnSpPr>
          <a:cxnSpLocks xmlns:a="http://schemas.openxmlformats.org/drawingml/2006/main"/>
        </cdr:cNvCxnSpPr>
      </cdr:nvCxnSpPr>
      <cdr:spPr>
        <a:xfrm xmlns:a="http://schemas.openxmlformats.org/drawingml/2006/main" flipH="1">
          <a:off x="1770658" y="712034"/>
          <a:ext cx="796335" cy="311757"/>
        </a:xfrm>
        <a:prstGeom xmlns:a="http://schemas.openxmlformats.org/drawingml/2006/main" prst="straightConnector1">
          <a:avLst/>
        </a:prstGeom>
        <a:ln xmlns:a="http://schemas.openxmlformats.org/drawingml/2006/main" w="28575">
          <a:prstDash val="dash"/>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0.42052</cdr:x>
      <cdr:y>0.12835</cdr:y>
    </cdr:from>
    <cdr:to>
      <cdr:x>0.53314</cdr:x>
      <cdr:y>0.2222</cdr:y>
    </cdr:to>
    <cdr:cxnSp macro="">
      <cdr:nvCxnSpPr>
        <cdr:cNvPr id="5" name="Straight Arrow Connector 4">
          <a:extLst xmlns:a="http://schemas.openxmlformats.org/drawingml/2006/main">
            <a:ext uri="{FF2B5EF4-FFF2-40B4-BE49-F238E27FC236}">
              <a16:creationId xmlns:a16="http://schemas.microsoft.com/office/drawing/2014/main" id="{DD17D25D-CF7C-4605-822D-523B6446A8F2}"/>
            </a:ext>
          </a:extLst>
        </cdr:cNvPr>
        <cdr:cNvCxnSpPr>
          <a:cxnSpLocks xmlns:a="http://schemas.openxmlformats.org/drawingml/2006/main"/>
        </cdr:cNvCxnSpPr>
      </cdr:nvCxnSpPr>
      <cdr:spPr>
        <a:xfrm xmlns:a="http://schemas.openxmlformats.org/drawingml/2006/main" flipH="1">
          <a:off x="4982801" y="658579"/>
          <a:ext cx="1334407" cy="481582"/>
        </a:xfrm>
        <a:prstGeom xmlns:a="http://schemas.openxmlformats.org/drawingml/2006/main" prst="straightConnector1">
          <a:avLst/>
        </a:prstGeom>
        <a:ln xmlns:a="http://schemas.openxmlformats.org/drawingml/2006/main" w="28575">
          <a:prstDash val="dash"/>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0.59775</cdr:x>
      <cdr:y>0.13475</cdr:y>
    </cdr:from>
    <cdr:to>
      <cdr:x>0.7</cdr:x>
      <cdr:y>0.2355</cdr:y>
    </cdr:to>
    <cdr:cxnSp macro="">
      <cdr:nvCxnSpPr>
        <cdr:cNvPr id="6" name="Straight Arrow Connector 5">
          <a:extLst xmlns:a="http://schemas.openxmlformats.org/drawingml/2006/main">
            <a:ext uri="{FF2B5EF4-FFF2-40B4-BE49-F238E27FC236}">
              <a16:creationId xmlns:a16="http://schemas.microsoft.com/office/drawing/2014/main" id="{0EF22378-4DD6-4C71-AE54-A2BF8227B577}"/>
            </a:ext>
          </a:extLst>
        </cdr:cNvPr>
        <cdr:cNvCxnSpPr>
          <a:cxnSpLocks xmlns:a="http://schemas.openxmlformats.org/drawingml/2006/main"/>
        </cdr:cNvCxnSpPr>
      </cdr:nvCxnSpPr>
      <cdr:spPr>
        <a:xfrm xmlns:a="http://schemas.openxmlformats.org/drawingml/2006/main">
          <a:off x="7082809" y="691426"/>
          <a:ext cx="1211580" cy="516973"/>
        </a:xfrm>
        <a:prstGeom xmlns:a="http://schemas.openxmlformats.org/drawingml/2006/main" prst="straightConnector1">
          <a:avLst/>
        </a:prstGeom>
        <a:ln xmlns:a="http://schemas.openxmlformats.org/drawingml/2006/main" w="28575">
          <a:prstDash val="dash"/>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759EE9-6324-4B05-B05B-38D3368EFDD4}" type="datetimeFigureOut">
              <a:rPr lang="en-GB" smtClean="0"/>
              <a:t>22/05/2023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FEEDD-2459-4749-A063-F7A1868ED79B}" type="slidenum">
              <a:rPr lang="en-GB" smtClean="0"/>
              <a:t>‹#›</a:t>
            </a:fld>
            <a:endParaRPr lang="en-GB"/>
          </a:p>
        </p:txBody>
      </p:sp>
    </p:spTree>
    <p:extLst>
      <p:ext uri="{BB962C8B-B14F-4D97-AF65-F5344CB8AC3E}">
        <p14:creationId xmlns:p14="http://schemas.microsoft.com/office/powerpoint/2010/main" val="2114742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world environment is driving the need for change to a lower or net zero carbon economy and as such we need to change the way we think about energy. Customers are not building engineers so they need the support of the manufacturers and industry to impart the right knowledge so the end user is not inconvenienced by the new technology which could cost the consumer a lot of money.</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4</a:t>
            </a:fld>
            <a:endParaRPr lang="en-GB"/>
          </a:p>
        </p:txBody>
      </p:sp>
    </p:spTree>
    <p:extLst>
      <p:ext uri="{BB962C8B-B14F-4D97-AF65-F5344CB8AC3E}">
        <p14:creationId xmlns:p14="http://schemas.microsoft.com/office/powerpoint/2010/main" val="1901769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 reduce our reliance on fossil fuels we have the answers to produce hot water and heating for our homes and commercial buildings. As the grid reduces in emissions it opens up the gap against our reliance on fossil fuels by becoming greener as the technology speeds up towards net zero grid electricity without the need for fossil fuels in the energy mix </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15</a:t>
            </a:fld>
            <a:endParaRPr lang="en-GB"/>
          </a:p>
        </p:txBody>
      </p:sp>
    </p:spTree>
    <p:extLst>
      <p:ext uri="{BB962C8B-B14F-4D97-AF65-F5344CB8AC3E}">
        <p14:creationId xmlns:p14="http://schemas.microsoft.com/office/powerpoint/2010/main" val="2693065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ASHP when compared to the fossil fuel supplied heating show their true potential as the amount of carbon released into our atmosphere is reduced by at least 36% as our power supply reduces it’s reliance on fossil fuel powered stations to more environmentally friendly and more sustainable wind and solar powered electricity</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16</a:t>
            </a:fld>
            <a:endParaRPr lang="en-GB"/>
          </a:p>
        </p:txBody>
      </p:sp>
    </p:spTree>
    <p:extLst>
      <p:ext uri="{BB962C8B-B14F-4D97-AF65-F5344CB8AC3E}">
        <p14:creationId xmlns:p14="http://schemas.microsoft.com/office/powerpoint/2010/main" val="4083601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 transition from the traditional fossil fuels electrified sources not only improve our environment bit ASHP are proving to be a lot more efficient as one energy enters the process and due to the efficient use of the air can produce up to 400% energy produced when compared to a traditional gas boiler at 80-98% efficient. When designed, installed as per the manufacturers instructions they are the new way to improve our planet</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17</a:t>
            </a:fld>
            <a:endParaRPr lang="en-GB"/>
          </a:p>
        </p:txBody>
      </p:sp>
    </p:spTree>
    <p:extLst>
      <p:ext uri="{BB962C8B-B14F-4D97-AF65-F5344CB8AC3E}">
        <p14:creationId xmlns:p14="http://schemas.microsoft.com/office/powerpoint/2010/main" val="1506570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Heat pump technology has been available for many years and has often been used in hybrid systems for heating and hot water since the early 2000’s but the technology has improved as the demands on it has increased. The electric Air Source Heat Pump draws ambient air in to the unit by using a variable-speed controller to keep the air moving at a comfortable velocity and in a typical setting can gain </a:t>
            </a:r>
            <a:r>
              <a:rPr lang="en-GB" dirty="0" err="1"/>
              <a:t>upto</a:t>
            </a:r>
            <a:r>
              <a:rPr lang="en-GB" dirty="0"/>
              <a:t> 4kWh thermal energy from 1kWh electric energy. They are optimized for flow temperatures between 30</a:t>
            </a:r>
            <a:r>
              <a:rPr lang="he-IL" dirty="0"/>
              <a:t>֯</a:t>
            </a:r>
            <a:r>
              <a:rPr lang="en-GB" dirty="0"/>
              <a:t>C - 40</a:t>
            </a:r>
            <a:r>
              <a:rPr lang="he-IL" dirty="0"/>
              <a:t>֯</a:t>
            </a:r>
            <a:r>
              <a:rPr lang="en-GB" dirty="0"/>
              <a:t>C and are suitable for well insulated buildings.</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18</a:t>
            </a:fld>
            <a:endParaRPr lang="en-GB"/>
          </a:p>
        </p:txBody>
      </p:sp>
    </p:spTree>
    <p:extLst>
      <p:ext uri="{BB962C8B-B14F-4D97-AF65-F5344CB8AC3E}">
        <p14:creationId xmlns:p14="http://schemas.microsoft.com/office/powerpoint/2010/main" val="1992939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an air source heat pumps is that it uses the same technology as you kitchen fridge or freezer to move heat from one place to another. It uses the temperature of the air circulating outside of your property to warm a liquid refrigerant. The heat pump turns the refrigerant into a gas, compresses it and then turns it back into a liquid again which will generate heat energy and the cycle will start again. </a:t>
            </a:r>
          </a:p>
          <a:p>
            <a:r>
              <a:rPr lang="en-GB" dirty="0"/>
              <a:t>What makes the heat pump sustainable is the air is outside is determined by the sun and local weather conditions and is therefore a renewable source of heat. </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19</a:t>
            </a:fld>
            <a:endParaRPr lang="en-GB"/>
          </a:p>
        </p:txBody>
      </p:sp>
    </p:spTree>
    <p:extLst>
      <p:ext uri="{BB962C8B-B14F-4D97-AF65-F5344CB8AC3E}">
        <p14:creationId xmlns:p14="http://schemas.microsoft.com/office/powerpoint/2010/main" val="287042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Heat pump technology comes in several forms. ASHP already explained is from the air local to your building. GSHP rely on slinkies(underground pipes installed in either horizontal or vertical plains to collect heat and transfer it to the heat pump near the property) or the GAHP which relies on a gas supply to heat a flame which then has similar characteristics as the former ASHP and GSHP. The most efficient heat pump is the water or ground source heat pumps as the ground temperatures are often more stable. The cons are the cost of the study that takes place before the planning can be started plus the cost of the groundworks associated with either laying the pipework system out flat or drilling costs sinking a ‘’borehole’’ very deep into the earth</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20</a:t>
            </a:fld>
            <a:endParaRPr lang="en-GB"/>
          </a:p>
        </p:txBody>
      </p:sp>
    </p:spTree>
    <p:extLst>
      <p:ext uri="{BB962C8B-B14F-4D97-AF65-F5344CB8AC3E}">
        <p14:creationId xmlns:p14="http://schemas.microsoft.com/office/powerpoint/2010/main" val="4188308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Traditionally in the UK there has been three main temperature ranges used for the design of heating systems but LTHW is the most common system in use. A typical flow temperature of 82</a:t>
            </a:r>
            <a:r>
              <a:rPr lang="he-IL" dirty="0"/>
              <a:t>֯</a:t>
            </a:r>
            <a:r>
              <a:rPr lang="en-GB" dirty="0"/>
              <a:t>C on the flow and 71</a:t>
            </a:r>
            <a:r>
              <a:rPr lang="he-IL" dirty="0"/>
              <a:t>֯</a:t>
            </a:r>
            <a:r>
              <a:rPr lang="en-GB" dirty="0"/>
              <a:t>C on the return have been used for the design of heating systems. These temperatures correspond to 180 and 160 </a:t>
            </a:r>
            <a:r>
              <a:rPr lang="en-GB" dirty="0" err="1"/>
              <a:t>DegF</a:t>
            </a:r>
            <a:r>
              <a:rPr lang="en-GB" dirty="0"/>
              <a:t>, a differential of 20DegF, respectively. The flow temperature of 82DegC provided a safe flash margin and a return temperature of 71DegC was sufficiently above the dew point of the flue gases which was particularly important in the days when fuels had a much higher sulphur content. A typical heating system of today is designed on 80DegC and a return of 60DegC widening the gap to 20DegC. The widening of the </a:t>
            </a:r>
            <a:r>
              <a:rPr lang="el-GR" dirty="0"/>
              <a:t>Δ</a:t>
            </a:r>
            <a:r>
              <a:rPr lang="en-GB" dirty="0"/>
              <a:t>T has a proportional reduction in required water flow rates which in turn reduces pipes sizes and pump duties. Heat emitters tend to be slightly larger in this scenario which reflects the reduction in Log Mean Temperature Difference (LMTD) between the water temperature and the temperature of the heated medium. Where renewable sources of energy are designed as the main lead source with a fossil fuel back up the temperatures can be further reduced to 50DegC and 30DegC respectively. Temperatures lower than the flue gases permit condensing of the water content of the combustion process thus releasing some of the stored latent heat in the steam. </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22</a:t>
            </a:fld>
            <a:endParaRPr lang="en-GB"/>
          </a:p>
        </p:txBody>
      </p:sp>
    </p:spTree>
    <p:extLst>
      <p:ext uri="{BB962C8B-B14F-4D97-AF65-F5344CB8AC3E}">
        <p14:creationId xmlns:p14="http://schemas.microsoft.com/office/powerpoint/2010/main" val="1122214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23</a:t>
            </a:fld>
            <a:endParaRPr lang="en-GB"/>
          </a:p>
        </p:txBody>
      </p:sp>
    </p:spTree>
    <p:extLst>
      <p:ext uri="{BB962C8B-B14F-4D97-AF65-F5344CB8AC3E}">
        <p14:creationId xmlns:p14="http://schemas.microsoft.com/office/powerpoint/2010/main" val="69056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above shows an overview of the ASHP physical dimensions so when planning the extra sizes need to be allowed for during the design phase to ensure the heat pump has a clean path of air flow. The graphs detail the operating limits of each of the ASHP at different external air temperatures vs the heating output</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24</a:t>
            </a:fld>
            <a:endParaRPr lang="en-GB"/>
          </a:p>
        </p:txBody>
      </p:sp>
    </p:spTree>
    <p:extLst>
      <p:ext uri="{BB962C8B-B14F-4D97-AF65-F5344CB8AC3E}">
        <p14:creationId xmlns:p14="http://schemas.microsoft.com/office/powerpoint/2010/main" val="3466042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above shows the minimum clearances required around the heat pump to maintain adequate flow through the unit to ensure optimal heat transfer from the ambient air, when installing multiple units its importance to ensure the operation of 1 unit does not effect that of another by ensuring the discharged cold air is not drawn into other operational units, as this will significantly reduce the performance of the appliance and lead to inefficient and unreliable operation.</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25</a:t>
            </a:fld>
            <a:endParaRPr lang="en-GB"/>
          </a:p>
        </p:txBody>
      </p:sp>
    </p:spTree>
    <p:extLst>
      <p:ext uri="{BB962C8B-B14F-4D97-AF65-F5344CB8AC3E}">
        <p14:creationId xmlns:p14="http://schemas.microsoft.com/office/powerpoint/2010/main" val="413453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details what UK carbon budgets are. A carbon budget is a cap on the amount of greenhouse gases emitted by the UK over a five year period. Budgets must be set at least 12 years in advance to allow policy-makers, businesses and individuals time to prepare. The CCC advises on the appropriate level of each carbon budget. This graph shows the reduction in emissions since 1990 and the UK’s target to 2025. The pathway meets the Paris Agreement stipulation of highest possible ambition. The pathway has recommended a 78% reduction in the UK territorial emissions between 1990 and 2035. In effect, it brings forward to UK’s previous 80% target by nearly 15 years to 2035.</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5</a:t>
            </a:fld>
            <a:endParaRPr lang="en-GB"/>
          </a:p>
        </p:txBody>
      </p:sp>
    </p:spTree>
    <p:extLst>
      <p:ext uri="{BB962C8B-B14F-4D97-AF65-F5344CB8AC3E}">
        <p14:creationId xmlns:p14="http://schemas.microsoft.com/office/powerpoint/2010/main" val="537510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sizing program will allow our engineers to take the information supplied by the customer and carefully plot out the scenarios based on given air temperatures outside and the heating design temperatures required for the building our property. This will allow us to advise the correct sizing of the ASHP to give the customer the best option for his requirements whilst taking into account the most energy efficient system </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26</a:t>
            </a:fld>
            <a:endParaRPr lang="en-GB"/>
          </a:p>
        </p:txBody>
      </p:sp>
    </p:spTree>
    <p:extLst>
      <p:ext uri="{BB962C8B-B14F-4D97-AF65-F5344CB8AC3E}">
        <p14:creationId xmlns:p14="http://schemas.microsoft.com/office/powerpoint/2010/main" val="1131178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Planning begins with the need to size the ASHP and to make allowances for the installation and servicing and repair when required of the installed product. ASHP by design are typically larger than corresponding gas boilers so this must be taken into account when discussing this with the designers and installers to ensure all conditions of the manufacturer are met so warranties will be protected</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27</a:t>
            </a:fld>
            <a:endParaRPr lang="en-GB"/>
          </a:p>
        </p:txBody>
      </p:sp>
    </p:spTree>
    <p:extLst>
      <p:ext uri="{BB962C8B-B14F-4D97-AF65-F5344CB8AC3E}">
        <p14:creationId xmlns:p14="http://schemas.microsoft.com/office/powerpoint/2010/main" val="1722687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Because the size and complexity of an ASHP the cost difference between the traditional gas boiler of the equivalent heat output is approx. 10 times greater when purchasing an ASHP as illustrated</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28</a:t>
            </a:fld>
            <a:endParaRPr lang="en-GB"/>
          </a:p>
        </p:txBody>
      </p:sp>
    </p:spTree>
    <p:extLst>
      <p:ext uri="{BB962C8B-B14F-4D97-AF65-F5344CB8AC3E}">
        <p14:creationId xmlns:p14="http://schemas.microsoft.com/office/powerpoint/2010/main" val="322591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debate around the cost of a gas boiler versus an ASHP is starting to be noticed but as we change from the traditional to the lower carbon this is an unfortunate consequence of the need to change to save our planet. Both satisfy the need to produce heat, albeit in different ways. It is clear the ASHP will emit less CO2 than a fossil fuel burning gas boiler and as the electricity grid make changes to more renewable sources this equation will grow and the emissions of the ASHP will lower. As for expense the current spark gap between gas and electric is still quite wide and can be </a:t>
            </a:r>
            <a:r>
              <a:rPr lang="en-GB" dirty="0" err="1"/>
              <a:t>upto</a:t>
            </a:r>
            <a:r>
              <a:rPr lang="en-GB" dirty="0"/>
              <a:t> 5 times more expensive for electric compared to gas. This figure changes on a regular basis and will get narrower as time goes by so the benefit of using the ASHP over a gas fired boiler will become cheaper in real terms.</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29</a:t>
            </a:fld>
            <a:endParaRPr lang="en-GB"/>
          </a:p>
        </p:txBody>
      </p:sp>
    </p:spTree>
    <p:extLst>
      <p:ext uri="{BB962C8B-B14F-4D97-AF65-F5344CB8AC3E}">
        <p14:creationId xmlns:p14="http://schemas.microsoft.com/office/powerpoint/2010/main" val="1473018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key parts of the total process of installing and owning an ASHP is the need to communicate with the DNO(Distribution Network Operator) or electricity provider. Though the UK Government are driving the change to electrification the DNO has a major part to play in the transition. In the early planning phases of the installation of ASHP the DNO will have to carry out a network impact assessment which will be looking at the local area and how much extra consumption can be placed on the grid network. In extreme cases this process can take </a:t>
            </a:r>
            <a:r>
              <a:rPr lang="en-GB" dirty="0" err="1"/>
              <a:t>upto</a:t>
            </a:r>
            <a:r>
              <a:rPr lang="en-GB" dirty="0"/>
              <a:t> 3-6 months to plan. So it needs to be carried out in the early phases of the project. Then it may be the local supplies may not be enough to sustain the extra consumption and impact to the local area so in some cases the DNO will either reject the application on the grounds of the capacity levels or will need to add more to the surrounding grid supplies which will require a big investment in money terms. These will have to be calculated into the project value</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31</a:t>
            </a:fld>
            <a:endParaRPr lang="en-GB"/>
          </a:p>
        </p:txBody>
      </p:sp>
    </p:spTree>
    <p:extLst>
      <p:ext uri="{BB962C8B-B14F-4D97-AF65-F5344CB8AC3E}">
        <p14:creationId xmlns:p14="http://schemas.microsoft.com/office/powerpoint/2010/main" val="4128816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following are the processes which have to be carefully followed to ensure the DNO can provide the scheme with the appropriate level of support. </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32</a:t>
            </a:fld>
            <a:endParaRPr lang="en-GB"/>
          </a:p>
        </p:txBody>
      </p:sp>
    </p:spTree>
    <p:extLst>
      <p:ext uri="{BB962C8B-B14F-4D97-AF65-F5344CB8AC3E}">
        <p14:creationId xmlns:p14="http://schemas.microsoft.com/office/powerpoint/2010/main" val="3969521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previous slide</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33</a:t>
            </a:fld>
            <a:endParaRPr lang="en-GB"/>
          </a:p>
        </p:txBody>
      </p:sp>
    </p:spTree>
    <p:extLst>
      <p:ext uri="{BB962C8B-B14F-4D97-AF65-F5344CB8AC3E}">
        <p14:creationId xmlns:p14="http://schemas.microsoft.com/office/powerpoint/2010/main" val="789643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previous slide</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34</a:t>
            </a:fld>
            <a:endParaRPr lang="en-GB"/>
          </a:p>
        </p:txBody>
      </p:sp>
    </p:spTree>
    <p:extLst>
      <p:ext uri="{BB962C8B-B14F-4D97-AF65-F5344CB8AC3E}">
        <p14:creationId xmlns:p14="http://schemas.microsoft.com/office/powerpoint/2010/main" val="481835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previous slide</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35</a:t>
            </a:fld>
            <a:endParaRPr lang="en-GB"/>
          </a:p>
        </p:txBody>
      </p:sp>
    </p:spTree>
    <p:extLst>
      <p:ext uri="{BB962C8B-B14F-4D97-AF65-F5344CB8AC3E}">
        <p14:creationId xmlns:p14="http://schemas.microsoft.com/office/powerpoint/2010/main" val="3502664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ASHP can cascaded up to an many as required by the building but considerations are cost, space required for the installation and more importantly the planning and agreement with the DNO</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37</a:t>
            </a:fld>
            <a:endParaRPr lang="en-GB"/>
          </a:p>
        </p:txBody>
      </p:sp>
    </p:spTree>
    <p:extLst>
      <p:ext uri="{BB962C8B-B14F-4D97-AF65-F5344CB8AC3E}">
        <p14:creationId xmlns:p14="http://schemas.microsoft.com/office/powerpoint/2010/main" val="202620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document has now been replaced by the Net Zero Strategy: Build Back Greener issued October 2021. This is the UK government’s ideal goal but it needs to be explained that 600,000 heat pump installations per year by 2028 is a tough target to reach as the grid network in the UK has to have an ambition of the same level and already we have heard of rejections to planning requests from developers and end users alike for the connection of large ASHP’s in concentrated areas of the UK so there needs to be closer agreement between the industry and suppliers of the products and the power with which to supply the electricity.</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6</a:t>
            </a:fld>
            <a:endParaRPr lang="en-GB"/>
          </a:p>
        </p:txBody>
      </p:sp>
    </p:spTree>
    <p:extLst>
      <p:ext uri="{BB962C8B-B14F-4D97-AF65-F5344CB8AC3E}">
        <p14:creationId xmlns:p14="http://schemas.microsoft.com/office/powerpoint/2010/main" val="2537307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shows the best method of integrating an ASHP with low flow and returns temperatures providing correctly sized large radiators or UFH</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38</a:t>
            </a:fld>
            <a:endParaRPr lang="en-GB"/>
          </a:p>
        </p:txBody>
      </p:sp>
    </p:spTree>
    <p:extLst>
      <p:ext uri="{BB962C8B-B14F-4D97-AF65-F5344CB8AC3E}">
        <p14:creationId xmlns:p14="http://schemas.microsoft.com/office/powerpoint/2010/main" val="4158797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scenario allows for the ASHP to be combined with traditionally sized radiators, UFH and gas boiler back up. This is an ideal make up for the winter period when lower than normal air conditions make the ASHP not as efficient as it needs to be so the gas boiler will take the main heat load with whatever the ASHP can provide. In the summer months the ASHP will take the main load due to lower temperatures required to either heat the building or the hot water system</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39</a:t>
            </a:fld>
            <a:endParaRPr lang="en-GB"/>
          </a:p>
        </p:txBody>
      </p:sp>
    </p:spTree>
    <p:extLst>
      <p:ext uri="{BB962C8B-B14F-4D97-AF65-F5344CB8AC3E}">
        <p14:creationId xmlns:p14="http://schemas.microsoft.com/office/powerpoint/2010/main" val="3067245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This is a check calculation based on the previous set up where the system flow required is 70DegC and return is 40DegC and the ASHP can provide a flow temperature of 47DegC into the store. The mix between the lower level and the upper level will bring the temperature to approx. 42DegC which means the boiler can run with a </a:t>
            </a:r>
            <a:r>
              <a:rPr lang="el-GR" sz="1200" kern="1200" dirty="0">
                <a:solidFill>
                  <a:schemeClr val="tx1"/>
                </a:solidFill>
                <a:latin typeface="+mn-lt"/>
                <a:ea typeface="+mn-ea"/>
                <a:cs typeface="+mn-cs"/>
              </a:rPr>
              <a:t>Δ</a:t>
            </a:r>
            <a:r>
              <a:rPr lang="en-GB" sz="1200" kern="1200" dirty="0">
                <a:solidFill>
                  <a:schemeClr val="tx1"/>
                </a:solidFill>
                <a:latin typeface="+mn-lt"/>
                <a:ea typeface="+mn-ea"/>
                <a:cs typeface="+mn-cs"/>
              </a:rPr>
              <a:t>T of 30DegC which maintains the return temperature at 40DegC will within the boiler condensing temperatures making a highly efficient system to cover most if the building requirements. The ASHP flow temperature has to be remembered is based on the outside air temperature but the boiler can function within the building requirement of a 70DegC flow and 40DegC return</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40</a:t>
            </a:fld>
            <a:endParaRPr lang="en-GB"/>
          </a:p>
        </p:txBody>
      </p:sp>
    </p:spTree>
    <p:extLst>
      <p:ext uri="{BB962C8B-B14F-4D97-AF65-F5344CB8AC3E}">
        <p14:creationId xmlns:p14="http://schemas.microsoft.com/office/powerpoint/2010/main" val="3605886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Another way of integrating ASHP on a Bi Valent / Hybrid system. </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41</a:t>
            </a:fld>
            <a:endParaRPr lang="en-GB"/>
          </a:p>
        </p:txBody>
      </p:sp>
    </p:spTree>
    <p:extLst>
      <p:ext uri="{BB962C8B-B14F-4D97-AF65-F5344CB8AC3E}">
        <p14:creationId xmlns:p14="http://schemas.microsoft.com/office/powerpoint/2010/main" val="247247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hot water design shows the replacement of two oil fired water heaters for the single ASHP connected to a heat exchanger inside the building and a 2,000 litre cylinder sized to cover the peak demand for hot water in a 58 bed student block. The main driver is to remove oil fired appliances from the scheme and replace with the low carbon ASHP. The sizing is based on a 90 minute peak period in the morning and later in the early evening. The air source heat pump is backed up with two immersion heaters at 26kW at the low point in the vessel and 36kW at the high point. These will be utilized on the event the outside air temperature is too cold or the peak demand requires support and for legionella control, of the hot water system</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42</a:t>
            </a:fld>
            <a:endParaRPr lang="en-GB"/>
          </a:p>
        </p:txBody>
      </p:sp>
    </p:spTree>
    <p:extLst>
      <p:ext uri="{BB962C8B-B14F-4D97-AF65-F5344CB8AC3E}">
        <p14:creationId xmlns:p14="http://schemas.microsoft.com/office/powerpoint/2010/main" val="3478185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simulation typically shows the benefits of the ASHP at different flow rates under the right conditions. The buffer vessel sizing is carefully chosen to match the peak demands required for the building hot water requirement. In most cases this would be adequate but when the air temperature drops the electric immersion heaters would be triggered to provide a hot water boost to 60DegC</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43</a:t>
            </a:fld>
            <a:endParaRPr lang="en-GB"/>
          </a:p>
        </p:txBody>
      </p:sp>
    </p:spTree>
    <p:extLst>
      <p:ext uri="{BB962C8B-B14F-4D97-AF65-F5344CB8AC3E}">
        <p14:creationId xmlns:p14="http://schemas.microsoft.com/office/powerpoint/2010/main" val="2266659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Continuance</a:t>
            </a:r>
            <a:r>
              <a:rPr lang="en-GB" dirty="0"/>
              <a:t> of the previous slide showing the peak in the hot water demand profile agreed with the customer</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44</a:t>
            </a:fld>
            <a:endParaRPr lang="en-GB"/>
          </a:p>
        </p:txBody>
      </p:sp>
    </p:spTree>
    <p:extLst>
      <p:ext uri="{BB962C8B-B14F-4D97-AF65-F5344CB8AC3E}">
        <p14:creationId xmlns:p14="http://schemas.microsoft.com/office/powerpoint/2010/main" val="2061368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 continuance of the previous slide which shows the tow peaks and how the influence of the system requirement will impact the performance of the response from the ASHP to ensure the required peaks will be covered when required. The initial charge is the storage in the vessel at the beginning of the day. Once the available energy has been depleted the ASHP has a number of hours to recover for the next peak which will occur later in the day. If the temperature in the vessel is not reached by the ASHP, the immersion heater will come on to provide the boost in heat required to keep the hot water system at the required temperature level</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45</a:t>
            </a:fld>
            <a:endParaRPr lang="en-GB"/>
          </a:p>
        </p:txBody>
      </p:sp>
    </p:spTree>
    <p:extLst>
      <p:ext uri="{BB962C8B-B14F-4D97-AF65-F5344CB8AC3E}">
        <p14:creationId xmlns:p14="http://schemas.microsoft.com/office/powerpoint/2010/main" val="3381191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scheme is due for start and consists of a Tri-Vaillant system consisting of a gas fired boiler, a gas fired water heater and an ASHP. The controls will be set up to allow the ASHP to run as first appliance with back up for heating from the wall hung boiler and if the hot water demand for the ASHP is not achievable the water heater will be triggered to provide a heat boost to the hot water system and to provide a legionella cycle as required by the client</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46</a:t>
            </a:fld>
            <a:endParaRPr lang="en-GB"/>
          </a:p>
        </p:txBody>
      </p:sp>
    </p:spTree>
    <p:extLst>
      <p:ext uri="{BB962C8B-B14F-4D97-AF65-F5344CB8AC3E}">
        <p14:creationId xmlns:p14="http://schemas.microsoft.com/office/powerpoint/2010/main" val="2172223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considering ASHP technology we start the process with a PQQ form which allows us to build a picture for the consumer of what will be required to fully understand the key aspects of the building type and the needs of the customer. This is the first step in educating the owner in the requirements of changing from the traditional fossil fuel gas boiler or water heater over to the new low carbon technology</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49</a:t>
            </a:fld>
            <a:endParaRPr lang="en-GB"/>
          </a:p>
        </p:txBody>
      </p:sp>
    </p:spTree>
    <p:extLst>
      <p:ext uri="{BB962C8B-B14F-4D97-AF65-F5344CB8AC3E}">
        <p14:creationId xmlns:p14="http://schemas.microsoft.com/office/powerpoint/2010/main" val="257893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white paper has been released at an unprecedented challenge for the UK. It outlines the challenges we face as a UK economy as well as a Global one. This will require our society to change their attitude and understanding towards energy and heating as we move from fossil fuels to the electric economy with the industry working with government to ensure we all pass on valuable knowledge to the end user and so understanding what the white paper suggests is key to that transition.</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7</a:t>
            </a:fld>
            <a:endParaRPr lang="en-GB"/>
          </a:p>
        </p:txBody>
      </p:sp>
    </p:spTree>
    <p:extLst>
      <p:ext uri="{BB962C8B-B14F-4D97-AF65-F5344CB8AC3E}">
        <p14:creationId xmlns:p14="http://schemas.microsoft.com/office/powerpoint/2010/main" val="3790880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Continued from the previous document</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50</a:t>
            </a:fld>
            <a:endParaRPr lang="en-GB"/>
          </a:p>
        </p:txBody>
      </p:sp>
    </p:spTree>
    <p:extLst>
      <p:ext uri="{BB962C8B-B14F-4D97-AF65-F5344CB8AC3E}">
        <p14:creationId xmlns:p14="http://schemas.microsoft.com/office/powerpoint/2010/main" val="3545133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simulation typically shows the benefits of the ASHP at different flow rates under the right conditions. The buffer vessel sizing is carefully chosen to match the peak demands required for the building hot water requirement. In most cases this would be adequate but when the air temperature drops the electric immersion heaters would be triggered to provide a hot water boost to 60DegC</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51</a:t>
            </a:fld>
            <a:endParaRPr lang="en-GB"/>
          </a:p>
        </p:txBody>
      </p:sp>
    </p:spTree>
    <p:extLst>
      <p:ext uri="{BB962C8B-B14F-4D97-AF65-F5344CB8AC3E}">
        <p14:creationId xmlns:p14="http://schemas.microsoft.com/office/powerpoint/2010/main" val="3432343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 live dial in to one of the ASHP in operation in Durham. The 44kW heat pump provides heat for low temperature heating and hot water in one of the biggest reclamation site in Durham. The unit has an onboard gateway which has been connected to a remote router with dial in so we can monitor the performance of the heat pump</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52</a:t>
            </a:fld>
            <a:endParaRPr lang="en-GB"/>
          </a:p>
        </p:txBody>
      </p:sp>
    </p:spTree>
    <p:extLst>
      <p:ext uri="{BB962C8B-B14F-4D97-AF65-F5344CB8AC3E}">
        <p14:creationId xmlns:p14="http://schemas.microsoft.com/office/powerpoint/2010/main" val="3091701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details in diagrammatic form the key steps to a net zero carbon  commitment during 2050 with the key dates of 2025, 2030, 2033, 2040 and to total net zero in 2050</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8</a:t>
            </a:fld>
            <a:endParaRPr lang="en-GB"/>
          </a:p>
        </p:txBody>
      </p:sp>
    </p:spTree>
    <p:extLst>
      <p:ext uri="{BB962C8B-B14F-4D97-AF65-F5344CB8AC3E}">
        <p14:creationId xmlns:p14="http://schemas.microsoft.com/office/powerpoint/2010/main" val="122720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shows our company ethos from the old way of domestic and commercial heating looking forward to the new technologies supporting the pathway to a net zero carbon method our heating our homes and hot water via heat pumps, heat networks and the conversion from the fossil fuel gas grid to the new hydrogen technology as it develops and replaces the current fossil fuel grid. Within the group we have the solution to satisfy this requirement with all of the key components to succeed in driving the environmental change</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10</a:t>
            </a:fld>
            <a:endParaRPr lang="en-GB"/>
          </a:p>
        </p:txBody>
      </p:sp>
    </p:spTree>
    <p:extLst>
      <p:ext uri="{BB962C8B-B14F-4D97-AF65-F5344CB8AC3E}">
        <p14:creationId xmlns:p14="http://schemas.microsoft.com/office/powerpoint/2010/main" val="2595580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approach to the net zero future begins right now. From 2025 we will only manufacture products that can run on low carbon fuels including the end goal of a 100% hydrogen fuel economy</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11</a:t>
            </a:fld>
            <a:endParaRPr lang="en-GB"/>
          </a:p>
        </p:txBody>
      </p:sp>
    </p:spTree>
    <p:extLst>
      <p:ext uri="{BB962C8B-B14F-4D97-AF65-F5344CB8AC3E}">
        <p14:creationId xmlns:p14="http://schemas.microsoft.com/office/powerpoint/2010/main" val="1376072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Since the manufacture of heating appliances Baxi has been at the forefront of the evolving systems that have reduced emissions and as we move to a net zero future we are keeping pace and developing new products for our homes and new commercial buildings whilst pushing the boundaries of what we can achieve in making heating and hot water zero carbon</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12</a:t>
            </a:fld>
            <a:endParaRPr lang="en-GB"/>
          </a:p>
        </p:txBody>
      </p:sp>
    </p:spTree>
    <p:extLst>
      <p:ext uri="{BB962C8B-B14F-4D97-AF65-F5344CB8AC3E}">
        <p14:creationId xmlns:p14="http://schemas.microsoft.com/office/powerpoint/2010/main" val="4126584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Through the approach to the net zero we have developed appliances that can achieve the changes we have to make to save our planet. ASHP technology moving forward complimented by our range of 20% hydrogen ready boilers and on to the new future as we heat our homes and buildings with hydrogen</a:t>
            </a:r>
          </a:p>
          <a:p>
            <a:endParaRPr lang="en-GB" dirty="0"/>
          </a:p>
        </p:txBody>
      </p:sp>
      <p:sp>
        <p:nvSpPr>
          <p:cNvPr id="4" name="Slide Number Placeholder 3"/>
          <p:cNvSpPr>
            <a:spLocks noGrp="1"/>
          </p:cNvSpPr>
          <p:nvPr>
            <p:ph type="sldNum" sz="quarter" idx="5"/>
          </p:nvPr>
        </p:nvSpPr>
        <p:spPr/>
        <p:txBody>
          <a:bodyPr/>
          <a:lstStyle/>
          <a:p>
            <a:fld id="{CFAFEEDD-2459-4749-A063-F7A1868ED79B}" type="slidenum">
              <a:rPr lang="en-GB" smtClean="0"/>
              <a:t>13</a:t>
            </a:fld>
            <a:endParaRPr lang="en-GB"/>
          </a:p>
        </p:txBody>
      </p:sp>
    </p:spTree>
    <p:extLst>
      <p:ext uri="{BB962C8B-B14F-4D97-AF65-F5344CB8AC3E}">
        <p14:creationId xmlns:p14="http://schemas.microsoft.com/office/powerpoint/2010/main" val="1654708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80A27-A5D0-A2CF-026A-B3C76CF3C5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26BA1A-F78D-41AD-E90D-7DA9B35BA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241B4A9-5A97-C2E9-52CA-59378CCB46D5}"/>
              </a:ext>
            </a:extLst>
          </p:cNvPr>
          <p:cNvSpPr>
            <a:spLocks noGrp="1"/>
          </p:cNvSpPr>
          <p:nvPr>
            <p:ph type="dt" sz="half" idx="10"/>
          </p:nvPr>
        </p:nvSpPr>
        <p:spPr/>
        <p:txBody>
          <a:bodyPr/>
          <a:lstStyle/>
          <a:p>
            <a:fld id="{AE840B27-1737-4DD3-8003-6AEF9968205B}" type="datetimeFigureOut">
              <a:rPr lang="en-GB" smtClean="0"/>
              <a:t>22/05/2023</a:t>
            </a:fld>
            <a:endParaRPr lang="en-GB"/>
          </a:p>
        </p:txBody>
      </p:sp>
      <p:sp>
        <p:nvSpPr>
          <p:cNvPr id="5" name="Footer Placeholder 4">
            <a:extLst>
              <a:ext uri="{FF2B5EF4-FFF2-40B4-BE49-F238E27FC236}">
                <a16:creationId xmlns:a16="http://schemas.microsoft.com/office/drawing/2014/main" id="{2CF82F08-881A-D3DE-2143-B0513FB88F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BDA38C-7269-19E3-4E80-DBDB26A57F0F}"/>
              </a:ext>
            </a:extLst>
          </p:cNvPr>
          <p:cNvSpPr>
            <a:spLocks noGrp="1"/>
          </p:cNvSpPr>
          <p:nvPr>
            <p:ph type="sldNum" sz="quarter" idx="12"/>
          </p:nvPr>
        </p:nvSpPr>
        <p:spPr/>
        <p:txBody>
          <a:bodyPr/>
          <a:lstStyle/>
          <a:p>
            <a:fld id="{942C3163-D55A-4714-9817-32BB346BB061}" type="slidenum">
              <a:rPr lang="en-GB" smtClean="0"/>
              <a:t>‹#›</a:t>
            </a:fld>
            <a:endParaRPr lang="en-GB"/>
          </a:p>
        </p:txBody>
      </p:sp>
    </p:spTree>
    <p:extLst>
      <p:ext uri="{BB962C8B-B14F-4D97-AF65-F5344CB8AC3E}">
        <p14:creationId xmlns:p14="http://schemas.microsoft.com/office/powerpoint/2010/main" val="137045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AA19-F35A-A59C-9C6E-C7294C2E24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FB9B87-AD94-347C-EAD4-FDBD1607A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FBFFDF-89D0-9569-8A6E-3C689072DEB5}"/>
              </a:ext>
            </a:extLst>
          </p:cNvPr>
          <p:cNvSpPr>
            <a:spLocks noGrp="1"/>
          </p:cNvSpPr>
          <p:nvPr>
            <p:ph type="dt" sz="half" idx="10"/>
          </p:nvPr>
        </p:nvSpPr>
        <p:spPr/>
        <p:txBody>
          <a:bodyPr/>
          <a:lstStyle/>
          <a:p>
            <a:fld id="{AE840B27-1737-4DD3-8003-6AEF9968205B}" type="datetimeFigureOut">
              <a:rPr lang="en-GB" smtClean="0"/>
              <a:t>22/05/2023</a:t>
            </a:fld>
            <a:endParaRPr lang="en-GB"/>
          </a:p>
        </p:txBody>
      </p:sp>
      <p:sp>
        <p:nvSpPr>
          <p:cNvPr id="5" name="Footer Placeholder 4">
            <a:extLst>
              <a:ext uri="{FF2B5EF4-FFF2-40B4-BE49-F238E27FC236}">
                <a16:creationId xmlns:a16="http://schemas.microsoft.com/office/drawing/2014/main" id="{E7051248-B518-86AD-FB12-92E43DC026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2CACB4-1080-2675-40DD-889F0FEFE37A}"/>
              </a:ext>
            </a:extLst>
          </p:cNvPr>
          <p:cNvSpPr>
            <a:spLocks noGrp="1"/>
          </p:cNvSpPr>
          <p:nvPr>
            <p:ph type="sldNum" sz="quarter" idx="12"/>
          </p:nvPr>
        </p:nvSpPr>
        <p:spPr/>
        <p:txBody>
          <a:bodyPr/>
          <a:lstStyle/>
          <a:p>
            <a:fld id="{942C3163-D55A-4714-9817-32BB346BB061}" type="slidenum">
              <a:rPr lang="en-GB" smtClean="0"/>
              <a:t>‹#›</a:t>
            </a:fld>
            <a:endParaRPr lang="en-GB"/>
          </a:p>
        </p:txBody>
      </p:sp>
    </p:spTree>
    <p:extLst>
      <p:ext uri="{BB962C8B-B14F-4D97-AF65-F5344CB8AC3E}">
        <p14:creationId xmlns:p14="http://schemas.microsoft.com/office/powerpoint/2010/main" val="1384288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A9218-8F05-7455-4039-B03914F06F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BBCB97-9B66-A4E4-BFEF-523C430E02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0B5DD-01F9-80AD-B72C-833F8F9B640B}"/>
              </a:ext>
            </a:extLst>
          </p:cNvPr>
          <p:cNvSpPr>
            <a:spLocks noGrp="1"/>
          </p:cNvSpPr>
          <p:nvPr>
            <p:ph type="dt" sz="half" idx="10"/>
          </p:nvPr>
        </p:nvSpPr>
        <p:spPr/>
        <p:txBody>
          <a:bodyPr/>
          <a:lstStyle/>
          <a:p>
            <a:fld id="{AE840B27-1737-4DD3-8003-6AEF9968205B}" type="datetimeFigureOut">
              <a:rPr lang="en-GB" smtClean="0"/>
              <a:t>22/05/2023</a:t>
            </a:fld>
            <a:endParaRPr lang="en-GB"/>
          </a:p>
        </p:txBody>
      </p:sp>
      <p:sp>
        <p:nvSpPr>
          <p:cNvPr id="5" name="Footer Placeholder 4">
            <a:extLst>
              <a:ext uri="{FF2B5EF4-FFF2-40B4-BE49-F238E27FC236}">
                <a16:creationId xmlns:a16="http://schemas.microsoft.com/office/drawing/2014/main" id="{E8847C52-718D-D733-C9B7-B85E9A1D75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BB6EC6-50D6-05EA-8F0F-D5F5A8DF2D78}"/>
              </a:ext>
            </a:extLst>
          </p:cNvPr>
          <p:cNvSpPr>
            <a:spLocks noGrp="1"/>
          </p:cNvSpPr>
          <p:nvPr>
            <p:ph type="sldNum" sz="quarter" idx="12"/>
          </p:nvPr>
        </p:nvSpPr>
        <p:spPr/>
        <p:txBody>
          <a:bodyPr/>
          <a:lstStyle/>
          <a:p>
            <a:fld id="{942C3163-D55A-4714-9817-32BB346BB061}" type="slidenum">
              <a:rPr lang="en-GB" smtClean="0"/>
              <a:t>‹#›</a:t>
            </a:fld>
            <a:endParaRPr lang="en-GB"/>
          </a:p>
        </p:txBody>
      </p:sp>
    </p:spTree>
    <p:extLst>
      <p:ext uri="{BB962C8B-B14F-4D97-AF65-F5344CB8AC3E}">
        <p14:creationId xmlns:p14="http://schemas.microsoft.com/office/powerpoint/2010/main" val="2641080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WITH EDITABLE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8FB22F-A508-584F-B1A5-0BC35F9979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EF4589-C3C9-2F44-AB45-7CF7D35ABF73}"/>
              </a:ext>
            </a:extLst>
          </p:cNvPr>
          <p:cNvSpPr>
            <a:spLocks noGrp="1"/>
          </p:cNvSpPr>
          <p:nvPr>
            <p:ph type="title" hasCustomPrompt="1"/>
          </p:nvPr>
        </p:nvSpPr>
        <p:spPr>
          <a:xfrm>
            <a:off x="838200" y="1708228"/>
            <a:ext cx="4841839" cy="1619171"/>
          </a:xfrm>
        </p:spPr>
        <p:txBody>
          <a:bodyPr>
            <a:noAutofit/>
          </a:bodyPr>
          <a:lstStyle>
            <a:lvl1pPr>
              <a:defRPr sz="3600" b="0">
                <a:solidFill>
                  <a:schemeClr val="bg1"/>
                </a:solidFill>
              </a:defRPr>
            </a:lvl1pPr>
          </a:lstStyle>
          <a:p>
            <a:r>
              <a:rPr lang="en-US" dirty="0"/>
              <a:t>Template for a large title over a maximum of three lines</a:t>
            </a:r>
          </a:p>
        </p:txBody>
      </p:sp>
      <p:sp>
        <p:nvSpPr>
          <p:cNvPr id="10" name="Picture Placeholder 9">
            <a:extLst>
              <a:ext uri="{FF2B5EF4-FFF2-40B4-BE49-F238E27FC236}">
                <a16:creationId xmlns:a16="http://schemas.microsoft.com/office/drawing/2014/main" id="{D0116DAD-9478-0745-94A5-E064027671AF}"/>
              </a:ext>
            </a:extLst>
          </p:cNvPr>
          <p:cNvSpPr>
            <a:spLocks noGrp="1"/>
          </p:cNvSpPr>
          <p:nvPr>
            <p:ph type="pic" sz="quarter" idx="11"/>
          </p:nvPr>
        </p:nvSpPr>
        <p:spPr>
          <a:xfrm>
            <a:off x="5680040" y="0"/>
            <a:ext cx="6511960" cy="6868799"/>
          </a:xfrm>
          <a:custGeom>
            <a:avLst/>
            <a:gdLst>
              <a:gd name="connsiteX0" fmla="*/ 6511960 w 6511960"/>
              <a:gd name="connsiteY0" fmla="*/ 0 h 6868799"/>
              <a:gd name="connsiteX1" fmla="*/ 6511960 w 6511960"/>
              <a:gd name="connsiteY1" fmla="*/ 6868799 h 6868799"/>
              <a:gd name="connsiteX2" fmla="*/ 0 w 6511960"/>
              <a:gd name="connsiteY2" fmla="*/ 6868799 h 6868799"/>
              <a:gd name="connsiteX3" fmla="*/ 1676160 w 6511960"/>
              <a:gd name="connsiteY3" fmla="*/ 1700016 h 6868799"/>
              <a:gd name="connsiteX4" fmla="*/ 1681232 w 6511960"/>
              <a:gd name="connsiteY4" fmla="*/ 1501 h 686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1960" h="6868799">
                <a:moveTo>
                  <a:pt x="6511960" y="0"/>
                </a:moveTo>
                <a:lnTo>
                  <a:pt x="6511960" y="6868799"/>
                </a:lnTo>
                <a:lnTo>
                  <a:pt x="0" y="6868799"/>
                </a:lnTo>
                <a:lnTo>
                  <a:pt x="1676160" y="1700016"/>
                </a:lnTo>
                <a:cubicBezTo>
                  <a:pt x="1873968" y="1083837"/>
                  <a:pt x="2257362" y="236978"/>
                  <a:pt x="1681232" y="1501"/>
                </a:cubicBezTo>
                <a:close/>
              </a:path>
            </a:pathLst>
          </a:custGeom>
          <a:solidFill>
            <a:schemeClr val="bg1">
              <a:lumMod val="85000"/>
            </a:schemeClr>
          </a:solidFill>
        </p:spPr>
        <p:txBody>
          <a:bodyPr wrap="square">
            <a:noAutofit/>
          </a:bodyPr>
          <a:lstStyle/>
          <a:p>
            <a:endParaRPr lang="en-US" dirty="0"/>
          </a:p>
        </p:txBody>
      </p:sp>
      <p:sp>
        <p:nvSpPr>
          <p:cNvPr id="6" name="Picture Placeholder 5">
            <a:extLst>
              <a:ext uri="{FF2B5EF4-FFF2-40B4-BE49-F238E27FC236}">
                <a16:creationId xmlns:a16="http://schemas.microsoft.com/office/drawing/2014/main" id="{708499DB-82E8-8547-1FD5-79E6B88F8F08}"/>
              </a:ext>
            </a:extLst>
          </p:cNvPr>
          <p:cNvSpPr>
            <a:spLocks noGrp="1"/>
          </p:cNvSpPr>
          <p:nvPr>
            <p:ph type="pic" sz="quarter" idx="13" hasCustomPrompt="1"/>
          </p:nvPr>
        </p:nvSpPr>
        <p:spPr>
          <a:xfrm>
            <a:off x="10616665" y="6041987"/>
            <a:ext cx="1199576" cy="532068"/>
          </a:xfrm>
        </p:spPr>
        <p:txBody>
          <a:bodyPr>
            <a:noAutofit/>
          </a:bodyPr>
          <a:lstStyle>
            <a:lvl1pPr>
              <a:defRPr sz="1400"/>
            </a:lvl1pPr>
          </a:lstStyle>
          <a:p>
            <a:r>
              <a:rPr lang="en-US" dirty="0"/>
              <a:t>Click to</a:t>
            </a:r>
            <a:br>
              <a:rPr lang="en-US" dirty="0"/>
            </a:br>
            <a:r>
              <a:rPr lang="en-US" dirty="0"/>
              <a:t>add logo</a:t>
            </a:r>
          </a:p>
        </p:txBody>
      </p:sp>
      <p:sp>
        <p:nvSpPr>
          <p:cNvPr id="13" name="Text Placeholder 4">
            <a:extLst>
              <a:ext uri="{FF2B5EF4-FFF2-40B4-BE49-F238E27FC236}">
                <a16:creationId xmlns:a16="http://schemas.microsoft.com/office/drawing/2014/main" id="{54FCA5D7-D1FE-867E-6242-89AFCD39BCD2}"/>
              </a:ext>
            </a:extLst>
          </p:cNvPr>
          <p:cNvSpPr>
            <a:spLocks noGrp="1"/>
          </p:cNvSpPr>
          <p:nvPr>
            <p:ph type="body" sz="quarter" idx="14" hasCustomPrompt="1"/>
          </p:nvPr>
        </p:nvSpPr>
        <p:spPr>
          <a:xfrm>
            <a:off x="838200" y="3470401"/>
            <a:ext cx="3951288" cy="232355"/>
          </a:xfrm>
        </p:spPr>
        <p:txBody>
          <a:bodyPr/>
          <a:lstStyle>
            <a:lvl1pPr>
              <a:spcAft>
                <a:spcPts val="300"/>
              </a:spcAft>
              <a:defRPr sz="1500" b="1">
                <a:solidFill>
                  <a:schemeClr val="bg1"/>
                </a:solidFill>
              </a:defRPr>
            </a:lvl1pPr>
            <a:lvl2pPr>
              <a:defRPr sz="1300" b="0">
                <a:solidFill>
                  <a:schemeClr val="bg1"/>
                </a:solidFill>
              </a:defRPr>
            </a:lvl2pPr>
          </a:lstStyle>
          <a:p>
            <a:pPr lvl="0"/>
            <a:r>
              <a:rPr lang="en-GB" dirty="0"/>
              <a:t>Click to edit add name and title</a:t>
            </a:r>
          </a:p>
        </p:txBody>
      </p:sp>
      <p:sp>
        <p:nvSpPr>
          <p:cNvPr id="16" name="Text Placeholder 15">
            <a:extLst>
              <a:ext uri="{FF2B5EF4-FFF2-40B4-BE49-F238E27FC236}">
                <a16:creationId xmlns:a16="http://schemas.microsoft.com/office/drawing/2014/main" id="{BA527997-75A1-5645-6383-58A2CC3A284D}"/>
              </a:ext>
            </a:extLst>
          </p:cNvPr>
          <p:cNvSpPr>
            <a:spLocks noGrp="1"/>
          </p:cNvSpPr>
          <p:nvPr>
            <p:ph type="body" sz="quarter" idx="16" hasCustomPrompt="1"/>
          </p:nvPr>
        </p:nvSpPr>
        <p:spPr>
          <a:xfrm>
            <a:off x="849031" y="3758848"/>
            <a:ext cx="4049713" cy="232356"/>
          </a:xfrm>
        </p:spPr>
        <p:txBody>
          <a:bodyPr>
            <a:normAutofit/>
          </a:bodyPr>
          <a:lstStyle>
            <a:lvl1pPr>
              <a:defRPr sz="1300">
                <a:solidFill>
                  <a:schemeClr val="bg1"/>
                </a:solidFill>
              </a:defRPr>
            </a:lvl1pPr>
          </a:lstStyle>
          <a:p>
            <a:pPr lvl="0"/>
            <a:r>
              <a:rPr lang="en-GB" dirty="0"/>
              <a:t>Click to edit location</a:t>
            </a:r>
            <a:endParaRPr lang="en-US" dirty="0"/>
          </a:p>
        </p:txBody>
      </p:sp>
      <p:sp>
        <p:nvSpPr>
          <p:cNvPr id="8" name="Rechthoek 18">
            <a:extLst>
              <a:ext uri="{FF2B5EF4-FFF2-40B4-BE49-F238E27FC236}">
                <a16:creationId xmlns:a16="http://schemas.microsoft.com/office/drawing/2014/main" id="{BEECB5A1-7356-860E-79B6-1ACFD875F0C6}"/>
              </a:ext>
            </a:extLst>
          </p:cNvPr>
          <p:cNvSpPr/>
          <p:nvPr userDrawn="1"/>
        </p:nvSpPr>
        <p:spPr>
          <a:xfrm>
            <a:off x="12377595" y="0"/>
            <a:ext cx="3593091" cy="68687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THE MAIN image</a:t>
            </a: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200000"/>
              </a:lnSpc>
              <a:spcBef>
                <a:spcPts val="600"/>
              </a:spcBef>
              <a:spcAft>
                <a:spcPts val="600"/>
              </a:spcAft>
              <a:buClrTx/>
              <a:buSzTx/>
              <a:buFontTx/>
              <a:buNone/>
              <a:tabLst/>
              <a:defRPr/>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600"/>
              </a:spcBef>
              <a:spcAft>
                <a:spcPts val="600"/>
              </a:spcAft>
              <a:buClrTx/>
              <a:buSzTx/>
              <a:buFontTx/>
              <a:buNone/>
              <a:tabLst/>
              <a:defRPr/>
            </a:pPr>
            <a:r>
              <a:rPr lang="en-GB" sz="1400" b="1" cap="all" baseline="0" noProof="0" dirty="0">
                <a:solidFill>
                  <a:schemeClr val="accent1"/>
                </a:solidFill>
                <a:latin typeface="Calibri" panose="020F0502020204030204" pitchFamily="34" charset="0"/>
                <a:cs typeface="Calibri" panose="020F0502020204030204" pitchFamily="34" charset="0"/>
              </a:rPr>
              <a:t>Insert/edit THE LOGO</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(BOTTOM RIGHT CORNER) </a:t>
            </a:r>
          </a:p>
          <a:p>
            <a:pPr marL="0" marR="0" lvl="0" indent="0" algn="l" defTabSz="914400" rtl="0" eaLnBrk="1" fontAlgn="auto" latinLnBrk="0" hangingPunct="1">
              <a:lnSpc>
                <a:spcPct val="90000"/>
              </a:lnSpc>
              <a:spcBef>
                <a:spcPts val="600"/>
              </a:spcBef>
              <a:spcAft>
                <a:spcPts val="600"/>
              </a:spcAft>
              <a:buClrTx/>
              <a:buSzTx/>
              <a:buFontTx/>
              <a:buNone/>
              <a:tabLst/>
              <a:defRPr/>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600"/>
              </a:spcBef>
              <a:spcAft>
                <a:spcPts val="600"/>
              </a:spcAft>
              <a:buClrTx/>
              <a:buSzTx/>
              <a:buFontTx/>
              <a:buNone/>
              <a:tabLst/>
              <a:defRPr/>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600"/>
              </a:spcBef>
              <a:spcAft>
                <a:spcPts val="600"/>
              </a:spcAft>
              <a:buClrTx/>
              <a:buSzTx/>
              <a:buFontTx/>
              <a:buNone/>
              <a:tabLst/>
              <a:defRPr/>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600"/>
              </a:spcBef>
              <a:spcAft>
                <a:spcPts val="600"/>
              </a:spcAft>
              <a:buClrTx/>
              <a:buSzTx/>
              <a:buFontTx/>
              <a:buNone/>
              <a:tabLst/>
              <a:defRPr/>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600"/>
              </a:spcBef>
              <a:spcAft>
                <a:spcPts val="600"/>
              </a:spcAft>
              <a:buClrTx/>
              <a:buSzTx/>
              <a:buFontTx/>
              <a:buNone/>
              <a:tabLst/>
              <a:defRPr/>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600"/>
              </a:spcBef>
              <a:spcAft>
                <a:spcPts val="600"/>
              </a:spcAft>
              <a:buClrTx/>
              <a:buSzTx/>
              <a:buFontTx/>
              <a:buNone/>
              <a:tabLst/>
              <a:defRPr/>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Insert/edit THE copy</a:t>
            </a: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p:txBody>
      </p:sp>
      <p:sp>
        <p:nvSpPr>
          <p:cNvPr id="9" name="Ovaal 21">
            <a:extLst>
              <a:ext uri="{FF2B5EF4-FFF2-40B4-BE49-F238E27FC236}">
                <a16:creationId xmlns:a16="http://schemas.microsoft.com/office/drawing/2014/main" id="{2F7A54A9-A3F9-7051-95EB-DCA8E3F8A465}"/>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1</a:t>
            </a:r>
          </a:p>
        </p:txBody>
      </p:sp>
      <p:sp>
        <p:nvSpPr>
          <p:cNvPr id="12" name="Rechthoek 22">
            <a:extLst>
              <a:ext uri="{FF2B5EF4-FFF2-40B4-BE49-F238E27FC236}">
                <a16:creationId xmlns:a16="http://schemas.microsoft.com/office/drawing/2014/main" id="{D2E4F117-D5F7-E581-306A-7D2CD1648ED5}"/>
              </a:ext>
            </a:extLst>
          </p:cNvPr>
          <p:cNvSpPr/>
          <p:nvPr userDrawn="1"/>
        </p:nvSpPr>
        <p:spPr>
          <a:xfrm>
            <a:off x="12844617" y="465324"/>
            <a:ext cx="3014508" cy="77800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Double click on the picture icon within the slide or click on the icon and go to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‘Insert’</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then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‘Picture’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and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‘Picture from file’.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Select image and click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‘Insert’.</a:t>
            </a:r>
            <a:endParaRPr kumimoji="0" lang="en-GB"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23" name="Rechthoek 30">
            <a:extLst>
              <a:ext uri="{FF2B5EF4-FFF2-40B4-BE49-F238E27FC236}">
                <a16:creationId xmlns:a16="http://schemas.microsoft.com/office/drawing/2014/main" id="{DB393802-889E-30FE-8F84-6713A3016F79}"/>
              </a:ext>
            </a:extLst>
          </p:cNvPr>
          <p:cNvSpPr/>
          <p:nvPr userDrawn="1"/>
        </p:nvSpPr>
        <p:spPr>
          <a:xfrm>
            <a:off x="12844617" y="6203394"/>
            <a:ext cx="2564716" cy="6141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Click on each individual text box to add copy.</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25" name="Ovaal 21">
            <a:extLst>
              <a:ext uri="{FF2B5EF4-FFF2-40B4-BE49-F238E27FC236}">
                <a16:creationId xmlns:a16="http://schemas.microsoft.com/office/drawing/2014/main" id="{1DDA7817-F92B-96B2-FD44-A6A59002478A}"/>
              </a:ext>
            </a:extLst>
          </p:cNvPr>
          <p:cNvSpPr/>
          <p:nvPr userDrawn="1"/>
        </p:nvSpPr>
        <p:spPr>
          <a:xfrm>
            <a:off x="12563679" y="13036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2</a:t>
            </a:r>
          </a:p>
        </p:txBody>
      </p:sp>
      <p:sp>
        <p:nvSpPr>
          <p:cNvPr id="26" name="Rechthoek 22">
            <a:extLst>
              <a:ext uri="{FF2B5EF4-FFF2-40B4-BE49-F238E27FC236}">
                <a16:creationId xmlns:a16="http://schemas.microsoft.com/office/drawing/2014/main" id="{EBBAD87F-627B-A963-58FD-BD8C95148D55}"/>
              </a:ext>
            </a:extLst>
          </p:cNvPr>
          <p:cNvSpPr/>
          <p:nvPr userDrawn="1"/>
        </p:nvSpPr>
        <p:spPr>
          <a:xfrm>
            <a:off x="12847851" y="1303688"/>
            <a:ext cx="3011274" cy="94811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To scale or drag the main image, go to the tab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‘Picture Format’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and click on the button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‘Crop’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(see image below)</a:t>
            </a:r>
            <a:r>
              <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Scale the image itself with the spheres and scale the image frame with the brackets.</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a:t>
            </a:r>
            <a:endParaRPr kumimoji="0" lang="en-GB"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17" name="Ovaal 21">
            <a:extLst>
              <a:ext uri="{FF2B5EF4-FFF2-40B4-BE49-F238E27FC236}">
                <a16:creationId xmlns:a16="http://schemas.microsoft.com/office/drawing/2014/main" id="{3D131D3D-DB7F-6304-7F58-C6D985F00E7D}"/>
              </a:ext>
            </a:extLst>
          </p:cNvPr>
          <p:cNvSpPr/>
          <p:nvPr userDrawn="1"/>
        </p:nvSpPr>
        <p:spPr>
          <a:xfrm>
            <a:off x="12560445" y="61957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1</a:t>
            </a:r>
          </a:p>
        </p:txBody>
      </p:sp>
      <p:sp>
        <p:nvSpPr>
          <p:cNvPr id="18" name="Ovaal 21">
            <a:extLst>
              <a:ext uri="{FF2B5EF4-FFF2-40B4-BE49-F238E27FC236}">
                <a16:creationId xmlns:a16="http://schemas.microsoft.com/office/drawing/2014/main" id="{C110EA8A-C6B1-FAA5-55C8-2479519F8A5B}"/>
              </a:ext>
            </a:extLst>
          </p:cNvPr>
          <p:cNvSpPr/>
          <p:nvPr userDrawn="1"/>
        </p:nvSpPr>
        <p:spPr>
          <a:xfrm>
            <a:off x="12567566" y="343399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1</a:t>
            </a:r>
          </a:p>
        </p:txBody>
      </p:sp>
      <p:sp>
        <p:nvSpPr>
          <p:cNvPr id="19" name="Rechthoek 22">
            <a:extLst>
              <a:ext uri="{FF2B5EF4-FFF2-40B4-BE49-F238E27FC236}">
                <a16:creationId xmlns:a16="http://schemas.microsoft.com/office/drawing/2014/main" id="{92E128D1-C338-4B13-6BE6-3D5404BC1FF2}"/>
              </a:ext>
            </a:extLst>
          </p:cNvPr>
          <p:cNvSpPr/>
          <p:nvPr userDrawn="1"/>
        </p:nvSpPr>
        <p:spPr>
          <a:xfrm>
            <a:off x="12851738" y="3433998"/>
            <a:ext cx="2557595" cy="97179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Double click on the picture icon in the bottom right corner where it says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‘Click to add logo’</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find the logo and click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‘Insert’.</a:t>
            </a:r>
            <a:endParaRPr kumimoji="0" lang="en-GB"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20" name="Ovaal 21">
            <a:extLst>
              <a:ext uri="{FF2B5EF4-FFF2-40B4-BE49-F238E27FC236}">
                <a16:creationId xmlns:a16="http://schemas.microsoft.com/office/drawing/2014/main" id="{294CB7BD-3F97-5249-D386-8F4E39BA69FF}"/>
              </a:ext>
            </a:extLst>
          </p:cNvPr>
          <p:cNvSpPr/>
          <p:nvPr userDrawn="1"/>
        </p:nvSpPr>
        <p:spPr>
          <a:xfrm>
            <a:off x="12562254" y="425527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2</a:t>
            </a:r>
          </a:p>
        </p:txBody>
      </p:sp>
      <p:sp>
        <p:nvSpPr>
          <p:cNvPr id="21" name="Rechthoek 22">
            <a:extLst>
              <a:ext uri="{FF2B5EF4-FFF2-40B4-BE49-F238E27FC236}">
                <a16:creationId xmlns:a16="http://schemas.microsoft.com/office/drawing/2014/main" id="{D11009E6-A527-5BD1-3436-4FC45FE102AE}"/>
              </a:ext>
            </a:extLst>
          </p:cNvPr>
          <p:cNvSpPr/>
          <p:nvPr userDrawn="1"/>
        </p:nvSpPr>
        <p:spPr>
          <a:xfrm>
            <a:off x="12846426" y="4255276"/>
            <a:ext cx="3012699" cy="93965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To scale or drag the logo image, go to the tab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‘Picture Format’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and click on the button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‘Crop’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(see image below)</a:t>
            </a:r>
            <a:r>
              <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Scale the image itself with the spheres and scale the image frame with the brackets.</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006AA7F-50B5-EC4E-9F20-1F6CA40B5E0B}"/>
              </a:ext>
            </a:extLst>
          </p:cNvPr>
          <p:cNvPicPr>
            <a:picLocks noChangeAspect="1"/>
          </p:cNvPicPr>
          <p:nvPr userDrawn="1"/>
        </p:nvPicPr>
        <p:blipFill>
          <a:blip r:embed="rId3"/>
          <a:stretch>
            <a:fillRect/>
          </a:stretch>
        </p:blipFill>
        <p:spPr>
          <a:xfrm>
            <a:off x="12844617" y="5193257"/>
            <a:ext cx="419100" cy="381000"/>
          </a:xfrm>
          <a:prstGeom prst="rect">
            <a:avLst/>
          </a:prstGeom>
        </p:spPr>
      </p:pic>
      <p:pic>
        <p:nvPicPr>
          <p:cNvPr id="24" name="Picture 23">
            <a:extLst>
              <a:ext uri="{FF2B5EF4-FFF2-40B4-BE49-F238E27FC236}">
                <a16:creationId xmlns:a16="http://schemas.microsoft.com/office/drawing/2014/main" id="{F321A29E-5D9A-D445-A075-1F3768B59D3B}"/>
              </a:ext>
            </a:extLst>
          </p:cNvPr>
          <p:cNvPicPr>
            <a:picLocks noChangeAspect="1"/>
          </p:cNvPicPr>
          <p:nvPr userDrawn="1"/>
        </p:nvPicPr>
        <p:blipFill>
          <a:blip r:embed="rId3"/>
          <a:stretch>
            <a:fillRect/>
          </a:stretch>
        </p:blipFill>
        <p:spPr>
          <a:xfrm>
            <a:off x="12837993" y="2218141"/>
            <a:ext cx="419100" cy="381000"/>
          </a:xfrm>
          <a:prstGeom prst="rect">
            <a:avLst/>
          </a:prstGeom>
        </p:spPr>
      </p:pic>
    </p:spTree>
    <p:extLst>
      <p:ext uri="{BB962C8B-B14F-4D97-AF65-F5344CB8AC3E}">
        <p14:creationId xmlns:p14="http://schemas.microsoft.com/office/powerpoint/2010/main" val="2611418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 WITH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48B020-8C1D-A168-169E-761653C2E71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7ED0257F-5F71-CFC0-67FD-BE32FE1C317A}"/>
              </a:ext>
            </a:extLst>
          </p:cNvPr>
          <p:cNvSpPr>
            <a:spLocks noGrp="1"/>
          </p:cNvSpPr>
          <p:nvPr>
            <p:ph type="title" hasCustomPrompt="1"/>
          </p:nvPr>
        </p:nvSpPr>
        <p:spPr>
          <a:xfrm>
            <a:off x="8422409" y="838800"/>
            <a:ext cx="3164753" cy="1361476"/>
          </a:xfrm>
        </p:spPr>
        <p:txBody>
          <a:bodyPr>
            <a:normAutofit/>
          </a:bodyPr>
          <a:lstStyle>
            <a:lvl1pPr>
              <a:defRPr sz="2800">
                <a:solidFill>
                  <a:schemeClr val="bg1"/>
                </a:solidFill>
              </a:defRPr>
            </a:lvl1pPr>
          </a:lstStyle>
          <a:p>
            <a:r>
              <a:rPr lang="en-GB" dirty="0"/>
              <a:t>Click to add headline over</a:t>
            </a:r>
            <a:br>
              <a:rPr lang="en-GB" dirty="0"/>
            </a:br>
            <a:r>
              <a:rPr lang="en-GB" dirty="0"/>
              <a:t>max of three lines</a:t>
            </a:r>
            <a:endParaRPr lang="en-US" dirty="0"/>
          </a:p>
        </p:txBody>
      </p:sp>
      <p:sp>
        <p:nvSpPr>
          <p:cNvPr id="18" name="Picture Placeholder 17">
            <a:extLst>
              <a:ext uri="{FF2B5EF4-FFF2-40B4-BE49-F238E27FC236}">
                <a16:creationId xmlns:a16="http://schemas.microsoft.com/office/drawing/2014/main" id="{F0013B65-4369-ECFC-CD00-53C4F3443EFA}"/>
              </a:ext>
            </a:extLst>
          </p:cNvPr>
          <p:cNvSpPr>
            <a:spLocks noGrp="1"/>
          </p:cNvSpPr>
          <p:nvPr>
            <p:ph type="pic" sz="quarter" idx="11"/>
          </p:nvPr>
        </p:nvSpPr>
        <p:spPr>
          <a:xfrm>
            <a:off x="0" y="0"/>
            <a:ext cx="7725179" cy="6858000"/>
          </a:xfrm>
          <a:custGeom>
            <a:avLst/>
            <a:gdLst>
              <a:gd name="connsiteX0" fmla="*/ 0 w 7725179"/>
              <a:gd name="connsiteY0" fmla="*/ 0 h 6858000"/>
              <a:gd name="connsiteX1" fmla="*/ 6972290 w 7725179"/>
              <a:gd name="connsiteY1" fmla="*/ 0 h 6858000"/>
              <a:gd name="connsiteX2" fmla="*/ 7166797 w 7725179"/>
              <a:gd name="connsiteY2" fmla="*/ 0 h 6858000"/>
              <a:gd name="connsiteX3" fmla="*/ 7208377 w 7725179"/>
              <a:gd name="connsiteY3" fmla="*/ 25261 h 6858000"/>
              <a:gd name="connsiteX4" fmla="*/ 7725179 w 7725179"/>
              <a:gd name="connsiteY4" fmla="*/ 997249 h 6858000"/>
              <a:gd name="connsiteX5" fmla="*/ 7725179 w 7725179"/>
              <a:gd name="connsiteY5" fmla="*/ 6858000 h 6858000"/>
              <a:gd name="connsiteX6" fmla="*/ 6972290 w 7725179"/>
              <a:gd name="connsiteY6" fmla="*/ 6858000 h 6858000"/>
              <a:gd name="connsiteX7" fmla="*/ 0 w 772517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5179" h="6858000">
                <a:moveTo>
                  <a:pt x="0" y="0"/>
                </a:moveTo>
                <a:lnTo>
                  <a:pt x="6972290" y="0"/>
                </a:lnTo>
                <a:lnTo>
                  <a:pt x="7166797" y="0"/>
                </a:lnTo>
                <a:lnTo>
                  <a:pt x="7208377" y="25261"/>
                </a:lnTo>
                <a:cubicBezTo>
                  <a:pt x="7520178" y="235910"/>
                  <a:pt x="7725179" y="592639"/>
                  <a:pt x="7725179" y="997249"/>
                </a:cubicBezTo>
                <a:lnTo>
                  <a:pt x="7725179" y="6858000"/>
                </a:lnTo>
                <a:lnTo>
                  <a:pt x="6972290" y="6858000"/>
                </a:lnTo>
                <a:lnTo>
                  <a:pt x="0" y="6858000"/>
                </a:lnTo>
                <a:close/>
              </a:path>
            </a:pathLst>
          </a:custGeom>
          <a:solidFill>
            <a:schemeClr val="bg1">
              <a:lumMod val="85000"/>
            </a:schemeClr>
          </a:solidFill>
          <a:ln>
            <a:noFill/>
          </a:ln>
        </p:spPr>
        <p:txBody>
          <a:bodyPr wrap="square">
            <a:noAutofit/>
          </a:bodyPr>
          <a:lstStyle/>
          <a:p>
            <a:endParaRPr lang="en-US"/>
          </a:p>
        </p:txBody>
      </p:sp>
      <p:sp>
        <p:nvSpPr>
          <p:cNvPr id="22" name="Text Placeholder 21">
            <a:extLst>
              <a:ext uri="{FF2B5EF4-FFF2-40B4-BE49-F238E27FC236}">
                <a16:creationId xmlns:a16="http://schemas.microsoft.com/office/drawing/2014/main" id="{54873F9D-D0B1-AD85-21EF-DF1E7633E502}"/>
              </a:ext>
            </a:extLst>
          </p:cNvPr>
          <p:cNvSpPr>
            <a:spLocks noGrp="1"/>
          </p:cNvSpPr>
          <p:nvPr>
            <p:ph type="body" sz="quarter" idx="12" hasCustomPrompt="1"/>
          </p:nvPr>
        </p:nvSpPr>
        <p:spPr>
          <a:xfrm>
            <a:off x="8421688" y="2428875"/>
            <a:ext cx="3165475" cy="15925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small paragraph of body copy.</a:t>
            </a:r>
          </a:p>
        </p:txBody>
      </p:sp>
      <p:pic>
        <p:nvPicPr>
          <p:cNvPr id="23" name="Picture 22">
            <a:extLst>
              <a:ext uri="{FF2B5EF4-FFF2-40B4-BE49-F238E27FC236}">
                <a16:creationId xmlns:a16="http://schemas.microsoft.com/office/drawing/2014/main" id="{1BC10392-3848-D34F-3BEF-A535A26099F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127600" y="6386945"/>
            <a:ext cx="731309" cy="224512"/>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0354DEE8-38F3-5A1F-53B0-EF441CF5E1B1}"/>
              </a:ext>
            </a:extLst>
          </p:cNvPr>
          <p:cNvPicPr>
            <a:picLocks noChangeAspect="1"/>
          </p:cNvPicPr>
          <p:nvPr userDrawn="1"/>
        </p:nvPicPr>
        <p:blipFill>
          <a:blip r:embed="rId3"/>
          <a:stretch>
            <a:fillRect/>
          </a:stretch>
        </p:blipFill>
        <p:spPr>
          <a:xfrm>
            <a:off x="8201029" y="4152314"/>
            <a:ext cx="3453384" cy="1592580"/>
          </a:xfrm>
          <a:prstGeom prst="rect">
            <a:avLst/>
          </a:prstGeom>
        </p:spPr>
      </p:pic>
      <p:sp>
        <p:nvSpPr>
          <p:cNvPr id="8" name="Rechthoek 18">
            <a:extLst>
              <a:ext uri="{FF2B5EF4-FFF2-40B4-BE49-F238E27FC236}">
                <a16:creationId xmlns:a16="http://schemas.microsoft.com/office/drawing/2014/main" id="{2BFEFDDF-0CFF-2D45-9969-9301ABF7ABF5}"/>
              </a:ext>
            </a:extLst>
          </p:cNvPr>
          <p:cNvSpPr/>
          <p:nvPr userDrawn="1"/>
        </p:nvSpPr>
        <p:spPr>
          <a:xfrm>
            <a:off x="12377595" y="0"/>
            <a:ext cx="3593091" cy="68687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THE image</a:t>
            </a: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15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600"/>
              </a:spcBef>
              <a:spcAft>
                <a:spcPts val="600"/>
              </a:spcAft>
              <a:buClrTx/>
              <a:buSzTx/>
              <a:buFontTx/>
              <a:buNone/>
              <a:tabLst/>
              <a:defRPr/>
            </a:pPr>
            <a:r>
              <a:rPr lang="en-GB" sz="1400" b="1" cap="all" baseline="0" noProof="0" dirty="0">
                <a:solidFill>
                  <a:schemeClr val="accent1"/>
                </a:solidFill>
                <a:latin typeface="Calibri" panose="020F0502020204030204" pitchFamily="34" charset="0"/>
                <a:cs typeface="Calibri" panose="020F0502020204030204" pitchFamily="34" charset="0"/>
              </a:rPr>
              <a:t>Insert/edit THE copy</a:t>
            </a: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p:txBody>
      </p:sp>
      <p:sp>
        <p:nvSpPr>
          <p:cNvPr id="11" name="Rechthoek 30">
            <a:extLst>
              <a:ext uri="{FF2B5EF4-FFF2-40B4-BE49-F238E27FC236}">
                <a16:creationId xmlns:a16="http://schemas.microsoft.com/office/drawing/2014/main" id="{10913B60-26D1-B24F-AFED-481F54FB42BE}"/>
              </a:ext>
            </a:extLst>
          </p:cNvPr>
          <p:cNvSpPr/>
          <p:nvPr userDrawn="1"/>
        </p:nvSpPr>
        <p:spPr>
          <a:xfrm>
            <a:off x="12844617" y="3336435"/>
            <a:ext cx="2262033" cy="42392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Click on each individual text box to add copy.</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16" name="Ovaal 21">
            <a:extLst>
              <a:ext uri="{FF2B5EF4-FFF2-40B4-BE49-F238E27FC236}">
                <a16:creationId xmlns:a16="http://schemas.microsoft.com/office/drawing/2014/main" id="{DC5ACE50-7916-164D-BA04-6C4F8521D443}"/>
              </a:ext>
            </a:extLst>
          </p:cNvPr>
          <p:cNvSpPr/>
          <p:nvPr userDrawn="1"/>
        </p:nvSpPr>
        <p:spPr>
          <a:xfrm>
            <a:off x="12560445" y="33288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1</a:t>
            </a:r>
          </a:p>
        </p:txBody>
      </p:sp>
      <p:sp>
        <p:nvSpPr>
          <p:cNvPr id="26" name="Rechthoek 30">
            <a:extLst>
              <a:ext uri="{FF2B5EF4-FFF2-40B4-BE49-F238E27FC236}">
                <a16:creationId xmlns:a16="http://schemas.microsoft.com/office/drawing/2014/main" id="{FDACB354-68F3-4F48-B93F-4EB58206A160}"/>
              </a:ext>
            </a:extLst>
          </p:cNvPr>
          <p:cNvSpPr/>
          <p:nvPr userDrawn="1"/>
        </p:nvSpPr>
        <p:spPr>
          <a:xfrm>
            <a:off x="12844617" y="3812685"/>
            <a:ext cx="2564716" cy="18712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To change the copy style, select</a:t>
            </a:r>
            <a:b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b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the copy then under the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‘Home’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tab, click the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‘Indent more’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icon (see image below). There are a few different copy styles available,</a:t>
            </a:r>
            <a:b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b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each time you click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‘Indent more’</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the copy style will change.</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27" name="Ovaal 21">
            <a:extLst>
              <a:ext uri="{FF2B5EF4-FFF2-40B4-BE49-F238E27FC236}">
                <a16:creationId xmlns:a16="http://schemas.microsoft.com/office/drawing/2014/main" id="{1417085F-3C08-5F45-A668-38F24C1D7142}"/>
              </a:ext>
            </a:extLst>
          </p:cNvPr>
          <p:cNvSpPr/>
          <p:nvPr userDrawn="1"/>
        </p:nvSpPr>
        <p:spPr>
          <a:xfrm>
            <a:off x="12560445" y="38050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2</a:t>
            </a:r>
          </a:p>
        </p:txBody>
      </p:sp>
      <p:pic>
        <p:nvPicPr>
          <p:cNvPr id="4" name="Picture 3">
            <a:extLst>
              <a:ext uri="{FF2B5EF4-FFF2-40B4-BE49-F238E27FC236}">
                <a16:creationId xmlns:a16="http://schemas.microsoft.com/office/drawing/2014/main" id="{F01FA168-A8F4-3646-B0C8-7A94328B2FED}"/>
              </a:ext>
            </a:extLst>
          </p:cNvPr>
          <p:cNvPicPr>
            <a:picLocks noChangeAspect="1"/>
          </p:cNvPicPr>
          <p:nvPr userDrawn="1"/>
        </p:nvPicPr>
        <p:blipFill>
          <a:blip r:embed="rId4"/>
          <a:stretch>
            <a:fillRect/>
          </a:stretch>
        </p:blipFill>
        <p:spPr>
          <a:xfrm>
            <a:off x="12844617" y="5093389"/>
            <a:ext cx="381000" cy="304800"/>
          </a:xfrm>
          <a:prstGeom prst="rect">
            <a:avLst/>
          </a:prstGeom>
        </p:spPr>
      </p:pic>
      <p:sp>
        <p:nvSpPr>
          <p:cNvPr id="20" name="Ovaal 21">
            <a:extLst>
              <a:ext uri="{FF2B5EF4-FFF2-40B4-BE49-F238E27FC236}">
                <a16:creationId xmlns:a16="http://schemas.microsoft.com/office/drawing/2014/main" id="{9C9A069A-814B-3A4C-A0BC-854B3E4BD33B}"/>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1</a:t>
            </a:r>
          </a:p>
        </p:txBody>
      </p:sp>
      <p:sp>
        <p:nvSpPr>
          <p:cNvPr id="21" name="Rechthoek 22">
            <a:extLst>
              <a:ext uri="{FF2B5EF4-FFF2-40B4-BE49-F238E27FC236}">
                <a16:creationId xmlns:a16="http://schemas.microsoft.com/office/drawing/2014/main" id="{297D6633-C1F0-CE46-9ED0-E626AB739DC5}"/>
              </a:ext>
            </a:extLst>
          </p:cNvPr>
          <p:cNvSpPr/>
          <p:nvPr userDrawn="1"/>
        </p:nvSpPr>
        <p:spPr>
          <a:xfrm>
            <a:off x="12844617" y="465324"/>
            <a:ext cx="3014508" cy="77800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Double click on the picture icon within the slide or click on the icon and go to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‘Insert’</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then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‘Picture’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and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‘Picture from file’.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Select image and click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‘Insert’.</a:t>
            </a:r>
            <a:endParaRPr kumimoji="0" lang="en-GB"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24" name="Ovaal 21">
            <a:extLst>
              <a:ext uri="{FF2B5EF4-FFF2-40B4-BE49-F238E27FC236}">
                <a16:creationId xmlns:a16="http://schemas.microsoft.com/office/drawing/2014/main" id="{31ECE419-9ECC-6B45-92D3-653D89FA34C3}"/>
              </a:ext>
            </a:extLst>
          </p:cNvPr>
          <p:cNvSpPr/>
          <p:nvPr userDrawn="1"/>
        </p:nvSpPr>
        <p:spPr>
          <a:xfrm>
            <a:off x="12563679" y="13036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2</a:t>
            </a:r>
          </a:p>
        </p:txBody>
      </p:sp>
      <p:sp>
        <p:nvSpPr>
          <p:cNvPr id="29" name="Rechthoek 22">
            <a:extLst>
              <a:ext uri="{FF2B5EF4-FFF2-40B4-BE49-F238E27FC236}">
                <a16:creationId xmlns:a16="http://schemas.microsoft.com/office/drawing/2014/main" id="{433C7135-B65C-7F4C-AA15-E2EDF6F51C07}"/>
              </a:ext>
            </a:extLst>
          </p:cNvPr>
          <p:cNvSpPr/>
          <p:nvPr userDrawn="1"/>
        </p:nvSpPr>
        <p:spPr>
          <a:xfrm>
            <a:off x="12847851" y="1303688"/>
            <a:ext cx="3011274" cy="1619467"/>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To scale or drag the image, go to the tab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‘Picture Format’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and click on the button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‘Crop’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(see image below)</a:t>
            </a:r>
            <a:r>
              <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Scale the image itself with the spheres and scale the image frame with the brackets.</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a:t>
            </a:r>
            <a:endParaRPr kumimoji="0" lang="en-GB"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A1DC860-4DA8-E246-912E-E60FFC35C094}"/>
              </a:ext>
            </a:extLst>
          </p:cNvPr>
          <p:cNvPicPr>
            <a:picLocks noChangeAspect="1"/>
          </p:cNvPicPr>
          <p:nvPr userDrawn="1"/>
        </p:nvPicPr>
        <p:blipFill>
          <a:blip r:embed="rId5"/>
          <a:stretch>
            <a:fillRect/>
          </a:stretch>
        </p:blipFill>
        <p:spPr>
          <a:xfrm>
            <a:off x="12837993" y="2218141"/>
            <a:ext cx="419100" cy="381000"/>
          </a:xfrm>
          <a:prstGeom prst="rect">
            <a:avLst/>
          </a:prstGeom>
        </p:spPr>
      </p:pic>
    </p:spTree>
    <p:extLst>
      <p:ext uri="{BB962C8B-B14F-4D97-AF65-F5344CB8AC3E}">
        <p14:creationId xmlns:p14="http://schemas.microsoft.com/office/powerpoint/2010/main" val="2653131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PY ONE COLUMN _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A06A-0195-6B40-9988-A59EEAC1F2EF}"/>
              </a:ext>
            </a:extLst>
          </p:cNvPr>
          <p:cNvSpPr>
            <a:spLocks noGrp="1"/>
          </p:cNvSpPr>
          <p:nvPr>
            <p:ph type="title" hasCustomPrompt="1"/>
          </p:nvPr>
        </p:nvSpPr>
        <p:spPr>
          <a:xfrm>
            <a:off x="838200" y="838800"/>
            <a:ext cx="10515600" cy="665720"/>
          </a:xfrm>
        </p:spPr>
        <p:txBody>
          <a:bodyPr/>
          <a:lstStyle/>
          <a:p>
            <a:r>
              <a:rPr lang="en-US" dirty="0"/>
              <a:t>Click to add headline copy</a:t>
            </a:r>
          </a:p>
        </p:txBody>
      </p:sp>
      <p:sp>
        <p:nvSpPr>
          <p:cNvPr id="5" name="Text Placeholder 4">
            <a:extLst>
              <a:ext uri="{FF2B5EF4-FFF2-40B4-BE49-F238E27FC236}">
                <a16:creationId xmlns:a16="http://schemas.microsoft.com/office/drawing/2014/main" id="{9A2541A4-40E6-8D4D-9374-E00ED73AB1A5}"/>
              </a:ext>
            </a:extLst>
          </p:cNvPr>
          <p:cNvSpPr>
            <a:spLocks noGrp="1"/>
          </p:cNvSpPr>
          <p:nvPr>
            <p:ph type="body" sz="quarter" idx="11" hasCustomPrompt="1"/>
          </p:nvPr>
        </p:nvSpPr>
        <p:spPr>
          <a:xfrm>
            <a:off x="838200" y="1620001"/>
            <a:ext cx="10515600" cy="2941836"/>
          </a:xfrm>
        </p:spPr>
        <p:txBody>
          <a:bodyPr/>
          <a:lstStyle>
            <a:lvl1pPr>
              <a:defRPr/>
            </a:lvl1pPr>
            <a:lvl2pPr>
              <a:defRPr b="1"/>
            </a:lvl2pPr>
            <a:lvl3pPr marL="144000" hangingPunct="1">
              <a:buClr>
                <a:schemeClr val="bg2"/>
              </a:buClr>
              <a:defRPr/>
            </a:lvl3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11984C82-2042-C84C-BA48-D25D38CE4AA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2" r="162"/>
          <a:stretch/>
        </p:blipFill>
        <p:spPr>
          <a:xfrm>
            <a:off x="11127600" y="6386945"/>
            <a:ext cx="731309" cy="224512"/>
          </a:xfrm>
          <a:prstGeom prst="rect">
            <a:avLst/>
          </a:prstGeom>
        </p:spPr>
      </p:pic>
      <p:sp>
        <p:nvSpPr>
          <p:cNvPr id="11" name="Rectangle 10">
            <a:extLst>
              <a:ext uri="{FF2B5EF4-FFF2-40B4-BE49-F238E27FC236}">
                <a16:creationId xmlns:a16="http://schemas.microsoft.com/office/drawing/2014/main" id="{32A455E3-1C85-E746-A04E-0A8F8D42D92C}"/>
              </a:ext>
            </a:extLst>
          </p:cNvPr>
          <p:cNvSpPr/>
          <p:nvPr userDrawn="1"/>
        </p:nvSpPr>
        <p:spPr>
          <a:xfrm>
            <a:off x="0" y="6094952"/>
            <a:ext cx="12192000" cy="67517"/>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a:noFill/>
                </a:ln>
                <a:noFill/>
              </a:rPr>
              <a:t> </a:t>
            </a:r>
          </a:p>
        </p:txBody>
      </p:sp>
      <p:sp>
        <p:nvSpPr>
          <p:cNvPr id="7" name="Text Placeholder 6">
            <a:extLst>
              <a:ext uri="{FF2B5EF4-FFF2-40B4-BE49-F238E27FC236}">
                <a16:creationId xmlns:a16="http://schemas.microsoft.com/office/drawing/2014/main" id="{F00764BB-8265-FA19-0B77-6653C253C994}"/>
              </a:ext>
            </a:extLst>
          </p:cNvPr>
          <p:cNvSpPr>
            <a:spLocks noGrp="1"/>
          </p:cNvSpPr>
          <p:nvPr>
            <p:ph type="body" sz="quarter" idx="13" hasCustomPrompt="1"/>
          </p:nvPr>
        </p:nvSpPr>
        <p:spPr>
          <a:xfrm>
            <a:off x="838201" y="4786313"/>
            <a:ext cx="3361266" cy="497101"/>
          </a:xfrm>
          <a:solidFill>
            <a:schemeClr val="tx2"/>
          </a:solidFill>
        </p:spPr>
        <p:txBody>
          <a:bodyPr lIns="108000" tIns="108000" rIns="108000" bIns="108000" anchor="ctr" anchorCtr="0">
            <a:normAutofit/>
          </a:bodyPr>
          <a:lstStyle>
            <a:lvl1pPr marL="0">
              <a:lnSpc>
                <a:spcPct val="100000"/>
              </a:lnSpc>
              <a:spcBef>
                <a:spcPts val="0"/>
              </a:spcBef>
              <a:spcAft>
                <a:spcPts val="0"/>
              </a:spcAft>
              <a:defRPr sz="1600" b="1">
                <a:solidFill>
                  <a:schemeClr val="bg1"/>
                </a:solidFill>
              </a:defRPr>
            </a:lvl1pPr>
            <a:lvl2pPr marL="0">
              <a:lnSpc>
                <a:spcPct val="100000"/>
              </a:lnSpc>
              <a:spcBef>
                <a:spcPts val="0"/>
              </a:spcBef>
              <a:spcAft>
                <a:spcPts val="0"/>
              </a:spcAft>
              <a:defRPr/>
            </a:lvl2pPr>
          </a:lstStyle>
          <a:p>
            <a:pPr lvl="0"/>
            <a:r>
              <a:rPr lang="en-GB" dirty="0"/>
              <a:t>Click to edit link name</a:t>
            </a:r>
          </a:p>
        </p:txBody>
      </p:sp>
      <p:sp>
        <p:nvSpPr>
          <p:cNvPr id="8" name="Rechthoek 18">
            <a:extLst>
              <a:ext uri="{FF2B5EF4-FFF2-40B4-BE49-F238E27FC236}">
                <a16:creationId xmlns:a16="http://schemas.microsoft.com/office/drawing/2014/main" id="{D14685D1-5649-284D-B41B-54F009E9DFC3}"/>
              </a:ext>
            </a:extLst>
          </p:cNvPr>
          <p:cNvSpPr/>
          <p:nvPr userDrawn="1"/>
        </p:nvSpPr>
        <p:spPr>
          <a:xfrm>
            <a:off x="12377595" y="0"/>
            <a:ext cx="3593091" cy="68687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THE copy</a:t>
            </a: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p:txBody>
      </p:sp>
      <p:sp>
        <p:nvSpPr>
          <p:cNvPr id="9" name="Ovaal 21">
            <a:extLst>
              <a:ext uri="{FF2B5EF4-FFF2-40B4-BE49-F238E27FC236}">
                <a16:creationId xmlns:a16="http://schemas.microsoft.com/office/drawing/2014/main" id="{B6D71DF9-A4F4-1F42-B14E-87FAE6EB8DF8}"/>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1</a:t>
            </a:r>
          </a:p>
        </p:txBody>
      </p:sp>
      <p:sp>
        <p:nvSpPr>
          <p:cNvPr id="12" name="Rechthoek 30">
            <a:extLst>
              <a:ext uri="{FF2B5EF4-FFF2-40B4-BE49-F238E27FC236}">
                <a16:creationId xmlns:a16="http://schemas.microsoft.com/office/drawing/2014/main" id="{8D426F27-ED82-724E-AC6F-895324291F1D}"/>
              </a:ext>
            </a:extLst>
          </p:cNvPr>
          <p:cNvSpPr/>
          <p:nvPr userDrawn="1"/>
        </p:nvSpPr>
        <p:spPr>
          <a:xfrm>
            <a:off x="12844617" y="462371"/>
            <a:ext cx="2262033" cy="42392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Click on each individual text box to add copy.</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13" name="Rechthoek 30">
            <a:extLst>
              <a:ext uri="{FF2B5EF4-FFF2-40B4-BE49-F238E27FC236}">
                <a16:creationId xmlns:a16="http://schemas.microsoft.com/office/drawing/2014/main" id="{B4F5AFCF-75DE-B546-BB5D-5A02B404FDA1}"/>
              </a:ext>
            </a:extLst>
          </p:cNvPr>
          <p:cNvSpPr/>
          <p:nvPr userDrawn="1"/>
        </p:nvSpPr>
        <p:spPr>
          <a:xfrm>
            <a:off x="12844617" y="938621"/>
            <a:ext cx="2564716" cy="18712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To change the copy style, select</a:t>
            </a:r>
            <a:b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b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the copy then under the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‘Home’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tab, click the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‘Indent more’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icon (see image below). There are a few different copy styles available,</a:t>
            </a:r>
            <a:b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b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each time you click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‘Indent more’</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the copy style will change.</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14" name="Ovaal 21">
            <a:extLst>
              <a:ext uri="{FF2B5EF4-FFF2-40B4-BE49-F238E27FC236}">
                <a16:creationId xmlns:a16="http://schemas.microsoft.com/office/drawing/2014/main" id="{D963E8C4-D630-2C45-820F-03D92B925C20}"/>
              </a:ext>
            </a:extLst>
          </p:cNvPr>
          <p:cNvSpPr/>
          <p:nvPr userDrawn="1"/>
        </p:nvSpPr>
        <p:spPr>
          <a:xfrm>
            <a:off x="12560445" y="93099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2</a:t>
            </a:r>
          </a:p>
        </p:txBody>
      </p:sp>
      <p:pic>
        <p:nvPicPr>
          <p:cNvPr id="15" name="Picture 14">
            <a:extLst>
              <a:ext uri="{FF2B5EF4-FFF2-40B4-BE49-F238E27FC236}">
                <a16:creationId xmlns:a16="http://schemas.microsoft.com/office/drawing/2014/main" id="{A3C36E7B-B256-9443-BB15-BAFDAA274D04}"/>
              </a:ext>
            </a:extLst>
          </p:cNvPr>
          <p:cNvPicPr>
            <a:picLocks noChangeAspect="1"/>
          </p:cNvPicPr>
          <p:nvPr userDrawn="1"/>
        </p:nvPicPr>
        <p:blipFill>
          <a:blip r:embed="rId3"/>
          <a:stretch>
            <a:fillRect/>
          </a:stretch>
        </p:blipFill>
        <p:spPr>
          <a:xfrm>
            <a:off x="12844617" y="2181225"/>
            <a:ext cx="381000" cy="304800"/>
          </a:xfrm>
          <a:prstGeom prst="rect">
            <a:avLst/>
          </a:prstGeom>
        </p:spPr>
      </p:pic>
    </p:spTree>
    <p:extLst>
      <p:ext uri="{BB962C8B-B14F-4D97-AF65-F5344CB8AC3E}">
        <p14:creationId xmlns:p14="http://schemas.microsoft.com/office/powerpoint/2010/main" val="2356869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PY ONE COLUMN WITH SUBHEADING _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A06A-0195-6B40-9988-A59EEAC1F2EF}"/>
              </a:ext>
            </a:extLst>
          </p:cNvPr>
          <p:cNvSpPr>
            <a:spLocks noGrp="1"/>
          </p:cNvSpPr>
          <p:nvPr>
            <p:ph type="title" hasCustomPrompt="1"/>
          </p:nvPr>
        </p:nvSpPr>
        <p:spPr>
          <a:xfrm>
            <a:off x="838200" y="838800"/>
            <a:ext cx="10515600" cy="512018"/>
          </a:xfrm>
        </p:spPr>
        <p:txBody>
          <a:bodyPr/>
          <a:lstStyle/>
          <a:p>
            <a:r>
              <a:rPr lang="en-US" dirty="0"/>
              <a:t>Click to add headline copy</a:t>
            </a:r>
          </a:p>
        </p:txBody>
      </p:sp>
      <p:sp>
        <p:nvSpPr>
          <p:cNvPr id="5" name="Text Placeholder 4">
            <a:extLst>
              <a:ext uri="{FF2B5EF4-FFF2-40B4-BE49-F238E27FC236}">
                <a16:creationId xmlns:a16="http://schemas.microsoft.com/office/drawing/2014/main" id="{9A2541A4-40E6-8D4D-9374-E00ED73AB1A5}"/>
              </a:ext>
            </a:extLst>
          </p:cNvPr>
          <p:cNvSpPr>
            <a:spLocks noGrp="1"/>
          </p:cNvSpPr>
          <p:nvPr>
            <p:ph type="body" sz="quarter" idx="11" hasCustomPrompt="1"/>
          </p:nvPr>
        </p:nvSpPr>
        <p:spPr>
          <a:xfrm>
            <a:off x="838800" y="2160000"/>
            <a:ext cx="10515600" cy="2520000"/>
          </a:xfrm>
        </p:spPr>
        <p:txBody>
          <a:bodyPr/>
          <a:lstStyle>
            <a:lvl1pPr>
              <a:defRPr/>
            </a:lvl1pPr>
            <a:lvl2pPr>
              <a:defRPr b="1"/>
            </a:lvl2pPr>
            <a:lvl3pPr marL="144000" hangingPunct="1">
              <a:buClr>
                <a:schemeClr val="bg2"/>
              </a:buClr>
              <a:defRPr/>
            </a:lvl3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11984C82-2042-C84C-BA48-D25D38CE4AA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2" r="162"/>
          <a:stretch/>
        </p:blipFill>
        <p:spPr>
          <a:xfrm>
            <a:off x="11127600" y="6386945"/>
            <a:ext cx="731309" cy="224512"/>
          </a:xfrm>
          <a:prstGeom prst="rect">
            <a:avLst/>
          </a:prstGeom>
        </p:spPr>
      </p:pic>
      <p:sp>
        <p:nvSpPr>
          <p:cNvPr id="11" name="Rectangle 10">
            <a:extLst>
              <a:ext uri="{FF2B5EF4-FFF2-40B4-BE49-F238E27FC236}">
                <a16:creationId xmlns:a16="http://schemas.microsoft.com/office/drawing/2014/main" id="{32A455E3-1C85-E746-A04E-0A8F8D42D92C}"/>
              </a:ext>
            </a:extLst>
          </p:cNvPr>
          <p:cNvSpPr/>
          <p:nvPr userDrawn="1"/>
        </p:nvSpPr>
        <p:spPr>
          <a:xfrm>
            <a:off x="0" y="6094952"/>
            <a:ext cx="12192000" cy="67517"/>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a:noFill/>
                </a:ln>
                <a:noFill/>
              </a:rPr>
              <a:t> </a:t>
            </a:r>
          </a:p>
        </p:txBody>
      </p:sp>
      <p:sp>
        <p:nvSpPr>
          <p:cNvPr id="6" name="Text Placeholder 5">
            <a:extLst>
              <a:ext uri="{FF2B5EF4-FFF2-40B4-BE49-F238E27FC236}">
                <a16:creationId xmlns:a16="http://schemas.microsoft.com/office/drawing/2014/main" id="{5506AA09-C9D7-31AF-5AA1-BFDC981222B2}"/>
              </a:ext>
            </a:extLst>
          </p:cNvPr>
          <p:cNvSpPr>
            <a:spLocks noGrp="1"/>
          </p:cNvSpPr>
          <p:nvPr>
            <p:ph type="body" sz="quarter" idx="12" hasCustomPrompt="1"/>
          </p:nvPr>
        </p:nvSpPr>
        <p:spPr>
          <a:xfrm>
            <a:off x="838199" y="1368000"/>
            <a:ext cx="10515599" cy="414420"/>
          </a:xfrm>
        </p:spPr>
        <p:txBody>
          <a:bodyPr/>
          <a:lstStyle>
            <a:lvl2pPr>
              <a:defRPr>
                <a:solidFill>
                  <a:schemeClr val="tx1"/>
                </a:solidFill>
              </a:defRPr>
            </a:lvl2pPr>
          </a:lstStyle>
          <a:p>
            <a:pPr lvl="1"/>
            <a:r>
              <a:rPr lang="en-GB" dirty="0"/>
              <a:t>Click to add subheading</a:t>
            </a:r>
            <a:endParaRPr lang="en-US" dirty="0"/>
          </a:p>
        </p:txBody>
      </p:sp>
      <p:sp>
        <p:nvSpPr>
          <p:cNvPr id="7" name="Text Placeholder 6">
            <a:extLst>
              <a:ext uri="{FF2B5EF4-FFF2-40B4-BE49-F238E27FC236}">
                <a16:creationId xmlns:a16="http://schemas.microsoft.com/office/drawing/2014/main" id="{C771430E-9D7B-42EC-E94E-E1994421D29A}"/>
              </a:ext>
            </a:extLst>
          </p:cNvPr>
          <p:cNvSpPr>
            <a:spLocks noGrp="1"/>
          </p:cNvSpPr>
          <p:nvPr>
            <p:ph type="body" sz="quarter" idx="13" hasCustomPrompt="1"/>
          </p:nvPr>
        </p:nvSpPr>
        <p:spPr>
          <a:xfrm>
            <a:off x="838201" y="4786313"/>
            <a:ext cx="3361266" cy="497101"/>
          </a:xfrm>
          <a:solidFill>
            <a:schemeClr val="tx2"/>
          </a:solidFill>
        </p:spPr>
        <p:txBody>
          <a:bodyPr lIns="108000" tIns="108000" rIns="108000" bIns="108000" anchor="ctr" anchorCtr="0">
            <a:normAutofit/>
          </a:bodyPr>
          <a:lstStyle>
            <a:lvl1pPr marL="0">
              <a:lnSpc>
                <a:spcPct val="100000"/>
              </a:lnSpc>
              <a:spcBef>
                <a:spcPts val="0"/>
              </a:spcBef>
              <a:spcAft>
                <a:spcPts val="0"/>
              </a:spcAft>
              <a:defRPr sz="1600" b="1">
                <a:solidFill>
                  <a:schemeClr val="bg1"/>
                </a:solidFill>
              </a:defRPr>
            </a:lvl1pPr>
            <a:lvl2pPr marL="0">
              <a:lnSpc>
                <a:spcPct val="100000"/>
              </a:lnSpc>
              <a:spcBef>
                <a:spcPts val="0"/>
              </a:spcBef>
              <a:spcAft>
                <a:spcPts val="0"/>
              </a:spcAft>
              <a:defRPr/>
            </a:lvl2pPr>
          </a:lstStyle>
          <a:p>
            <a:pPr lvl="0"/>
            <a:r>
              <a:rPr lang="en-GB" dirty="0"/>
              <a:t>Click to edit link name</a:t>
            </a:r>
          </a:p>
        </p:txBody>
      </p:sp>
      <p:sp>
        <p:nvSpPr>
          <p:cNvPr id="8" name="Rechthoek 18">
            <a:extLst>
              <a:ext uri="{FF2B5EF4-FFF2-40B4-BE49-F238E27FC236}">
                <a16:creationId xmlns:a16="http://schemas.microsoft.com/office/drawing/2014/main" id="{2092575F-4D37-D544-BEBA-38915212270A}"/>
              </a:ext>
            </a:extLst>
          </p:cNvPr>
          <p:cNvSpPr/>
          <p:nvPr userDrawn="1"/>
        </p:nvSpPr>
        <p:spPr>
          <a:xfrm>
            <a:off x="12377595" y="0"/>
            <a:ext cx="3593091" cy="68687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THE copy</a:t>
            </a: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p:txBody>
      </p:sp>
      <p:sp>
        <p:nvSpPr>
          <p:cNvPr id="9" name="Ovaal 21">
            <a:extLst>
              <a:ext uri="{FF2B5EF4-FFF2-40B4-BE49-F238E27FC236}">
                <a16:creationId xmlns:a16="http://schemas.microsoft.com/office/drawing/2014/main" id="{F0BBD55C-9474-CA41-9AED-04A25336BB03}"/>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1</a:t>
            </a:r>
          </a:p>
        </p:txBody>
      </p:sp>
      <p:sp>
        <p:nvSpPr>
          <p:cNvPr id="12" name="Rechthoek 30">
            <a:extLst>
              <a:ext uri="{FF2B5EF4-FFF2-40B4-BE49-F238E27FC236}">
                <a16:creationId xmlns:a16="http://schemas.microsoft.com/office/drawing/2014/main" id="{B5494B0A-BCC1-3444-8FBD-7EE73A6A3BC2}"/>
              </a:ext>
            </a:extLst>
          </p:cNvPr>
          <p:cNvSpPr/>
          <p:nvPr userDrawn="1"/>
        </p:nvSpPr>
        <p:spPr>
          <a:xfrm>
            <a:off x="12844617" y="462371"/>
            <a:ext cx="2262033" cy="42392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Click on each individual text box to add copy.</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13" name="Rechthoek 30">
            <a:extLst>
              <a:ext uri="{FF2B5EF4-FFF2-40B4-BE49-F238E27FC236}">
                <a16:creationId xmlns:a16="http://schemas.microsoft.com/office/drawing/2014/main" id="{1066F739-C599-DC45-961C-689252B33BA0}"/>
              </a:ext>
            </a:extLst>
          </p:cNvPr>
          <p:cNvSpPr/>
          <p:nvPr userDrawn="1"/>
        </p:nvSpPr>
        <p:spPr>
          <a:xfrm>
            <a:off x="12844617" y="938621"/>
            <a:ext cx="2564716" cy="18712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To change the copy style, select</a:t>
            </a:r>
            <a:b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b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the copy then under the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‘Home’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tab, click the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‘Indent more’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icon (see image below). There are a few different copy styles available,</a:t>
            </a:r>
            <a:b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b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each time you click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‘Indent more’</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the copy style will change.</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14" name="Ovaal 21">
            <a:extLst>
              <a:ext uri="{FF2B5EF4-FFF2-40B4-BE49-F238E27FC236}">
                <a16:creationId xmlns:a16="http://schemas.microsoft.com/office/drawing/2014/main" id="{04641E04-E3A8-E745-9EB2-C69894F7D8F5}"/>
              </a:ext>
            </a:extLst>
          </p:cNvPr>
          <p:cNvSpPr/>
          <p:nvPr userDrawn="1"/>
        </p:nvSpPr>
        <p:spPr>
          <a:xfrm>
            <a:off x="12560445" y="93099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2</a:t>
            </a:r>
          </a:p>
        </p:txBody>
      </p:sp>
      <p:pic>
        <p:nvPicPr>
          <p:cNvPr id="15" name="Picture 14">
            <a:extLst>
              <a:ext uri="{FF2B5EF4-FFF2-40B4-BE49-F238E27FC236}">
                <a16:creationId xmlns:a16="http://schemas.microsoft.com/office/drawing/2014/main" id="{227D8FD5-14C2-3242-B062-DDB266C2F2FB}"/>
              </a:ext>
            </a:extLst>
          </p:cNvPr>
          <p:cNvPicPr>
            <a:picLocks noChangeAspect="1"/>
          </p:cNvPicPr>
          <p:nvPr userDrawn="1"/>
        </p:nvPicPr>
        <p:blipFill>
          <a:blip r:embed="rId3"/>
          <a:stretch>
            <a:fillRect/>
          </a:stretch>
        </p:blipFill>
        <p:spPr>
          <a:xfrm>
            <a:off x="12844617" y="2181225"/>
            <a:ext cx="381000" cy="304800"/>
          </a:xfrm>
          <a:prstGeom prst="rect">
            <a:avLst/>
          </a:prstGeom>
        </p:spPr>
      </p:pic>
    </p:spTree>
    <p:extLst>
      <p:ext uri="{BB962C8B-B14F-4D97-AF65-F5344CB8AC3E}">
        <p14:creationId xmlns:p14="http://schemas.microsoft.com/office/powerpoint/2010/main" val="2034993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PY AND IMAGE_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D0C7-4549-EA4F-9E8D-FEC92657C5B1}"/>
              </a:ext>
            </a:extLst>
          </p:cNvPr>
          <p:cNvSpPr>
            <a:spLocks noGrp="1"/>
          </p:cNvSpPr>
          <p:nvPr>
            <p:ph type="title" hasCustomPrompt="1"/>
          </p:nvPr>
        </p:nvSpPr>
        <p:spPr>
          <a:xfrm>
            <a:off x="838200" y="838800"/>
            <a:ext cx="5128260" cy="669960"/>
          </a:xfrm>
        </p:spPr>
        <p:txBody>
          <a:bodyPr/>
          <a:lstStyle/>
          <a:p>
            <a:r>
              <a:rPr lang="en-US" dirty="0"/>
              <a:t>Click to add headline copy</a:t>
            </a:r>
          </a:p>
        </p:txBody>
      </p:sp>
      <p:sp>
        <p:nvSpPr>
          <p:cNvPr id="5" name="Text Placeholder 4">
            <a:extLst>
              <a:ext uri="{FF2B5EF4-FFF2-40B4-BE49-F238E27FC236}">
                <a16:creationId xmlns:a16="http://schemas.microsoft.com/office/drawing/2014/main" id="{6E3A2510-C1AC-B346-A500-862B6C7993FE}"/>
              </a:ext>
            </a:extLst>
          </p:cNvPr>
          <p:cNvSpPr>
            <a:spLocks noGrp="1"/>
          </p:cNvSpPr>
          <p:nvPr>
            <p:ph type="body" sz="quarter" idx="11" hasCustomPrompt="1"/>
          </p:nvPr>
        </p:nvSpPr>
        <p:spPr>
          <a:xfrm>
            <a:off x="838201" y="1619999"/>
            <a:ext cx="5128259" cy="3098795"/>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438CA7A0-0FFE-F345-893C-B0351283B0CF}"/>
              </a:ext>
            </a:extLst>
          </p:cNvPr>
          <p:cNvSpPr>
            <a:spLocks noGrp="1"/>
          </p:cNvSpPr>
          <p:nvPr>
            <p:ph type="pic" sz="quarter" idx="12"/>
          </p:nvPr>
        </p:nvSpPr>
        <p:spPr>
          <a:xfrm>
            <a:off x="6435090" y="0"/>
            <a:ext cx="5756910" cy="6109447"/>
          </a:xfrm>
          <a:solidFill>
            <a:schemeClr val="bg1">
              <a:lumMod val="85000"/>
            </a:schemeClr>
          </a:solidFill>
        </p:spPr>
        <p:txBody>
          <a:bodyPr/>
          <a:lstStyle/>
          <a:p>
            <a:endParaRPr lang="en-US"/>
          </a:p>
        </p:txBody>
      </p:sp>
      <p:pic>
        <p:nvPicPr>
          <p:cNvPr id="12" name="Picture 11">
            <a:extLst>
              <a:ext uri="{FF2B5EF4-FFF2-40B4-BE49-F238E27FC236}">
                <a16:creationId xmlns:a16="http://schemas.microsoft.com/office/drawing/2014/main" id="{077DE18A-90FA-9042-AC39-D703B23B340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2" r="162"/>
          <a:stretch/>
        </p:blipFill>
        <p:spPr>
          <a:xfrm>
            <a:off x="11127600" y="6386945"/>
            <a:ext cx="731309" cy="224512"/>
          </a:xfrm>
          <a:prstGeom prst="rect">
            <a:avLst/>
          </a:prstGeom>
        </p:spPr>
      </p:pic>
      <p:sp>
        <p:nvSpPr>
          <p:cNvPr id="13" name="Rectangle 12">
            <a:extLst>
              <a:ext uri="{FF2B5EF4-FFF2-40B4-BE49-F238E27FC236}">
                <a16:creationId xmlns:a16="http://schemas.microsoft.com/office/drawing/2014/main" id="{0C5DAA2D-7CE4-6948-A4E2-DB330FE0B370}"/>
              </a:ext>
            </a:extLst>
          </p:cNvPr>
          <p:cNvSpPr/>
          <p:nvPr userDrawn="1"/>
        </p:nvSpPr>
        <p:spPr>
          <a:xfrm>
            <a:off x="0" y="6094952"/>
            <a:ext cx="12192000" cy="67517"/>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a:noFill/>
                </a:ln>
                <a:noFill/>
              </a:rPr>
              <a:t> </a:t>
            </a:r>
          </a:p>
        </p:txBody>
      </p:sp>
      <p:sp>
        <p:nvSpPr>
          <p:cNvPr id="8" name="Text Placeholder 6">
            <a:extLst>
              <a:ext uri="{FF2B5EF4-FFF2-40B4-BE49-F238E27FC236}">
                <a16:creationId xmlns:a16="http://schemas.microsoft.com/office/drawing/2014/main" id="{C0ABA222-A6A1-A162-ADD9-D8E7B708157F}"/>
              </a:ext>
            </a:extLst>
          </p:cNvPr>
          <p:cNvSpPr>
            <a:spLocks noGrp="1"/>
          </p:cNvSpPr>
          <p:nvPr>
            <p:ph type="body" sz="quarter" idx="13" hasCustomPrompt="1"/>
          </p:nvPr>
        </p:nvSpPr>
        <p:spPr>
          <a:xfrm>
            <a:off x="838201" y="4786313"/>
            <a:ext cx="3361266" cy="497101"/>
          </a:xfrm>
          <a:solidFill>
            <a:schemeClr val="tx2"/>
          </a:solidFill>
        </p:spPr>
        <p:txBody>
          <a:bodyPr lIns="108000" tIns="108000" rIns="108000" bIns="108000" anchor="ctr" anchorCtr="0">
            <a:normAutofit/>
          </a:bodyPr>
          <a:lstStyle>
            <a:lvl1pPr marL="0">
              <a:lnSpc>
                <a:spcPct val="100000"/>
              </a:lnSpc>
              <a:spcBef>
                <a:spcPts val="0"/>
              </a:spcBef>
              <a:spcAft>
                <a:spcPts val="0"/>
              </a:spcAft>
              <a:defRPr sz="1600" b="1">
                <a:solidFill>
                  <a:schemeClr val="bg1"/>
                </a:solidFill>
              </a:defRPr>
            </a:lvl1pPr>
            <a:lvl2pPr marL="0">
              <a:lnSpc>
                <a:spcPct val="100000"/>
              </a:lnSpc>
              <a:spcBef>
                <a:spcPts val="0"/>
              </a:spcBef>
              <a:spcAft>
                <a:spcPts val="0"/>
              </a:spcAft>
              <a:defRPr/>
            </a:lvl2pPr>
          </a:lstStyle>
          <a:p>
            <a:pPr lvl="0"/>
            <a:r>
              <a:rPr lang="en-GB" dirty="0"/>
              <a:t>Click to edit link name</a:t>
            </a:r>
          </a:p>
        </p:txBody>
      </p:sp>
      <p:sp>
        <p:nvSpPr>
          <p:cNvPr id="23" name="Rechthoek 18">
            <a:extLst>
              <a:ext uri="{FF2B5EF4-FFF2-40B4-BE49-F238E27FC236}">
                <a16:creationId xmlns:a16="http://schemas.microsoft.com/office/drawing/2014/main" id="{AFE5120E-BCE6-114A-BEB7-6B52E1EC580B}"/>
              </a:ext>
            </a:extLst>
          </p:cNvPr>
          <p:cNvSpPr/>
          <p:nvPr userDrawn="1"/>
        </p:nvSpPr>
        <p:spPr>
          <a:xfrm>
            <a:off x="12377595" y="0"/>
            <a:ext cx="3593091" cy="68687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THE image</a:t>
            </a: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algn="l">
              <a:lnSpc>
                <a:spcPct val="15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600"/>
              </a:spcBef>
              <a:spcAft>
                <a:spcPts val="600"/>
              </a:spcAft>
              <a:buClrTx/>
              <a:buSzTx/>
              <a:buFontTx/>
              <a:buNone/>
              <a:tabLst/>
              <a:defRPr/>
            </a:pPr>
            <a:r>
              <a:rPr lang="en-GB" sz="1400" b="1" cap="all" baseline="0" noProof="0" dirty="0">
                <a:solidFill>
                  <a:schemeClr val="accent1"/>
                </a:solidFill>
                <a:latin typeface="Calibri" panose="020F0502020204030204" pitchFamily="34" charset="0"/>
                <a:cs typeface="Calibri" panose="020F0502020204030204" pitchFamily="34" charset="0"/>
              </a:rPr>
              <a:t>Insert/edit THE copy</a:t>
            </a: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p:txBody>
      </p:sp>
      <p:sp>
        <p:nvSpPr>
          <p:cNvPr id="24" name="Rechthoek 30">
            <a:extLst>
              <a:ext uri="{FF2B5EF4-FFF2-40B4-BE49-F238E27FC236}">
                <a16:creationId xmlns:a16="http://schemas.microsoft.com/office/drawing/2014/main" id="{367BA635-CB2F-0F4B-BF03-FDB4AB047548}"/>
              </a:ext>
            </a:extLst>
          </p:cNvPr>
          <p:cNvSpPr/>
          <p:nvPr userDrawn="1"/>
        </p:nvSpPr>
        <p:spPr>
          <a:xfrm>
            <a:off x="12844617" y="3336435"/>
            <a:ext cx="2262033" cy="42392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Click on each individual text box to add copy.</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25" name="Ovaal 21">
            <a:extLst>
              <a:ext uri="{FF2B5EF4-FFF2-40B4-BE49-F238E27FC236}">
                <a16:creationId xmlns:a16="http://schemas.microsoft.com/office/drawing/2014/main" id="{0B3FD301-222B-364E-B461-12A9C6F46D38}"/>
              </a:ext>
            </a:extLst>
          </p:cNvPr>
          <p:cNvSpPr/>
          <p:nvPr userDrawn="1"/>
        </p:nvSpPr>
        <p:spPr>
          <a:xfrm>
            <a:off x="12560445" y="33288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1</a:t>
            </a:r>
          </a:p>
        </p:txBody>
      </p:sp>
      <p:sp>
        <p:nvSpPr>
          <p:cNvPr id="26" name="Rechthoek 30">
            <a:extLst>
              <a:ext uri="{FF2B5EF4-FFF2-40B4-BE49-F238E27FC236}">
                <a16:creationId xmlns:a16="http://schemas.microsoft.com/office/drawing/2014/main" id="{0AD82E5C-7297-AB45-B316-5151AFC6C3C8}"/>
              </a:ext>
            </a:extLst>
          </p:cNvPr>
          <p:cNvSpPr/>
          <p:nvPr userDrawn="1"/>
        </p:nvSpPr>
        <p:spPr>
          <a:xfrm>
            <a:off x="12844617" y="3812685"/>
            <a:ext cx="2564716" cy="18712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To change the copy style, select</a:t>
            </a:r>
            <a:b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b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the copy then under the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‘Home’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tab, click the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‘Indent more’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icon (see image below). There are a few different copy styles available,</a:t>
            </a:r>
            <a:b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b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each time you click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‘Indent more’</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the copy style will change.</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27" name="Ovaal 21">
            <a:extLst>
              <a:ext uri="{FF2B5EF4-FFF2-40B4-BE49-F238E27FC236}">
                <a16:creationId xmlns:a16="http://schemas.microsoft.com/office/drawing/2014/main" id="{37C39173-5570-0543-8D6C-C9F3C1A5615A}"/>
              </a:ext>
            </a:extLst>
          </p:cNvPr>
          <p:cNvSpPr/>
          <p:nvPr userDrawn="1"/>
        </p:nvSpPr>
        <p:spPr>
          <a:xfrm>
            <a:off x="12560445" y="38050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2</a:t>
            </a:r>
          </a:p>
        </p:txBody>
      </p:sp>
      <p:pic>
        <p:nvPicPr>
          <p:cNvPr id="28" name="Picture 27">
            <a:extLst>
              <a:ext uri="{FF2B5EF4-FFF2-40B4-BE49-F238E27FC236}">
                <a16:creationId xmlns:a16="http://schemas.microsoft.com/office/drawing/2014/main" id="{99082F71-4C93-B947-8DB9-D20DCF4ABBD7}"/>
              </a:ext>
            </a:extLst>
          </p:cNvPr>
          <p:cNvPicPr>
            <a:picLocks noChangeAspect="1"/>
          </p:cNvPicPr>
          <p:nvPr userDrawn="1"/>
        </p:nvPicPr>
        <p:blipFill>
          <a:blip r:embed="rId3"/>
          <a:stretch>
            <a:fillRect/>
          </a:stretch>
        </p:blipFill>
        <p:spPr>
          <a:xfrm>
            <a:off x="12844617" y="5093389"/>
            <a:ext cx="381000" cy="304800"/>
          </a:xfrm>
          <a:prstGeom prst="rect">
            <a:avLst/>
          </a:prstGeom>
        </p:spPr>
      </p:pic>
      <p:sp>
        <p:nvSpPr>
          <p:cNvPr id="29" name="Ovaal 21">
            <a:extLst>
              <a:ext uri="{FF2B5EF4-FFF2-40B4-BE49-F238E27FC236}">
                <a16:creationId xmlns:a16="http://schemas.microsoft.com/office/drawing/2014/main" id="{B4182F6E-B0BC-0948-BE35-5F067A7B9E41}"/>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1</a:t>
            </a:r>
          </a:p>
        </p:txBody>
      </p:sp>
      <p:sp>
        <p:nvSpPr>
          <p:cNvPr id="30" name="Rechthoek 22">
            <a:extLst>
              <a:ext uri="{FF2B5EF4-FFF2-40B4-BE49-F238E27FC236}">
                <a16:creationId xmlns:a16="http://schemas.microsoft.com/office/drawing/2014/main" id="{1E577815-D603-614A-BDF5-873896284B99}"/>
              </a:ext>
            </a:extLst>
          </p:cNvPr>
          <p:cNvSpPr/>
          <p:nvPr userDrawn="1"/>
        </p:nvSpPr>
        <p:spPr>
          <a:xfrm>
            <a:off x="12844617" y="465324"/>
            <a:ext cx="3014508" cy="77800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Double click on the picture icon within the slide or click on the icon and go to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‘Insert’</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then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‘Picture’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and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‘Picture from file’.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Select image and click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‘Insert’.</a:t>
            </a:r>
            <a:endParaRPr kumimoji="0" lang="en-GB"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31" name="Ovaal 21">
            <a:extLst>
              <a:ext uri="{FF2B5EF4-FFF2-40B4-BE49-F238E27FC236}">
                <a16:creationId xmlns:a16="http://schemas.microsoft.com/office/drawing/2014/main" id="{6C2369A4-6368-394A-B641-0F5BE0D98047}"/>
              </a:ext>
            </a:extLst>
          </p:cNvPr>
          <p:cNvSpPr/>
          <p:nvPr userDrawn="1"/>
        </p:nvSpPr>
        <p:spPr>
          <a:xfrm>
            <a:off x="12563679" y="13036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2</a:t>
            </a:r>
          </a:p>
        </p:txBody>
      </p:sp>
      <p:sp>
        <p:nvSpPr>
          <p:cNvPr id="34" name="Rechthoek 22">
            <a:extLst>
              <a:ext uri="{FF2B5EF4-FFF2-40B4-BE49-F238E27FC236}">
                <a16:creationId xmlns:a16="http://schemas.microsoft.com/office/drawing/2014/main" id="{55F28408-AAD8-F84D-AB8F-E203EBCB4100}"/>
              </a:ext>
            </a:extLst>
          </p:cNvPr>
          <p:cNvSpPr/>
          <p:nvPr userDrawn="1"/>
        </p:nvSpPr>
        <p:spPr>
          <a:xfrm>
            <a:off x="12847851" y="1303688"/>
            <a:ext cx="3011274" cy="1619467"/>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To scale or drag the image, go to the tab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‘Picture Format’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and click on the button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‘Crop’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(see image below)</a:t>
            </a:r>
            <a:r>
              <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Scale the image itself with the spheres and scale the image frame with the brackets.</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a:t>
            </a:r>
            <a:endParaRPr kumimoji="0" lang="en-GB"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2DAFBA21-6DB4-4B49-A022-44F5084A1411}"/>
              </a:ext>
            </a:extLst>
          </p:cNvPr>
          <p:cNvPicPr>
            <a:picLocks noChangeAspect="1"/>
          </p:cNvPicPr>
          <p:nvPr userDrawn="1"/>
        </p:nvPicPr>
        <p:blipFill>
          <a:blip r:embed="rId4"/>
          <a:stretch>
            <a:fillRect/>
          </a:stretch>
        </p:blipFill>
        <p:spPr>
          <a:xfrm>
            <a:off x="12837993" y="2218141"/>
            <a:ext cx="419100" cy="381000"/>
          </a:xfrm>
          <a:prstGeom prst="rect">
            <a:avLst/>
          </a:prstGeom>
        </p:spPr>
      </p:pic>
    </p:spTree>
    <p:extLst>
      <p:ext uri="{BB962C8B-B14F-4D97-AF65-F5344CB8AC3E}">
        <p14:creationId xmlns:p14="http://schemas.microsoft.com/office/powerpoint/2010/main" val="3146669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ULL OUT COPY_BLUE 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3BAA24-403E-0E59-8041-83C016194D89}"/>
              </a:ext>
            </a:extLst>
          </p:cNvPr>
          <p:cNvPicPr>
            <a:picLocks noChangeAspect="1"/>
          </p:cNvPicPr>
          <p:nvPr userDrawn="1"/>
        </p:nvPicPr>
        <p:blipFill>
          <a:blip r:embed="rId2"/>
          <a:stretch>
            <a:fillRect/>
          </a:stretch>
        </p:blipFill>
        <p:spPr>
          <a:xfrm>
            <a:off x="0" y="-1048"/>
            <a:ext cx="12192000" cy="6096000"/>
          </a:xfrm>
          <a:prstGeom prst="rect">
            <a:avLst/>
          </a:prstGeom>
        </p:spPr>
      </p:pic>
      <p:sp>
        <p:nvSpPr>
          <p:cNvPr id="2" name="Title 1">
            <a:extLst>
              <a:ext uri="{FF2B5EF4-FFF2-40B4-BE49-F238E27FC236}">
                <a16:creationId xmlns:a16="http://schemas.microsoft.com/office/drawing/2014/main" id="{29B56D33-280C-DE49-AEC5-2B98E22637C7}"/>
              </a:ext>
            </a:extLst>
          </p:cNvPr>
          <p:cNvSpPr>
            <a:spLocks noGrp="1"/>
          </p:cNvSpPr>
          <p:nvPr>
            <p:ph type="title" hasCustomPrompt="1"/>
          </p:nvPr>
        </p:nvSpPr>
        <p:spPr>
          <a:xfrm>
            <a:off x="1080000" y="838798"/>
            <a:ext cx="10008000" cy="4500000"/>
          </a:xfrm>
        </p:spPr>
        <p:txBody>
          <a:bodyPr anchor="ctr">
            <a:normAutofit/>
          </a:bodyPr>
          <a:lstStyle>
            <a:lvl1pPr algn="ctr">
              <a:defRPr sz="3200">
                <a:solidFill>
                  <a:schemeClr val="bg1"/>
                </a:solidFill>
              </a:defRPr>
            </a:lvl1pPr>
          </a:lstStyle>
          <a:p>
            <a:r>
              <a:rPr lang="en-US" dirty="0"/>
              <a:t>Click to add short paragraph</a:t>
            </a:r>
            <a:br>
              <a:rPr lang="en-US" dirty="0"/>
            </a:br>
            <a:r>
              <a:rPr lang="en-US" dirty="0"/>
              <a:t>of large pull out copy.</a:t>
            </a:r>
          </a:p>
        </p:txBody>
      </p:sp>
      <p:pic>
        <p:nvPicPr>
          <p:cNvPr id="8" name="Picture 7">
            <a:extLst>
              <a:ext uri="{FF2B5EF4-FFF2-40B4-BE49-F238E27FC236}">
                <a16:creationId xmlns:a16="http://schemas.microsoft.com/office/drawing/2014/main" id="{9D1F836D-C474-BA80-86E7-9163D7D2206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2" r="162"/>
          <a:stretch/>
        </p:blipFill>
        <p:spPr>
          <a:xfrm>
            <a:off x="11127600" y="6386945"/>
            <a:ext cx="731309" cy="224512"/>
          </a:xfrm>
          <a:prstGeom prst="rect">
            <a:avLst/>
          </a:prstGeom>
        </p:spPr>
      </p:pic>
      <p:sp>
        <p:nvSpPr>
          <p:cNvPr id="9" name="Rectangle 8">
            <a:extLst>
              <a:ext uri="{FF2B5EF4-FFF2-40B4-BE49-F238E27FC236}">
                <a16:creationId xmlns:a16="http://schemas.microsoft.com/office/drawing/2014/main" id="{0FF30F49-75C0-7480-3C5A-F6BA7CCD48A4}"/>
              </a:ext>
            </a:extLst>
          </p:cNvPr>
          <p:cNvSpPr/>
          <p:nvPr userDrawn="1"/>
        </p:nvSpPr>
        <p:spPr>
          <a:xfrm>
            <a:off x="0" y="6094952"/>
            <a:ext cx="12192000" cy="67517"/>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a:noFill/>
                </a:ln>
                <a:noFill/>
              </a:rPr>
              <a:t> </a:t>
            </a:r>
          </a:p>
        </p:txBody>
      </p:sp>
      <p:sp>
        <p:nvSpPr>
          <p:cNvPr id="6" name="Rechthoek 18">
            <a:extLst>
              <a:ext uri="{FF2B5EF4-FFF2-40B4-BE49-F238E27FC236}">
                <a16:creationId xmlns:a16="http://schemas.microsoft.com/office/drawing/2014/main" id="{B2DDB0EA-6ED3-0A4A-82BB-8BBCB9109F3A}"/>
              </a:ext>
            </a:extLst>
          </p:cNvPr>
          <p:cNvSpPr/>
          <p:nvPr userDrawn="1"/>
        </p:nvSpPr>
        <p:spPr>
          <a:xfrm>
            <a:off x="12377595" y="0"/>
            <a:ext cx="3593091" cy="68687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THE copy</a:t>
            </a:r>
          </a:p>
          <a:p>
            <a:pPr algn="l">
              <a:lnSpc>
                <a:spcPct val="90000"/>
              </a:lnSpc>
              <a:spcBef>
                <a:spcPts val="600"/>
              </a:spcBef>
              <a:spcAft>
                <a:spcPts val="600"/>
              </a:spcAft>
            </a:pPr>
            <a:endParaRPr lang="en-GB" sz="1400" b="1" cap="all" baseline="0" noProof="0" dirty="0">
              <a:solidFill>
                <a:schemeClr val="accent1"/>
              </a:solidFill>
              <a:latin typeface="Calibri" panose="020F0502020204030204" pitchFamily="34" charset="0"/>
              <a:cs typeface="Calibri" panose="020F0502020204030204" pitchFamily="34" charset="0"/>
            </a:endParaRPr>
          </a:p>
        </p:txBody>
      </p:sp>
      <p:sp>
        <p:nvSpPr>
          <p:cNvPr id="7" name="Ovaal 21">
            <a:extLst>
              <a:ext uri="{FF2B5EF4-FFF2-40B4-BE49-F238E27FC236}">
                <a16:creationId xmlns:a16="http://schemas.microsoft.com/office/drawing/2014/main" id="{DAFFFD3B-7C2A-D94C-89EE-6779C57E3C27}"/>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1</a:t>
            </a:r>
          </a:p>
        </p:txBody>
      </p:sp>
      <p:sp>
        <p:nvSpPr>
          <p:cNvPr id="11" name="Rechthoek 30">
            <a:extLst>
              <a:ext uri="{FF2B5EF4-FFF2-40B4-BE49-F238E27FC236}">
                <a16:creationId xmlns:a16="http://schemas.microsoft.com/office/drawing/2014/main" id="{E93BED18-00BF-9E49-A1AD-CF22D557B64F}"/>
              </a:ext>
            </a:extLst>
          </p:cNvPr>
          <p:cNvSpPr/>
          <p:nvPr userDrawn="1"/>
        </p:nvSpPr>
        <p:spPr>
          <a:xfrm>
            <a:off x="12844617" y="462371"/>
            <a:ext cx="2262033" cy="42392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Click on each individual text box to add copy.</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12" name="Rechthoek 30">
            <a:extLst>
              <a:ext uri="{FF2B5EF4-FFF2-40B4-BE49-F238E27FC236}">
                <a16:creationId xmlns:a16="http://schemas.microsoft.com/office/drawing/2014/main" id="{2AC32D3E-A02D-2248-97BD-BF6A25A0E21E}"/>
              </a:ext>
            </a:extLst>
          </p:cNvPr>
          <p:cNvSpPr/>
          <p:nvPr userDrawn="1"/>
        </p:nvSpPr>
        <p:spPr>
          <a:xfrm>
            <a:off x="12844617" y="938621"/>
            <a:ext cx="2564716" cy="18712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To change the copy style, select</a:t>
            </a:r>
            <a:b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b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the copy then under the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‘Home’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tab, click the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‘Indent more’ </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icon (see image below). There are a few different copy styles available,</a:t>
            </a:r>
            <a:b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b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each time you click </a:t>
            </a:r>
            <a:r>
              <a:rPr kumimoji="0" lang="en-US" sz="1200" b="1"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‘Indent more’</a:t>
            </a:r>
            <a:r>
              <a:rPr kumimoji="0" lang="en-US"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rPr>
              <a:t> the copy style will change.</a:t>
            </a:r>
            <a:endParaRPr kumimoji="0" lang="en-GB" sz="1200" b="0" i="0" u="none" strike="noStrike" kern="0" cap="none" spc="0" normalizeH="0" baseline="0" noProof="0" dirty="0">
              <a:ln>
                <a:noFill/>
              </a:ln>
              <a:solidFill>
                <a:srgbClr val="000000"/>
              </a:solidFill>
              <a:effectLst/>
              <a:uLnTx/>
              <a:uFillTx/>
              <a:latin typeface="Trebuchet MS" panose="020B0703020202090204" pitchFamily="34" charset="0"/>
              <a:cs typeface="Calibri" panose="020F0502020204030204" pitchFamily="34" charset="0"/>
            </a:endParaRPr>
          </a:p>
        </p:txBody>
      </p:sp>
      <p:sp>
        <p:nvSpPr>
          <p:cNvPr id="13" name="Ovaal 21">
            <a:extLst>
              <a:ext uri="{FF2B5EF4-FFF2-40B4-BE49-F238E27FC236}">
                <a16:creationId xmlns:a16="http://schemas.microsoft.com/office/drawing/2014/main" id="{97885476-80C3-8F43-9909-6CF256874E6B}"/>
              </a:ext>
            </a:extLst>
          </p:cNvPr>
          <p:cNvSpPr/>
          <p:nvPr userDrawn="1"/>
        </p:nvSpPr>
        <p:spPr>
          <a:xfrm>
            <a:off x="12560445" y="93099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Trebuchet MS" panose="020B0703020202090204" pitchFamily="34" charset="0"/>
                <a:cs typeface="Calibri" panose="020F0502020204030204" pitchFamily="34" charset="0"/>
              </a:rPr>
              <a:t>2</a:t>
            </a:r>
          </a:p>
        </p:txBody>
      </p:sp>
      <p:pic>
        <p:nvPicPr>
          <p:cNvPr id="14" name="Picture 13">
            <a:extLst>
              <a:ext uri="{FF2B5EF4-FFF2-40B4-BE49-F238E27FC236}">
                <a16:creationId xmlns:a16="http://schemas.microsoft.com/office/drawing/2014/main" id="{56B705E9-FE49-604D-B330-E13017587A51}"/>
              </a:ext>
            </a:extLst>
          </p:cNvPr>
          <p:cNvPicPr>
            <a:picLocks noChangeAspect="1"/>
          </p:cNvPicPr>
          <p:nvPr userDrawn="1"/>
        </p:nvPicPr>
        <p:blipFill>
          <a:blip r:embed="rId4"/>
          <a:stretch>
            <a:fillRect/>
          </a:stretch>
        </p:blipFill>
        <p:spPr>
          <a:xfrm>
            <a:off x="12844617" y="2181225"/>
            <a:ext cx="381000" cy="304800"/>
          </a:xfrm>
          <a:prstGeom prst="rect">
            <a:avLst/>
          </a:prstGeom>
        </p:spPr>
      </p:pic>
    </p:spTree>
    <p:extLst>
      <p:ext uri="{BB962C8B-B14F-4D97-AF65-F5344CB8AC3E}">
        <p14:creationId xmlns:p14="http://schemas.microsoft.com/office/powerpoint/2010/main" val="2437632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C1998-451A-A88C-161B-BB69DF4AFF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0D1516-14C3-7BB6-0714-376C12A829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1838B6-4D35-AD5A-6C39-396904C17273}"/>
              </a:ext>
            </a:extLst>
          </p:cNvPr>
          <p:cNvSpPr>
            <a:spLocks noGrp="1"/>
          </p:cNvSpPr>
          <p:nvPr>
            <p:ph type="dt" sz="half" idx="10"/>
          </p:nvPr>
        </p:nvSpPr>
        <p:spPr/>
        <p:txBody>
          <a:bodyPr/>
          <a:lstStyle/>
          <a:p>
            <a:fld id="{AE840B27-1737-4DD3-8003-6AEF9968205B}" type="datetimeFigureOut">
              <a:rPr lang="en-GB" smtClean="0"/>
              <a:t>22/05/2023</a:t>
            </a:fld>
            <a:endParaRPr lang="en-GB"/>
          </a:p>
        </p:txBody>
      </p:sp>
      <p:sp>
        <p:nvSpPr>
          <p:cNvPr id="5" name="Footer Placeholder 4">
            <a:extLst>
              <a:ext uri="{FF2B5EF4-FFF2-40B4-BE49-F238E27FC236}">
                <a16:creationId xmlns:a16="http://schemas.microsoft.com/office/drawing/2014/main" id="{44EF597A-9F12-BED8-3D08-6048B10329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49DD6A-DA7B-C1DF-BF24-AA75BA410CDA}"/>
              </a:ext>
            </a:extLst>
          </p:cNvPr>
          <p:cNvSpPr>
            <a:spLocks noGrp="1"/>
          </p:cNvSpPr>
          <p:nvPr>
            <p:ph type="sldNum" sz="quarter" idx="12"/>
          </p:nvPr>
        </p:nvSpPr>
        <p:spPr/>
        <p:txBody>
          <a:bodyPr/>
          <a:lstStyle/>
          <a:p>
            <a:fld id="{942C3163-D55A-4714-9817-32BB346BB061}" type="slidenum">
              <a:rPr lang="en-GB" smtClean="0"/>
              <a:t>‹#›</a:t>
            </a:fld>
            <a:endParaRPr lang="en-GB"/>
          </a:p>
        </p:txBody>
      </p:sp>
    </p:spTree>
    <p:extLst>
      <p:ext uri="{BB962C8B-B14F-4D97-AF65-F5344CB8AC3E}">
        <p14:creationId xmlns:p14="http://schemas.microsoft.com/office/powerpoint/2010/main" val="3521430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2AC6-4F82-011A-100A-D6992E658F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86BCC-D0D1-DD8C-31FC-F4D8566ABD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DECF2F-D681-81D9-921E-33CE4BEA5398}"/>
              </a:ext>
            </a:extLst>
          </p:cNvPr>
          <p:cNvSpPr>
            <a:spLocks noGrp="1"/>
          </p:cNvSpPr>
          <p:nvPr>
            <p:ph type="dt" sz="half" idx="10"/>
          </p:nvPr>
        </p:nvSpPr>
        <p:spPr/>
        <p:txBody>
          <a:bodyPr/>
          <a:lstStyle/>
          <a:p>
            <a:fld id="{AE840B27-1737-4DD3-8003-6AEF9968205B}" type="datetimeFigureOut">
              <a:rPr lang="en-GB" smtClean="0"/>
              <a:t>22/05/2023</a:t>
            </a:fld>
            <a:endParaRPr lang="en-GB"/>
          </a:p>
        </p:txBody>
      </p:sp>
      <p:sp>
        <p:nvSpPr>
          <p:cNvPr id="5" name="Footer Placeholder 4">
            <a:extLst>
              <a:ext uri="{FF2B5EF4-FFF2-40B4-BE49-F238E27FC236}">
                <a16:creationId xmlns:a16="http://schemas.microsoft.com/office/drawing/2014/main" id="{5E63D8C0-FAF4-BF16-08D8-87998001E5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F0B65E-5CAB-F58D-E856-2C241C1DE53A}"/>
              </a:ext>
            </a:extLst>
          </p:cNvPr>
          <p:cNvSpPr>
            <a:spLocks noGrp="1"/>
          </p:cNvSpPr>
          <p:nvPr>
            <p:ph type="sldNum" sz="quarter" idx="12"/>
          </p:nvPr>
        </p:nvSpPr>
        <p:spPr/>
        <p:txBody>
          <a:bodyPr/>
          <a:lstStyle/>
          <a:p>
            <a:fld id="{942C3163-D55A-4714-9817-32BB346BB061}" type="slidenum">
              <a:rPr lang="en-GB" smtClean="0"/>
              <a:t>‹#›</a:t>
            </a:fld>
            <a:endParaRPr lang="en-GB"/>
          </a:p>
        </p:txBody>
      </p:sp>
    </p:spTree>
    <p:extLst>
      <p:ext uri="{BB962C8B-B14F-4D97-AF65-F5344CB8AC3E}">
        <p14:creationId xmlns:p14="http://schemas.microsoft.com/office/powerpoint/2010/main" val="56233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E6F5-6160-2A70-B7F0-2231902358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3AEF35-DC0F-A7F0-1512-DF14C786A9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9812C79-B952-1E08-1D15-4922D8315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EA6A30-F437-1679-27CC-49E7303160A6}"/>
              </a:ext>
            </a:extLst>
          </p:cNvPr>
          <p:cNvSpPr>
            <a:spLocks noGrp="1"/>
          </p:cNvSpPr>
          <p:nvPr>
            <p:ph type="dt" sz="half" idx="10"/>
          </p:nvPr>
        </p:nvSpPr>
        <p:spPr/>
        <p:txBody>
          <a:bodyPr/>
          <a:lstStyle/>
          <a:p>
            <a:fld id="{AE840B27-1737-4DD3-8003-6AEF9968205B}" type="datetimeFigureOut">
              <a:rPr lang="en-GB" smtClean="0"/>
              <a:t>22/05/2023</a:t>
            </a:fld>
            <a:endParaRPr lang="en-GB"/>
          </a:p>
        </p:txBody>
      </p:sp>
      <p:sp>
        <p:nvSpPr>
          <p:cNvPr id="6" name="Footer Placeholder 5">
            <a:extLst>
              <a:ext uri="{FF2B5EF4-FFF2-40B4-BE49-F238E27FC236}">
                <a16:creationId xmlns:a16="http://schemas.microsoft.com/office/drawing/2014/main" id="{5C3E775A-F5E7-3868-4C7F-2862E1A3BB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52314B-3656-02C9-F92A-B8DE5746F13F}"/>
              </a:ext>
            </a:extLst>
          </p:cNvPr>
          <p:cNvSpPr>
            <a:spLocks noGrp="1"/>
          </p:cNvSpPr>
          <p:nvPr>
            <p:ph type="sldNum" sz="quarter" idx="12"/>
          </p:nvPr>
        </p:nvSpPr>
        <p:spPr/>
        <p:txBody>
          <a:bodyPr/>
          <a:lstStyle/>
          <a:p>
            <a:fld id="{942C3163-D55A-4714-9817-32BB346BB061}" type="slidenum">
              <a:rPr lang="en-GB" smtClean="0"/>
              <a:t>‹#›</a:t>
            </a:fld>
            <a:endParaRPr lang="en-GB"/>
          </a:p>
        </p:txBody>
      </p:sp>
    </p:spTree>
    <p:extLst>
      <p:ext uri="{BB962C8B-B14F-4D97-AF65-F5344CB8AC3E}">
        <p14:creationId xmlns:p14="http://schemas.microsoft.com/office/powerpoint/2010/main" val="248914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E3E70-3B15-D730-318B-2B0CADAE88B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4E5779-CA2F-A4D3-B85E-0EE3EB4BE1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4F65E4-9B95-67ED-D306-E65C82CCEA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E66FB6C-137A-4481-AA6D-956627A11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648BF3-4ECC-B77F-FA03-A55C2836FD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84299D-9B14-791E-D396-AB8863E248F7}"/>
              </a:ext>
            </a:extLst>
          </p:cNvPr>
          <p:cNvSpPr>
            <a:spLocks noGrp="1"/>
          </p:cNvSpPr>
          <p:nvPr>
            <p:ph type="dt" sz="half" idx="10"/>
          </p:nvPr>
        </p:nvSpPr>
        <p:spPr/>
        <p:txBody>
          <a:bodyPr/>
          <a:lstStyle/>
          <a:p>
            <a:fld id="{AE840B27-1737-4DD3-8003-6AEF9968205B}" type="datetimeFigureOut">
              <a:rPr lang="en-GB" smtClean="0"/>
              <a:t>22/05/2023</a:t>
            </a:fld>
            <a:endParaRPr lang="en-GB"/>
          </a:p>
        </p:txBody>
      </p:sp>
      <p:sp>
        <p:nvSpPr>
          <p:cNvPr id="8" name="Footer Placeholder 7">
            <a:extLst>
              <a:ext uri="{FF2B5EF4-FFF2-40B4-BE49-F238E27FC236}">
                <a16:creationId xmlns:a16="http://schemas.microsoft.com/office/drawing/2014/main" id="{6DFDAC41-6A9B-F50F-C40F-C18E7738AE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12D92F-A221-EAD2-FA14-E1C11DE401C1}"/>
              </a:ext>
            </a:extLst>
          </p:cNvPr>
          <p:cNvSpPr>
            <a:spLocks noGrp="1"/>
          </p:cNvSpPr>
          <p:nvPr>
            <p:ph type="sldNum" sz="quarter" idx="12"/>
          </p:nvPr>
        </p:nvSpPr>
        <p:spPr/>
        <p:txBody>
          <a:bodyPr/>
          <a:lstStyle/>
          <a:p>
            <a:fld id="{942C3163-D55A-4714-9817-32BB346BB061}" type="slidenum">
              <a:rPr lang="en-GB" smtClean="0"/>
              <a:t>‹#›</a:t>
            </a:fld>
            <a:endParaRPr lang="en-GB"/>
          </a:p>
        </p:txBody>
      </p:sp>
    </p:spTree>
    <p:extLst>
      <p:ext uri="{BB962C8B-B14F-4D97-AF65-F5344CB8AC3E}">
        <p14:creationId xmlns:p14="http://schemas.microsoft.com/office/powerpoint/2010/main" val="4238249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CC44E-F06A-D18B-E4BF-A520B616C4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C96B63-95CF-2778-F22B-D7428D1CFE69}"/>
              </a:ext>
            </a:extLst>
          </p:cNvPr>
          <p:cNvSpPr>
            <a:spLocks noGrp="1"/>
          </p:cNvSpPr>
          <p:nvPr>
            <p:ph type="dt" sz="half" idx="10"/>
          </p:nvPr>
        </p:nvSpPr>
        <p:spPr/>
        <p:txBody>
          <a:bodyPr/>
          <a:lstStyle/>
          <a:p>
            <a:fld id="{AE840B27-1737-4DD3-8003-6AEF9968205B}" type="datetimeFigureOut">
              <a:rPr lang="en-GB" smtClean="0"/>
              <a:t>22/05/2023</a:t>
            </a:fld>
            <a:endParaRPr lang="en-GB"/>
          </a:p>
        </p:txBody>
      </p:sp>
      <p:sp>
        <p:nvSpPr>
          <p:cNvPr id="4" name="Footer Placeholder 3">
            <a:extLst>
              <a:ext uri="{FF2B5EF4-FFF2-40B4-BE49-F238E27FC236}">
                <a16:creationId xmlns:a16="http://schemas.microsoft.com/office/drawing/2014/main" id="{1B5FB970-AF3E-8FB8-5CE7-2DC2A90650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00799C-C88E-2230-1FB9-F7AC80C1E279}"/>
              </a:ext>
            </a:extLst>
          </p:cNvPr>
          <p:cNvSpPr>
            <a:spLocks noGrp="1"/>
          </p:cNvSpPr>
          <p:nvPr>
            <p:ph type="sldNum" sz="quarter" idx="12"/>
          </p:nvPr>
        </p:nvSpPr>
        <p:spPr/>
        <p:txBody>
          <a:bodyPr/>
          <a:lstStyle/>
          <a:p>
            <a:fld id="{942C3163-D55A-4714-9817-32BB346BB061}" type="slidenum">
              <a:rPr lang="en-GB" smtClean="0"/>
              <a:t>‹#›</a:t>
            </a:fld>
            <a:endParaRPr lang="en-GB"/>
          </a:p>
        </p:txBody>
      </p:sp>
    </p:spTree>
    <p:extLst>
      <p:ext uri="{BB962C8B-B14F-4D97-AF65-F5344CB8AC3E}">
        <p14:creationId xmlns:p14="http://schemas.microsoft.com/office/powerpoint/2010/main" val="1337317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0DCC8C-AA40-12E2-6E67-F9551058AD07}"/>
              </a:ext>
            </a:extLst>
          </p:cNvPr>
          <p:cNvSpPr>
            <a:spLocks noGrp="1"/>
          </p:cNvSpPr>
          <p:nvPr>
            <p:ph type="dt" sz="half" idx="10"/>
          </p:nvPr>
        </p:nvSpPr>
        <p:spPr/>
        <p:txBody>
          <a:bodyPr/>
          <a:lstStyle/>
          <a:p>
            <a:fld id="{AE840B27-1737-4DD3-8003-6AEF9968205B}" type="datetimeFigureOut">
              <a:rPr lang="en-GB" smtClean="0"/>
              <a:t>22/05/2023</a:t>
            </a:fld>
            <a:endParaRPr lang="en-GB"/>
          </a:p>
        </p:txBody>
      </p:sp>
      <p:sp>
        <p:nvSpPr>
          <p:cNvPr id="3" name="Footer Placeholder 2">
            <a:extLst>
              <a:ext uri="{FF2B5EF4-FFF2-40B4-BE49-F238E27FC236}">
                <a16:creationId xmlns:a16="http://schemas.microsoft.com/office/drawing/2014/main" id="{7FBFE9A6-C7D3-6A41-F5D9-0F125C1188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4FB414-3E8B-82EC-4D60-B3612CF2E5BF}"/>
              </a:ext>
            </a:extLst>
          </p:cNvPr>
          <p:cNvSpPr>
            <a:spLocks noGrp="1"/>
          </p:cNvSpPr>
          <p:nvPr>
            <p:ph type="sldNum" sz="quarter" idx="12"/>
          </p:nvPr>
        </p:nvSpPr>
        <p:spPr/>
        <p:txBody>
          <a:bodyPr/>
          <a:lstStyle/>
          <a:p>
            <a:fld id="{942C3163-D55A-4714-9817-32BB346BB061}" type="slidenum">
              <a:rPr lang="en-GB" smtClean="0"/>
              <a:t>‹#›</a:t>
            </a:fld>
            <a:endParaRPr lang="en-GB"/>
          </a:p>
        </p:txBody>
      </p:sp>
    </p:spTree>
    <p:extLst>
      <p:ext uri="{BB962C8B-B14F-4D97-AF65-F5344CB8AC3E}">
        <p14:creationId xmlns:p14="http://schemas.microsoft.com/office/powerpoint/2010/main" val="75659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43CCC-1ED0-1BB2-60EB-FD4AAF82E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EC9623F-718E-4914-E6F1-E659D978DB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FE144DA-F35A-B9D3-7F4E-AAC5AFB70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A1F645-AF14-D6B2-222F-116C0954C288}"/>
              </a:ext>
            </a:extLst>
          </p:cNvPr>
          <p:cNvSpPr>
            <a:spLocks noGrp="1"/>
          </p:cNvSpPr>
          <p:nvPr>
            <p:ph type="dt" sz="half" idx="10"/>
          </p:nvPr>
        </p:nvSpPr>
        <p:spPr/>
        <p:txBody>
          <a:bodyPr/>
          <a:lstStyle/>
          <a:p>
            <a:fld id="{AE840B27-1737-4DD3-8003-6AEF9968205B}" type="datetimeFigureOut">
              <a:rPr lang="en-GB" smtClean="0"/>
              <a:t>22/05/2023</a:t>
            </a:fld>
            <a:endParaRPr lang="en-GB"/>
          </a:p>
        </p:txBody>
      </p:sp>
      <p:sp>
        <p:nvSpPr>
          <p:cNvPr id="6" name="Footer Placeholder 5">
            <a:extLst>
              <a:ext uri="{FF2B5EF4-FFF2-40B4-BE49-F238E27FC236}">
                <a16:creationId xmlns:a16="http://schemas.microsoft.com/office/drawing/2014/main" id="{B1113879-524D-C1CB-AFB4-BCC64664EE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80DCC3-E304-8342-BF77-86D7691447D0}"/>
              </a:ext>
            </a:extLst>
          </p:cNvPr>
          <p:cNvSpPr>
            <a:spLocks noGrp="1"/>
          </p:cNvSpPr>
          <p:nvPr>
            <p:ph type="sldNum" sz="quarter" idx="12"/>
          </p:nvPr>
        </p:nvSpPr>
        <p:spPr/>
        <p:txBody>
          <a:bodyPr/>
          <a:lstStyle/>
          <a:p>
            <a:fld id="{942C3163-D55A-4714-9817-32BB346BB061}" type="slidenum">
              <a:rPr lang="en-GB" smtClean="0"/>
              <a:t>‹#›</a:t>
            </a:fld>
            <a:endParaRPr lang="en-GB"/>
          </a:p>
        </p:txBody>
      </p:sp>
    </p:spTree>
    <p:extLst>
      <p:ext uri="{BB962C8B-B14F-4D97-AF65-F5344CB8AC3E}">
        <p14:creationId xmlns:p14="http://schemas.microsoft.com/office/powerpoint/2010/main" val="1988776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129B-BEA7-6B30-0D63-141481948B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F07631-F4C1-0733-B619-48836A1B49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B51436-8805-6EE7-45C2-19E5F7D81F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BD0009-3335-28C5-7E75-CB695E3CDBC4}"/>
              </a:ext>
            </a:extLst>
          </p:cNvPr>
          <p:cNvSpPr>
            <a:spLocks noGrp="1"/>
          </p:cNvSpPr>
          <p:nvPr>
            <p:ph type="dt" sz="half" idx="10"/>
          </p:nvPr>
        </p:nvSpPr>
        <p:spPr/>
        <p:txBody>
          <a:bodyPr/>
          <a:lstStyle/>
          <a:p>
            <a:fld id="{AE840B27-1737-4DD3-8003-6AEF9968205B}" type="datetimeFigureOut">
              <a:rPr lang="en-GB" smtClean="0"/>
              <a:t>22/05/2023</a:t>
            </a:fld>
            <a:endParaRPr lang="en-GB"/>
          </a:p>
        </p:txBody>
      </p:sp>
      <p:sp>
        <p:nvSpPr>
          <p:cNvPr id="6" name="Footer Placeholder 5">
            <a:extLst>
              <a:ext uri="{FF2B5EF4-FFF2-40B4-BE49-F238E27FC236}">
                <a16:creationId xmlns:a16="http://schemas.microsoft.com/office/drawing/2014/main" id="{12DCF6CB-9E9A-D952-8B48-5CBDA5312D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C786A0-97F8-3BD1-3767-FF101E6EBFFD}"/>
              </a:ext>
            </a:extLst>
          </p:cNvPr>
          <p:cNvSpPr>
            <a:spLocks noGrp="1"/>
          </p:cNvSpPr>
          <p:nvPr>
            <p:ph type="sldNum" sz="quarter" idx="12"/>
          </p:nvPr>
        </p:nvSpPr>
        <p:spPr/>
        <p:txBody>
          <a:bodyPr/>
          <a:lstStyle/>
          <a:p>
            <a:fld id="{942C3163-D55A-4714-9817-32BB346BB061}" type="slidenum">
              <a:rPr lang="en-GB" smtClean="0"/>
              <a:t>‹#›</a:t>
            </a:fld>
            <a:endParaRPr lang="en-GB"/>
          </a:p>
        </p:txBody>
      </p:sp>
    </p:spTree>
    <p:extLst>
      <p:ext uri="{BB962C8B-B14F-4D97-AF65-F5344CB8AC3E}">
        <p14:creationId xmlns:p14="http://schemas.microsoft.com/office/powerpoint/2010/main" val="165720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0F580A-6DD0-2C71-860B-CDA572847C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56622C-B2F5-65B2-19C9-5906E61DF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BFF222-E4F3-7A80-B6C1-E6659CA014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40B27-1737-4DD3-8003-6AEF9968205B}" type="datetimeFigureOut">
              <a:rPr lang="en-GB" smtClean="0"/>
              <a:t>22/05/2023</a:t>
            </a:fld>
            <a:endParaRPr lang="en-GB"/>
          </a:p>
        </p:txBody>
      </p:sp>
      <p:sp>
        <p:nvSpPr>
          <p:cNvPr id="5" name="Footer Placeholder 4">
            <a:extLst>
              <a:ext uri="{FF2B5EF4-FFF2-40B4-BE49-F238E27FC236}">
                <a16:creationId xmlns:a16="http://schemas.microsoft.com/office/drawing/2014/main" id="{25FB26C5-CEF9-BB91-531A-45E79DFE37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104532-EE25-720F-DD76-3B01EF81FB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C3163-D55A-4714-9817-32BB346BB061}" type="slidenum">
              <a:rPr lang="en-GB" smtClean="0"/>
              <a:t>‹#›</a:t>
            </a:fld>
            <a:endParaRPr lang="en-GB"/>
          </a:p>
        </p:txBody>
      </p:sp>
    </p:spTree>
    <p:extLst>
      <p:ext uri="{BB962C8B-B14F-4D97-AF65-F5344CB8AC3E}">
        <p14:creationId xmlns:p14="http://schemas.microsoft.com/office/powerpoint/2010/main" val="4016258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hyperlink" Target="https://bdrtg-my.sharepoint.com/personal/neville_radford_bdrtg_net/Documents/Desktop/ASHP%20Nodal%20-%20Preheat.xlsm"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75.emf"/></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hyperlink" Target="http://176.227.223.110/config/adminpage.html"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16C6E7-F927-7D45-B44D-BD148916714F}"/>
              </a:ext>
            </a:extLst>
          </p:cNvPr>
          <p:cNvSpPr>
            <a:spLocks noGrp="1"/>
          </p:cNvSpPr>
          <p:nvPr>
            <p:ph type="title"/>
          </p:nvPr>
        </p:nvSpPr>
        <p:spPr>
          <a:xfrm>
            <a:off x="838200" y="1708228"/>
            <a:ext cx="5970224" cy="1619171"/>
          </a:xfrm>
        </p:spPr>
        <p:txBody>
          <a:bodyPr/>
          <a:lstStyle/>
          <a:p>
            <a:r>
              <a:rPr lang="en-GB" b="1" dirty="0">
                <a:latin typeface="Arial" panose="020B0604020202020204" pitchFamily="34" charset="0"/>
                <a:cs typeface="Arial" panose="020B0604020202020204" pitchFamily="34" charset="0"/>
              </a:rPr>
              <a:t>Road to Net Zero – Heat Pumps</a:t>
            </a:r>
            <a:endParaRPr lang="en-US" dirty="0"/>
          </a:p>
        </p:txBody>
      </p:sp>
      <p:pic>
        <p:nvPicPr>
          <p:cNvPr id="3" name="Picture Placeholder 2">
            <a:extLst>
              <a:ext uri="{FF2B5EF4-FFF2-40B4-BE49-F238E27FC236}">
                <a16:creationId xmlns:a16="http://schemas.microsoft.com/office/drawing/2014/main" id="{9EF924E7-3007-EBB3-B366-B1F5ADAECBA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15" r="1915"/>
          <a:stretch>
            <a:fillRect/>
          </a:stretch>
        </p:blipFill>
        <p:spPr/>
      </p:pic>
      <p:sp>
        <p:nvSpPr>
          <p:cNvPr id="7" name="Picture Placeholder 6">
            <a:extLst>
              <a:ext uri="{FF2B5EF4-FFF2-40B4-BE49-F238E27FC236}">
                <a16:creationId xmlns:a16="http://schemas.microsoft.com/office/drawing/2014/main" id="{53EA8B67-CE40-2A4F-9019-7722E857BBF2}"/>
              </a:ext>
            </a:extLst>
          </p:cNvPr>
          <p:cNvSpPr>
            <a:spLocks noGrp="1"/>
          </p:cNvSpPr>
          <p:nvPr>
            <p:ph type="pic" sz="quarter" idx="13"/>
          </p:nvPr>
        </p:nvSpPr>
        <p:spPr/>
      </p:sp>
      <p:sp>
        <p:nvSpPr>
          <p:cNvPr id="8" name="Text Placeholder 7">
            <a:extLst>
              <a:ext uri="{FF2B5EF4-FFF2-40B4-BE49-F238E27FC236}">
                <a16:creationId xmlns:a16="http://schemas.microsoft.com/office/drawing/2014/main" id="{C5F9A570-22EF-F747-83E1-2A42E399EB1A}"/>
              </a:ext>
            </a:extLst>
          </p:cNvPr>
          <p:cNvSpPr>
            <a:spLocks noGrp="1"/>
          </p:cNvSpPr>
          <p:nvPr>
            <p:ph type="body" sz="quarter" idx="14"/>
          </p:nvPr>
        </p:nvSpPr>
        <p:spPr/>
        <p:txBody>
          <a:bodyPr>
            <a:normAutofit fontScale="77500" lnSpcReduction="20000"/>
          </a:bodyPr>
          <a:lstStyle/>
          <a:p>
            <a:endParaRPr lang="en-US"/>
          </a:p>
        </p:txBody>
      </p:sp>
      <p:sp>
        <p:nvSpPr>
          <p:cNvPr id="9" name="Text Placeholder 8">
            <a:extLst>
              <a:ext uri="{FF2B5EF4-FFF2-40B4-BE49-F238E27FC236}">
                <a16:creationId xmlns:a16="http://schemas.microsoft.com/office/drawing/2014/main" id="{989D6CAA-9C0D-E442-9042-9567D54DFBDA}"/>
              </a:ext>
            </a:extLst>
          </p:cNvPr>
          <p:cNvSpPr>
            <a:spLocks noGrp="1"/>
          </p:cNvSpPr>
          <p:nvPr>
            <p:ph type="body" sz="quarter" idx="16"/>
          </p:nvPr>
        </p:nvSpPr>
        <p:spPr/>
        <p:txBody>
          <a:bodyPr>
            <a:normAutofit fontScale="92500" lnSpcReduction="20000"/>
          </a:bodyPr>
          <a:lstStyle/>
          <a:p>
            <a:endParaRPr lang="en-US"/>
          </a:p>
        </p:txBody>
      </p:sp>
    </p:spTree>
    <p:extLst>
      <p:ext uri="{BB962C8B-B14F-4D97-AF65-F5344CB8AC3E}">
        <p14:creationId xmlns:p14="http://schemas.microsoft.com/office/powerpoint/2010/main" val="591400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kern="1200" dirty="0">
                <a:latin typeface="Arial" panose="020B0604020202020204" pitchFamily="34" charset="0"/>
                <a:ea typeface="+mj-ea"/>
                <a:cs typeface="Arial" panose="020B0604020202020204" pitchFamily="34" charset="0"/>
              </a:rPr>
              <a:t>Blended - Approach to Net Zero </a:t>
            </a:r>
            <a:endParaRPr lang="en-US" sz="20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BB858080-8F49-C6AB-5363-F1ADAE0416AC}"/>
              </a:ext>
            </a:extLst>
          </p:cNvPr>
          <p:cNvSpPr>
            <a:spLocks noGrp="1"/>
          </p:cNvSpPr>
          <p:nvPr>
            <p:ph type="body" sz="quarter" idx="11"/>
          </p:nvPr>
        </p:nvSpPr>
        <p:spPr>
          <a:xfrm>
            <a:off x="952500" y="1806122"/>
            <a:ext cx="10629900" cy="3985078"/>
          </a:xfrm>
        </p:spPr>
        <p:txBody>
          <a:bodyPr/>
          <a:lstStyle/>
          <a:p>
            <a:pPr marL="0" indent="0">
              <a:buNone/>
            </a:pPr>
            <a:endParaRPr lang="en-US" dirty="0"/>
          </a:p>
        </p:txBody>
      </p:sp>
      <p:pic>
        <p:nvPicPr>
          <p:cNvPr id="7" name="Picture 6">
            <a:extLst>
              <a:ext uri="{FF2B5EF4-FFF2-40B4-BE49-F238E27FC236}">
                <a16:creationId xmlns:a16="http://schemas.microsoft.com/office/drawing/2014/main" id="{3024EC56-0AED-0AA8-D370-267C454CEA1C}"/>
              </a:ext>
            </a:extLst>
          </p:cNvPr>
          <p:cNvPicPr>
            <a:picLocks noChangeAspect="1"/>
          </p:cNvPicPr>
          <p:nvPr/>
        </p:nvPicPr>
        <p:blipFill>
          <a:blip r:embed="rId3"/>
          <a:stretch>
            <a:fillRect/>
          </a:stretch>
        </p:blipFill>
        <p:spPr>
          <a:xfrm>
            <a:off x="561975" y="1640485"/>
            <a:ext cx="11068050" cy="4484124"/>
          </a:xfrm>
          <a:prstGeom prst="rect">
            <a:avLst/>
          </a:prstGeom>
        </p:spPr>
      </p:pic>
    </p:spTree>
    <p:extLst>
      <p:ext uri="{BB962C8B-B14F-4D97-AF65-F5344CB8AC3E}">
        <p14:creationId xmlns:p14="http://schemas.microsoft.com/office/powerpoint/2010/main" val="4065350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kern="1200" dirty="0">
                <a:latin typeface="Arial" panose="020B0604020202020204" pitchFamily="34" charset="0"/>
                <a:ea typeface="+mj-ea"/>
                <a:cs typeface="Arial" panose="020B0604020202020204" pitchFamily="34" charset="0"/>
              </a:rPr>
              <a:t>Blended - Approach to Net Zero </a:t>
            </a:r>
            <a:endParaRPr lang="en-US"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798A9F5-4EF7-2D94-7453-5F6E2FD6289C}"/>
              </a:ext>
            </a:extLst>
          </p:cNvPr>
          <p:cNvPicPr>
            <a:picLocks noChangeAspect="1"/>
          </p:cNvPicPr>
          <p:nvPr/>
        </p:nvPicPr>
        <p:blipFill>
          <a:blip r:embed="rId3"/>
          <a:stretch>
            <a:fillRect/>
          </a:stretch>
        </p:blipFill>
        <p:spPr>
          <a:xfrm>
            <a:off x="1131475" y="2442754"/>
            <a:ext cx="10271950" cy="2943901"/>
          </a:xfrm>
          <a:prstGeom prst="rect">
            <a:avLst/>
          </a:prstGeom>
        </p:spPr>
      </p:pic>
    </p:spTree>
    <p:extLst>
      <p:ext uri="{BB962C8B-B14F-4D97-AF65-F5344CB8AC3E}">
        <p14:creationId xmlns:p14="http://schemas.microsoft.com/office/powerpoint/2010/main" val="4128870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kern="1200" dirty="0">
                <a:latin typeface="Arial" panose="020B0604020202020204" pitchFamily="34" charset="0"/>
                <a:ea typeface="+mj-ea"/>
                <a:cs typeface="Arial" panose="020B0604020202020204" pitchFamily="34" charset="0"/>
              </a:rPr>
              <a:t>Blended - Approach to Net Zero </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29DD823-9A73-EEC5-2CA1-9D011FA26977}"/>
              </a:ext>
            </a:extLst>
          </p:cNvPr>
          <p:cNvPicPr>
            <a:picLocks noChangeAspect="1"/>
          </p:cNvPicPr>
          <p:nvPr/>
        </p:nvPicPr>
        <p:blipFill>
          <a:blip r:embed="rId3"/>
          <a:stretch>
            <a:fillRect/>
          </a:stretch>
        </p:blipFill>
        <p:spPr>
          <a:xfrm>
            <a:off x="609600" y="1504520"/>
            <a:ext cx="11208327" cy="4514680"/>
          </a:xfrm>
          <a:prstGeom prst="rect">
            <a:avLst/>
          </a:prstGeom>
        </p:spPr>
      </p:pic>
    </p:spTree>
    <p:extLst>
      <p:ext uri="{BB962C8B-B14F-4D97-AF65-F5344CB8AC3E}">
        <p14:creationId xmlns:p14="http://schemas.microsoft.com/office/powerpoint/2010/main" val="2374119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kern="1200" dirty="0">
                <a:latin typeface="Arial" panose="020B0604020202020204" pitchFamily="34" charset="0"/>
                <a:ea typeface="+mj-ea"/>
                <a:cs typeface="Arial" panose="020B0604020202020204" pitchFamily="34" charset="0"/>
              </a:rPr>
              <a:t>Blended - Approach to Net Zero </a:t>
            </a:r>
            <a:endParaRPr lang="en-US"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BD8FA8D-CE78-5C21-C694-012CC31DB062}"/>
              </a:ext>
            </a:extLst>
          </p:cNvPr>
          <p:cNvPicPr>
            <a:picLocks noChangeAspect="1"/>
          </p:cNvPicPr>
          <p:nvPr/>
        </p:nvPicPr>
        <p:blipFill>
          <a:blip r:embed="rId3"/>
          <a:stretch>
            <a:fillRect/>
          </a:stretch>
        </p:blipFill>
        <p:spPr>
          <a:xfrm>
            <a:off x="1038195" y="1861008"/>
            <a:ext cx="3781536" cy="1862180"/>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EE3C3B16-6C74-F13E-A861-6160D2DB7CEE}"/>
              </a:ext>
            </a:extLst>
          </p:cNvPr>
          <p:cNvPicPr>
            <a:picLocks noChangeAspect="1"/>
          </p:cNvPicPr>
          <p:nvPr/>
        </p:nvPicPr>
        <p:blipFill>
          <a:blip r:embed="rId4"/>
          <a:stretch>
            <a:fillRect/>
          </a:stretch>
        </p:blipFill>
        <p:spPr>
          <a:xfrm>
            <a:off x="1044405" y="3940229"/>
            <a:ext cx="3775326" cy="157670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807729FD-12C2-7119-15FC-039C5F0850F1}"/>
              </a:ext>
            </a:extLst>
          </p:cNvPr>
          <p:cNvPicPr>
            <a:picLocks noChangeAspect="1"/>
          </p:cNvPicPr>
          <p:nvPr/>
        </p:nvPicPr>
        <p:blipFill>
          <a:blip r:embed="rId5"/>
          <a:stretch>
            <a:fillRect/>
          </a:stretch>
        </p:blipFill>
        <p:spPr>
          <a:xfrm>
            <a:off x="8350031" y="1806122"/>
            <a:ext cx="1896040" cy="2516148"/>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B24E50F1-2F4C-800D-C496-78D35DC0C804}"/>
              </a:ext>
            </a:extLst>
          </p:cNvPr>
          <p:cNvPicPr>
            <a:picLocks noChangeAspect="1"/>
          </p:cNvPicPr>
          <p:nvPr/>
        </p:nvPicPr>
        <p:blipFill>
          <a:blip r:embed="rId6"/>
          <a:stretch>
            <a:fillRect/>
          </a:stretch>
        </p:blipFill>
        <p:spPr>
          <a:xfrm>
            <a:off x="9406505" y="3131535"/>
            <a:ext cx="1896040" cy="2526964"/>
          </a:xfrm>
          <a:prstGeom prst="rect">
            <a:avLst/>
          </a:prstGeom>
          <a:ln>
            <a:noFill/>
          </a:ln>
          <a:effectLst>
            <a:outerShdw blurRad="190500" algn="tl" rotWithShape="0">
              <a:srgbClr val="000000">
                <a:alpha val="70000"/>
              </a:srgbClr>
            </a:outerShdw>
          </a:effectLst>
        </p:spPr>
      </p:pic>
      <p:pic>
        <p:nvPicPr>
          <p:cNvPr id="12" name="Picture 8" descr="Multipoint Eco ">
            <a:extLst>
              <a:ext uri="{FF2B5EF4-FFF2-40B4-BE49-F238E27FC236}">
                <a16:creationId xmlns:a16="http://schemas.microsoft.com/office/drawing/2014/main" id="{03B4ACFB-EEDE-D559-F442-9906F570E7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1314" y="1806122"/>
            <a:ext cx="1812271" cy="20838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name">
            <a:extLst>
              <a:ext uri="{FF2B5EF4-FFF2-40B4-BE49-F238E27FC236}">
                <a16:creationId xmlns:a16="http://schemas.microsoft.com/office/drawing/2014/main" id="{5D86209D-65DD-553B-5574-FC1EFBC745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8443" y="3798661"/>
            <a:ext cx="2078011" cy="185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38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41735-4A7D-56A1-CDD5-4432E8C69668}"/>
              </a:ext>
            </a:extLst>
          </p:cNvPr>
          <p:cNvSpPr>
            <a:spLocks noGrp="1"/>
          </p:cNvSpPr>
          <p:nvPr>
            <p:ph type="title"/>
          </p:nvPr>
        </p:nvSpPr>
        <p:spPr>
          <a:xfrm>
            <a:off x="1013898" y="166769"/>
            <a:ext cx="10008000" cy="4350148"/>
          </a:xfrm>
        </p:spPr>
        <p:txBody>
          <a:bodyPr>
            <a:normAutofit fontScale="90000"/>
          </a:bodyPr>
          <a:lstStyle/>
          <a:p>
            <a:pPr lvl="1">
              <a:lnSpc>
                <a:spcPct val="150000"/>
              </a:lnSpc>
              <a:spcAft>
                <a:spcPts val="0"/>
              </a:spcAft>
            </a:pPr>
            <a:br>
              <a:rPr lang="en-GB" sz="3200" dirty="0">
                <a:solidFill>
                  <a:schemeClr val="tx1"/>
                </a:solidFill>
                <a:latin typeface="Arial" panose="020B0604020202020204" pitchFamily="34" charset="0"/>
                <a:cs typeface="Arial" panose="020B0604020202020204" pitchFamily="34" charset="0"/>
              </a:rPr>
            </a:br>
            <a:r>
              <a:rPr lang="en-GB" sz="3200" dirty="0">
                <a:solidFill>
                  <a:schemeClr val="tx1"/>
                </a:solidFill>
                <a:latin typeface="Arial" panose="020B0604020202020204" pitchFamily="34" charset="0"/>
                <a:cs typeface="Arial" panose="020B0604020202020204" pitchFamily="34" charset="0"/>
              </a:rPr>
              <a:t>AGENDA</a:t>
            </a:r>
            <a:br>
              <a:rPr lang="en-GB" sz="3200" dirty="0">
                <a:solidFill>
                  <a:schemeClr val="tx1"/>
                </a:solidFill>
                <a:latin typeface="Arial" panose="020B0604020202020204" pitchFamily="34" charset="0"/>
                <a:cs typeface="Arial" panose="020B0604020202020204" pitchFamily="34" charset="0"/>
              </a:rPr>
            </a:br>
            <a:br>
              <a:rPr lang="en-GB" sz="3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Energy Transition and Legislation Drivers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Blended - Approach to Net Zero</a:t>
            </a:r>
            <a:br>
              <a:rPr lang="en-GB" sz="2200" dirty="0">
                <a:solidFill>
                  <a:schemeClr val="tx1"/>
                </a:solidFill>
                <a:latin typeface="Arial" panose="020B0604020202020204" pitchFamily="34" charset="0"/>
                <a:cs typeface="Arial" panose="020B0604020202020204" pitchFamily="34" charset="0"/>
              </a:rPr>
            </a:br>
            <a:r>
              <a:rPr lang="en-GB" sz="2200" b="1" dirty="0">
                <a:solidFill>
                  <a:schemeClr val="tx1"/>
                </a:solidFill>
                <a:latin typeface="Arial" panose="020B0604020202020204" pitchFamily="34" charset="0"/>
                <a:cs typeface="Arial" panose="020B0604020202020204" pitchFamily="34" charset="0"/>
              </a:rPr>
              <a:t>Heat Pump – Technology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Traditional Design / Installation</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DNO Connections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Typical Schematics </a:t>
            </a:r>
            <a:br>
              <a:rPr lang="en-GB" sz="2200" dirty="0">
                <a:solidFill>
                  <a:schemeClr val="bg1">
                    <a:lumMod val="65000"/>
                  </a:schemeClr>
                </a:solidFill>
                <a:latin typeface="Arial" panose="020B0604020202020204" pitchFamily="34" charset="0"/>
                <a:cs typeface="Arial" panose="020B0604020202020204" pitchFamily="34" charset="0"/>
              </a:rPr>
            </a:br>
            <a:endParaRPr lang="en-GB" sz="2200" dirty="0"/>
          </a:p>
        </p:txBody>
      </p:sp>
    </p:spTree>
    <p:extLst>
      <p:ext uri="{BB962C8B-B14F-4D97-AF65-F5344CB8AC3E}">
        <p14:creationId xmlns:p14="http://schemas.microsoft.com/office/powerpoint/2010/main" val="1202379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E7E4E7-811B-726C-4E15-2363884F51D2}"/>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Heat Pump – Technology – Carbon Intensity</a:t>
            </a:r>
            <a:endParaRPr lang="en-US" sz="20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F55C0598-09EA-E7A8-1EE8-9D3E733F1229}"/>
              </a:ext>
            </a:extLst>
          </p:cNvPr>
          <p:cNvSpPr>
            <a:spLocks noGrp="1"/>
          </p:cNvSpPr>
          <p:nvPr>
            <p:ph type="body" sz="quarter" idx="11"/>
          </p:nvPr>
        </p:nvSpPr>
        <p:spPr/>
        <p:txBody>
          <a:bodyPr/>
          <a:lstStyle/>
          <a:p>
            <a:r>
              <a:rPr lang="en-US" sz="1600" dirty="0">
                <a:latin typeface="Arial" panose="020B0604020202020204" pitchFamily="34" charset="0"/>
                <a:cs typeface="Arial" panose="020B0604020202020204" pitchFamily="34" charset="0"/>
              </a:rPr>
              <a:t>Decarbonation electrical grid energy</a:t>
            </a:r>
          </a:p>
          <a:p>
            <a:r>
              <a:rPr lang="en-US" sz="1600" dirty="0">
                <a:latin typeface="Arial" panose="020B0604020202020204" pitchFamily="34" charset="0"/>
                <a:cs typeface="Arial" panose="020B0604020202020204" pitchFamily="34" charset="0"/>
              </a:rPr>
              <a:t>Natural gas phase out</a:t>
            </a:r>
          </a:p>
          <a:p>
            <a:r>
              <a:rPr lang="en-US" sz="1600" dirty="0">
                <a:latin typeface="Arial" panose="020B0604020202020204" pitchFamily="34" charset="0"/>
                <a:cs typeface="Arial" panose="020B0604020202020204" pitchFamily="34" charset="0"/>
              </a:rPr>
              <a:t>Up to 400% energy efficient </a:t>
            </a:r>
          </a:p>
          <a:p>
            <a:pPr marL="0" indent="0">
              <a:buNone/>
            </a:pPr>
            <a:endParaRPr lang="en-US" dirty="0"/>
          </a:p>
        </p:txBody>
      </p:sp>
      <p:sp>
        <p:nvSpPr>
          <p:cNvPr id="7" name="Text Placeholder 6">
            <a:extLst>
              <a:ext uri="{FF2B5EF4-FFF2-40B4-BE49-F238E27FC236}">
                <a16:creationId xmlns:a16="http://schemas.microsoft.com/office/drawing/2014/main" id="{2F645581-DA93-5432-18D2-6AB9C0EF8294}"/>
              </a:ext>
            </a:extLst>
          </p:cNvPr>
          <p:cNvSpPr>
            <a:spLocks noGrp="1"/>
          </p:cNvSpPr>
          <p:nvPr>
            <p:ph type="body" sz="quarter" idx="12"/>
          </p:nvPr>
        </p:nvSpPr>
        <p:spPr/>
        <p:txBody>
          <a:bodyPr>
            <a:normAutofit/>
          </a:bodyPr>
          <a:lstStyle/>
          <a:p>
            <a:pPr marL="0" indent="0">
              <a:buNone/>
            </a:pPr>
            <a:r>
              <a:rPr lang="en-US" sz="2000" dirty="0">
                <a:latin typeface="Arial" panose="020B0604020202020204" pitchFamily="34" charset="0"/>
                <a:cs typeface="Arial" panose="020B0604020202020204" pitchFamily="34" charset="0"/>
              </a:rPr>
              <a:t>Why Heat Pumps?</a:t>
            </a:r>
          </a:p>
        </p:txBody>
      </p:sp>
      <p:pic>
        <p:nvPicPr>
          <p:cNvPr id="9" name="Picture 8">
            <a:extLst>
              <a:ext uri="{FF2B5EF4-FFF2-40B4-BE49-F238E27FC236}">
                <a16:creationId xmlns:a16="http://schemas.microsoft.com/office/drawing/2014/main" id="{C7E895B9-39FF-2AB8-1EDC-6A6D6369EF61}"/>
              </a:ext>
            </a:extLst>
          </p:cNvPr>
          <p:cNvPicPr>
            <a:picLocks noChangeAspect="1"/>
          </p:cNvPicPr>
          <p:nvPr/>
        </p:nvPicPr>
        <p:blipFill>
          <a:blip r:embed="rId3"/>
          <a:stretch>
            <a:fillRect/>
          </a:stretch>
        </p:blipFill>
        <p:spPr>
          <a:xfrm>
            <a:off x="7125852" y="2163700"/>
            <a:ext cx="2436995" cy="2223521"/>
          </a:xfrm>
          <a:prstGeom prst="rect">
            <a:avLst/>
          </a:prstGeom>
        </p:spPr>
      </p:pic>
      <p:pic>
        <p:nvPicPr>
          <p:cNvPr id="3" name="Picture 2">
            <a:extLst>
              <a:ext uri="{FF2B5EF4-FFF2-40B4-BE49-F238E27FC236}">
                <a16:creationId xmlns:a16="http://schemas.microsoft.com/office/drawing/2014/main" id="{E3F54EC2-BB12-C679-39B1-36393E8B4365}"/>
              </a:ext>
            </a:extLst>
          </p:cNvPr>
          <p:cNvPicPr>
            <a:picLocks noChangeAspect="1"/>
          </p:cNvPicPr>
          <p:nvPr/>
        </p:nvPicPr>
        <p:blipFill>
          <a:blip r:embed="rId4"/>
          <a:stretch>
            <a:fillRect/>
          </a:stretch>
        </p:blipFill>
        <p:spPr>
          <a:xfrm>
            <a:off x="724200" y="3271760"/>
            <a:ext cx="4610100" cy="1714500"/>
          </a:xfrm>
          <a:prstGeom prst="rect">
            <a:avLst/>
          </a:prstGeom>
        </p:spPr>
      </p:pic>
    </p:spTree>
    <p:extLst>
      <p:ext uri="{BB962C8B-B14F-4D97-AF65-F5344CB8AC3E}">
        <p14:creationId xmlns:p14="http://schemas.microsoft.com/office/powerpoint/2010/main" val="3603609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Heat Pump – Technology – Carbon Intensity</a:t>
            </a:r>
            <a:endParaRPr lang="en-US"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48C47B5-3ABB-06C6-2A8D-E1A72EBAC5ED}"/>
              </a:ext>
            </a:extLst>
          </p:cNvPr>
          <p:cNvPicPr>
            <a:picLocks noChangeAspect="1"/>
          </p:cNvPicPr>
          <p:nvPr/>
        </p:nvPicPr>
        <p:blipFill>
          <a:blip r:embed="rId3"/>
          <a:stretch>
            <a:fillRect/>
          </a:stretch>
        </p:blipFill>
        <p:spPr>
          <a:xfrm>
            <a:off x="838200" y="1787236"/>
            <a:ext cx="10771909" cy="4100945"/>
          </a:xfrm>
          <a:prstGeom prst="rect">
            <a:avLst/>
          </a:prstGeom>
        </p:spPr>
      </p:pic>
    </p:spTree>
    <p:extLst>
      <p:ext uri="{BB962C8B-B14F-4D97-AF65-F5344CB8AC3E}">
        <p14:creationId xmlns:p14="http://schemas.microsoft.com/office/powerpoint/2010/main" val="3936475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Heat Pump – Technology Efficiencies</a:t>
            </a:r>
            <a:endParaRPr lang="en-US"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B1A313-5115-9261-47BA-648B09B010D6}"/>
              </a:ext>
            </a:extLst>
          </p:cNvPr>
          <p:cNvPicPr>
            <a:picLocks noChangeAspect="1"/>
          </p:cNvPicPr>
          <p:nvPr/>
        </p:nvPicPr>
        <p:blipFill>
          <a:blip r:embed="rId3"/>
          <a:stretch>
            <a:fillRect/>
          </a:stretch>
        </p:blipFill>
        <p:spPr>
          <a:xfrm>
            <a:off x="838200" y="1343891"/>
            <a:ext cx="10785764" cy="4516581"/>
          </a:xfrm>
          <a:prstGeom prst="rect">
            <a:avLst/>
          </a:prstGeom>
        </p:spPr>
      </p:pic>
    </p:spTree>
    <p:extLst>
      <p:ext uri="{BB962C8B-B14F-4D97-AF65-F5344CB8AC3E}">
        <p14:creationId xmlns:p14="http://schemas.microsoft.com/office/powerpoint/2010/main" val="2353290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63BB18-FF54-E1CB-EEA8-FFFE151DFBC5}"/>
              </a:ext>
            </a:extLst>
          </p:cNvPr>
          <p:cNvSpPr>
            <a:spLocks noGrp="1"/>
          </p:cNvSpPr>
          <p:nvPr>
            <p:ph type="title"/>
          </p:nvPr>
        </p:nvSpPr>
        <p:spPr/>
        <p:txBody>
          <a:bodyPr>
            <a:normAutofit/>
          </a:bodyPr>
          <a:lstStyle/>
          <a:p>
            <a:r>
              <a:rPr lang="en-GB" sz="2000" b="1" kern="1200" dirty="0">
                <a:latin typeface="Arial" panose="020B0604020202020204" pitchFamily="34" charset="0"/>
                <a:ea typeface="+mj-ea"/>
                <a:cs typeface="Arial" panose="020B0604020202020204" pitchFamily="34" charset="0"/>
              </a:rPr>
              <a:t>Heat Pump – Technology</a:t>
            </a:r>
            <a:endParaRPr lang="en-US" sz="2000" b="1" dirty="0"/>
          </a:p>
        </p:txBody>
      </p:sp>
      <p:sp>
        <p:nvSpPr>
          <p:cNvPr id="6" name="Text Placeholder 5">
            <a:extLst>
              <a:ext uri="{FF2B5EF4-FFF2-40B4-BE49-F238E27FC236}">
                <a16:creationId xmlns:a16="http://schemas.microsoft.com/office/drawing/2014/main" id="{7AEF5FFA-5613-CD4D-E0C8-AB934A114870}"/>
              </a:ext>
            </a:extLst>
          </p:cNvPr>
          <p:cNvSpPr>
            <a:spLocks noGrp="1"/>
          </p:cNvSpPr>
          <p:nvPr>
            <p:ph type="body" sz="quarter" idx="11"/>
          </p:nvPr>
        </p:nvSpPr>
        <p:spPr>
          <a:xfrm>
            <a:off x="838200" y="2496299"/>
            <a:ext cx="5128259" cy="3098795"/>
          </a:xfrm>
        </p:spPr>
        <p:txBody>
          <a:bodyPr>
            <a:normAutofit/>
          </a:bodyPr>
          <a:lstStyle/>
          <a:p>
            <a:pPr marL="0" indent="0">
              <a:buNone/>
            </a:pPr>
            <a:r>
              <a:rPr lang="en-US" sz="1600" dirty="0">
                <a:latin typeface="Arial" panose="020B0604020202020204" pitchFamily="34" charset="0"/>
                <a:cs typeface="Arial" panose="020B0604020202020204" pitchFamily="34" charset="0"/>
              </a:rPr>
              <a:t>How can a heat pump be &gt; 100% efficiency?</a:t>
            </a:r>
          </a:p>
          <a:p>
            <a:pPr marL="0" indent="0">
              <a:buNone/>
            </a:pPr>
            <a:r>
              <a:rPr lang="en-US" sz="1600" dirty="0">
                <a:latin typeface="Arial" panose="020B0604020202020204" pitchFamily="34" charset="0"/>
                <a:cs typeface="Arial" panose="020B0604020202020204" pitchFamily="34" charset="0"/>
              </a:rPr>
              <a:t>Heat is taken from ambient air. This is the renewable aspect as this is ‘free</a:t>
            </a:r>
            <a:endParaRPr lang="en-GB" sz="1600" dirty="0">
              <a:latin typeface="Arial" panose="020B0604020202020204" pitchFamily="34" charset="0"/>
              <a:cs typeface="Arial" panose="020B0604020202020204" pitchFamily="34" charset="0"/>
            </a:endParaRPr>
          </a:p>
          <a:p>
            <a:pPr marL="0" indent="0">
              <a:buNone/>
            </a:pPr>
            <a:endParaRPr lang="en-US" dirty="0"/>
          </a:p>
        </p:txBody>
      </p:sp>
      <p:pic>
        <p:nvPicPr>
          <p:cNvPr id="3" name="Picture Placeholder 2" descr="A picture containing text, table&#10;&#10;Description automatically generated">
            <a:extLst>
              <a:ext uri="{FF2B5EF4-FFF2-40B4-BE49-F238E27FC236}">
                <a16:creationId xmlns:a16="http://schemas.microsoft.com/office/drawing/2014/main" id="{6B1EFD94-1857-3A6D-DA54-D025FAA01C70}"/>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656" t="-92846" r="-15986" b="-97185"/>
          <a:stretch/>
        </p:blipFill>
        <p:spPr>
          <a:xfrm>
            <a:off x="6435090" y="0"/>
            <a:ext cx="5756910" cy="6109447"/>
          </a:xfrm>
        </p:spPr>
      </p:pic>
    </p:spTree>
    <p:extLst>
      <p:ext uri="{BB962C8B-B14F-4D97-AF65-F5344CB8AC3E}">
        <p14:creationId xmlns:p14="http://schemas.microsoft.com/office/powerpoint/2010/main" val="1341072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Air Source Heat Pump – Technology – Components</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C8DDBB8-C634-F037-0F43-E8C598318F8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3965" y="1634836"/>
            <a:ext cx="5375562" cy="4059289"/>
          </a:xfrm>
          <a:prstGeom prst="rect">
            <a:avLst/>
          </a:prstGeom>
        </p:spPr>
      </p:pic>
      <p:pic>
        <p:nvPicPr>
          <p:cNvPr id="8" name="Picture 7">
            <a:extLst>
              <a:ext uri="{FF2B5EF4-FFF2-40B4-BE49-F238E27FC236}">
                <a16:creationId xmlns:a16="http://schemas.microsoft.com/office/drawing/2014/main" id="{94BA268A-80F5-E166-E46F-F85EEDFCDA9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72755" y="1781996"/>
            <a:ext cx="6149592" cy="1927849"/>
          </a:xfrm>
          <a:prstGeom prst="rect">
            <a:avLst/>
          </a:prstGeom>
        </p:spPr>
      </p:pic>
    </p:spTree>
    <p:extLst>
      <p:ext uri="{BB962C8B-B14F-4D97-AF65-F5344CB8AC3E}">
        <p14:creationId xmlns:p14="http://schemas.microsoft.com/office/powerpoint/2010/main" val="303131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41735-4A7D-56A1-CDD5-4432E8C69668}"/>
              </a:ext>
            </a:extLst>
          </p:cNvPr>
          <p:cNvSpPr>
            <a:spLocks noGrp="1"/>
          </p:cNvSpPr>
          <p:nvPr>
            <p:ph type="title"/>
          </p:nvPr>
        </p:nvSpPr>
        <p:spPr>
          <a:xfrm>
            <a:off x="1013898" y="166769"/>
            <a:ext cx="10008000" cy="4350148"/>
          </a:xfrm>
        </p:spPr>
        <p:txBody>
          <a:bodyPr>
            <a:normAutofit fontScale="90000"/>
          </a:bodyPr>
          <a:lstStyle/>
          <a:p>
            <a:pPr lvl="1">
              <a:lnSpc>
                <a:spcPct val="150000"/>
              </a:lnSpc>
              <a:spcAft>
                <a:spcPts val="0"/>
              </a:spcAft>
            </a:pPr>
            <a:br>
              <a:rPr lang="en-GB" sz="3200" dirty="0">
                <a:solidFill>
                  <a:schemeClr val="tx1"/>
                </a:solidFill>
                <a:latin typeface="Arial" panose="020B0604020202020204" pitchFamily="34" charset="0"/>
                <a:cs typeface="Arial" panose="020B0604020202020204" pitchFamily="34" charset="0"/>
              </a:rPr>
            </a:br>
            <a:r>
              <a:rPr lang="en-GB" sz="3200" dirty="0">
                <a:solidFill>
                  <a:schemeClr val="tx1"/>
                </a:solidFill>
                <a:latin typeface="Arial" panose="020B0604020202020204" pitchFamily="34" charset="0"/>
                <a:cs typeface="Arial" panose="020B0604020202020204" pitchFamily="34" charset="0"/>
              </a:rPr>
              <a:t>AGENDA</a:t>
            </a:r>
            <a:br>
              <a:rPr lang="en-GB" sz="3200" dirty="0">
                <a:solidFill>
                  <a:schemeClr val="tx1"/>
                </a:solidFill>
                <a:latin typeface="Arial" panose="020B0604020202020204" pitchFamily="34" charset="0"/>
                <a:cs typeface="Arial" panose="020B0604020202020204" pitchFamily="34" charset="0"/>
              </a:rPr>
            </a:br>
            <a:br>
              <a:rPr lang="en-GB" sz="3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Energy Transition and Legislation Drivers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Blended - Approach to Net Zero</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Heat Pump – Technology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Traditional Design / Installation</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DNO Connections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Typical Schematics </a:t>
            </a:r>
            <a:br>
              <a:rPr lang="en-GB" sz="2200" dirty="0">
                <a:solidFill>
                  <a:schemeClr val="bg1">
                    <a:lumMod val="65000"/>
                  </a:schemeClr>
                </a:solidFill>
                <a:latin typeface="Arial" panose="020B0604020202020204" pitchFamily="34" charset="0"/>
                <a:cs typeface="Arial" panose="020B0604020202020204" pitchFamily="34" charset="0"/>
              </a:rPr>
            </a:br>
            <a:endParaRPr lang="en-GB" sz="2200" dirty="0"/>
          </a:p>
        </p:txBody>
      </p:sp>
    </p:spTree>
    <p:extLst>
      <p:ext uri="{BB962C8B-B14F-4D97-AF65-F5344CB8AC3E}">
        <p14:creationId xmlns:p14="http://schemas.microsoft.com/office/powerpoint/2010/main" val="1441215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Heat Pump – Technology – Types</a:t>
            </a:r>
            <a:endParaRPr lang="en-US"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35B47BA-507F-C6E9-0706-BD5109EFC71F}"/>
              </a:ext>
            </a:extLst>
          </p:cNvPr>
          <p:cNvPicPr>
            <a:picLocks noChangeAspect="1"/>
          </p:cNvPicPr>
          <p:nvPr/>
        </p:nvPicPr>
        <p:blipFill>
          <a:blip r:embed="rId3"/>
          <a:stretch>
            <a:fillRect/>
          </a:stretch>
        </p:blipFill>
        <p:spPr>
          <a:xfrm>
            <a:off x="1974060" y="1504521"/>
            <a:ext cx="8098195" cy="1924480"/>
          </a:xfrm>
          <a:prstGeom prst="rect">
            <a:avLst/>
          </a:prstGeom>
        </p:spPr>
      </p:pic>
      <p:pic>
        <p:nvPicPr>
          <p:cNvPr id="9" name="Picture 8">
            <a:extLst>
              <a:ext uri="{FF2B5EF4-FFF2-40B4-BE49-F238E27FC236}">
                <a16:creationId xmlns:a16="http://schemas.microsoft.com/office/drawing/2014/main" id="{2D10204F-96BE-9CE2-E193-FBA2100CD3C0}"/>
              </a:ext>
            </a:extLst>
          </p:cNvPr>
          <p:cNvPicPr>
            <a:picLocks noChangeAspect="1"/>
          </p:cNvPicPr>
          <p:nvPr/>
        </p:nvPicPr>
        <p:blipFill>
          <a:blip r:embed="rId4"/>
          <a:stretch>
            <a:fillRect/>
          </a:stretch>
        </p:blipFill>
        <p:spPr>
          <a:xfrm>
            <a:off x="1974060" y="3429000"/>
            <a:ext cx="8243879" cy="2694709"/>
          </a:xfrm>
          <a:prstGeom prst="rect">
            <a:avLst/>
          </a:prstGeom>
        </p:spPr>
      </p:pic>
    </p:spTree>
    <p:extLst>
      <p:ext uri="{BB962C8B-B14F-4D97-AF65-F5344CB8AC3E}">
        <p14:creationId xmlns:p14="http://schemas.microsoft.com/office/powerpoint/2010/main" val="1304843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41735-4A7D-56A1-CDD5-4432E8C69668}"/>
              </a:ext>
            </a:extLst>
          </p:cNvPr>
          <p:cNvSpPr>
            <a:spLocks noGrp="1"/>
          </p:cNvSpPr>
          <p:nvPr>
            <p:ph type="title"/>
          </p:nvPr>
        </p:nvSpPr>
        <p:spPr>
          <a:xfrm>
            <a:off x="1013898" y="166769"/>
            <a:ext cx="10008000" cy="4350148"/>
          </a:xfrm>
        </p:spPr>
        <p:txBody>
          <a:bodyPr>
            <a:normAutofit fontScale="90000"/>
          </a:bodyPr>
          <a:lstStyle/>
          <a:p>
            <a:pPr lvl="1">
              <a:lnSpc>
                <a:spcPct val="150000"/>
              </a:lnSpc>
              <a:spcAft>
                <a:spcPts val="0"/>
              </a:spcAft>
            </a:pPr>
            <a:br>
              <a:rPr lang="en-GB" sz="3200" dirty="0">
                <a:solidFill>
                  <a:schemeClr val="tx1"/>
                </a:solidFill>
                <a:latin typeface="Arial" panose="020B0604020202020204" pitchFamily="34" charset="0"/>
                <a:cs typeface="Arial" panose="020B0604020202020204" pitchFamily="34" charset="0"/>
              </a:rPr>
            </a:br>
            <a:r>
              <a:rPr lang="en-GB" sz="3200" dirty="0">
                <a:solidFill>
                  <a:schemeClr val="tx1"/>
                </a:solidFill>
                <a:latin typeface="Arial" panose="020B0604020202020204" pitchFamily="34" charset="0"/>
                <a:cs typeface="Arial" panose="020B0604020202020204" pitchFamily="34" charset="0"/>
              </a:rPr>
              <a:t>AGENDA</a:t>
            </a:r>
            <a:br>
              <a:rPr lang="en-GB" sz="3200" dirty="0">
                <a:solidFill>
                  <a:schemeClr val="tx1"/>
                </a:solidFill>
                <a:latin typeface="Arial" panose="020B0604020202020204" pitchFamily="34" charset="0"/>
                <a:cs typeface="Arial" panose="020B0604020202020204" pitchFamily="34" charset="0"/>
              </a:rPr>
            </a:br>
            <a:br>
              <a:rPr lang="en-GB" sz="3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Energy Transition and Legislation Drivers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Blended - Approach to Net Zero</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Heat Pump – Technology </a:t>
            </a:r>
            <a:br>
              <a:rPr lang="en-GB" sz="2200" dirty="0">
                <a:solidFill>
                  <a:schemeClr val="tx1"/>
                </a:solidFill>
                <a:latin typeface="Arial" panose="020B0604020202020204" pitchFamily="34" charset="0"/>
                <a:cs typeface="Arial" panose="020B0604020202020204" pitchFamily="34" charset="0"/>
              </a:rPr>
            </a:br>
            <a:r>
              <a:rPr lang="en-GB" sz="2200" b="1" dirty="0">
                <a:solidFill>
                  <a:schemeClr val="tx1"/>
                </a:solidFill>
                <a:latin typeface="Arial" panose="020B0604020202020204" pitchFamily="34" charset="0"/>
                <a:cs typeface="Arial" panose="020B0604020202020204" pitchFamily="34" charset="0"/>
              </a:rPr>
              <a:t>Traditional Design / Installation</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DNO Connections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Typical Schematics </a:t>
            </a:r>
            <a:br>
              <a:rPr lang="en-GB" sz="2200" dirty="0">
                <a:solidFill>
                  <a:schemeClr val="bg1">
                    <a:lumMod val="65000"/>
                  </a:schemeClr>
                </a:solidFill>
                <a:latin typeface="Arial" panose="020B0604020202020204" pitchFamily="34" charset="0"/>
                <a:cs typeface="Arial" panose="020B0604020202020204" pitchFamily="34" charset="0"/>
              </a:rPr>
            </a:br>
            <a:endParaRPr lang="en-GB" sz="2200" dirty="0"/>
          </a:p>
        </p:txBody>
      </p:sp>
    </p:spTree>
    <p:extLst>
      <p:ext uri="{BB962C8B-B14F-4D97-AF65-F5344CB8AC3E}">
        <p14:creationId xmlns:p14="http://schemas.microsoft.com/office/powerpoint/2010/main" val="713830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solidFill>
                      <a:schemeClr val="tx1"/>
                    </a:solidFill>
                    <a:latin typeface="Arial" panose="020B0604020202020204" pitchFamily="34" charset="0"/>
                    <a:cs typeface="Arial" panose="020B0604020202020204" pitchFamily="34" charset="0"/>
                  </a:rPr>
                  <a:t>Typical Design – </a:t>
                </a:r>
                <a:r>
                  <a:rPr lang="en-US" sz="2000" b="1" dirty="0">
                    <a:solidFill>
                      <a:schemeClr val="tx1"/>
                    </a:solidFill>
                    <a:latin typeface="Arial" panose="020B0604020202020204" pitchFamily="34" charset="0"/>
                    <a:cs typeface="Arial" panose="020B0604020202020204" pitchFamily="34" charset="0"/>
                  </a:rPr>
                  <a:t>F&amp;R</a:t>
                </a:r>
                <a:r>
                  <a:rPr lang="en-GB" sz="2000" b="1"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GB" sz="2000" b="1">
                        <a:solidFill>
                          <a:schemeClr val="tx1"/>
                        </a:solidFill>
                        <a:latin typeface="Cambria Math" panose="02040503050406030204" pitchFamily="18" charset="0"/>
                      </a:rPr>
                      <m:t>∆</m:t>
                    </m:r>
                    <m:r>
                      <a:rPr lang="en-GB" sz="2000" b="1" i="1">
                        <a:solidFill>
                          <a:schemeClr val="tx1"/>
                        </a:solidFill>
                        <a:latin typeface="Cambria Math" panose="02040503050406030204" pitchFamily="18" charset="0"/>
                      </a:rPr>
                      <m:t>𝐓</m:t>
                    </m:r>
                  </m:oMath>
                </a14:m>
                <a:endParaRPr lang="en-US" sz="2000" b="1" dirty="0">
                  <a:solidFill>
                    <a:schemeClr val="tx1"/>
                  </a:solidFill>
                  <a:latin typeface="Arial" panose="020B0604020202020204" pitchFamily="34" charset="0"/>
                  <a:cs typeface="Arial" panose="020B0604020202020204" pitchFamily="34" charset="0"/>
                </a:endParaRPr>
              </a:p>
            </p:txBody>
          </p:sp>
        </mc:Choice>
        <mc:Fallback xmlns="">
          <p:sp>
            <p:nvSpPr>
              <p:cNvPr id="5" name="Title 4">
                <a:extLst>
                  <a:ext uri="{FF2B5EF4-FFF2-40B4-BE49-F238E27FC236}">
                    <a16:creationId xmlns:a16="http://schemas.microsoft.com/office/drawing/2014/main" id="{EB1B5FC8-6F48-EE24-98B1-A49C03467293}"/>
                  </a:ext>
                </a:extLst>
              </p:cNvPr>
              <p:cNvSpPr>
                <a:spLocks noGrp="1" noRot="1" noChangeAspect="1" noMove="1" noResize="1" noEditPoints="1" noAdjustHandles="1" noChangeArrowheads="1" noChangeShapeType="1" noTextEdit="1"/>
              </p:cNvSpPr>
              <p:nvPr>
                <p:ph type="title"/>
              </p:nvPr>
            </p:nvSpPr>
            <p:spPr>
              <a:blipFill>
                <a:blip r:embed="rId3"/>
                <a:stretch>
                  <a:fillRect l="-638"/>
                </a:stretch>
              </a:blipFill>
            </p:spPr>
            <p:txBody>
              <a:bodyPr/>
              <a:lstStyle/>
              <a:p>
                <a:r>
                  <a:rPr lang="en-GB">
                    <a:noFill/>
                  </a:rPr>
                  <a:t> </a:t>
                </a:r>
              </a:p>
            </p:txBody>
          </p:sp>
        </mc:Fallback>
      </mc:AlternateContent>
      <p:pic>
        <p:nvPicPr>
          <p:cNvPr id="9" name="Picture 8">
            <a:extLst>
              <a:ext uri="{FF2B5EF4-FFF2-40B4-BE49-F238E27FC236}">
                <a16:creationId xmlns:a16="http://schemas.microsoft.com/office/drawing/2014/main" id="{8E2657E2-29C5-46FA-A41A-2906117E895E}"/>
              </a:ext>
            </a:extLst>
          </p:cNvPr>
          <p:cNvPicPr>
            <a:picLocks noChangeAspect="1"/>
          </p:cNvPicPr>
          <p:nvPr/>
        </p:nvPicPr>
        <p:blipFill>
          <a:blip r:embed="rId4"/>
          <a:stretch>
            <a:fillRect/>
          </a:stretch>
        </p:blipFill>
        <p:spPr>
          <a:xfrm>
            <a:off x="1094509" y="1504520"/>
            <a:ext cx="10044545" cy="4328244"/>
          </a:xfrm>
          <a:prstGeom prst="rect">
            <a:avLst/>
          </a:prstGeom>
        </p:spPr>
      </p:pic>
    </p:spTree>
    <p:extLst>
      <p:ext uri="{BB962C8B-B14F-4D97-AF65-F5344CB8AC3E}">
        <p14:creationId xmlns:p14="http://schemas.microsoft.com/office/powerpoint/2010/main" val="2343912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a:t>
            </a:r>
            <a:r>
              <a:rPr lang="en-US" sz="2000" b="1" dirty="0">
                <a:latin typeface="Arial" panose="020B0604020202020204" pitchFamily="34" charset="0"/>
                <a:cs typeface="Arial" panose="020B0604020202020204" pitchFamily="34" charset="0"/>
              </a:rPr>
              <a:t>F&amp;R</a:t>
            </a:r>
            <a:r>
              <a:rPr lang="en-GB"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Temperatures</a:t>
            </a:r>
          </a:p>
        </p:txBody>
      </p:sp>
      <p:pic>
        <p:nvPicPr>
          <p:cNvPr id="7" name="Picture 6">
            <a:extLst>
              <a:ext uri="{FF2B5EF4-FFF2-40B4-BE49-F238E27FC236}">
                <a16:creationId xmlns:a16="http://schemas.microsoft.com/office/drawing/2014/main" id="{7D9AF446-2AAD-6B05-C617-DC216387571C}"/>
              </a:ext>
            </a:extLst>
          </p:cNvPr>
          <p:cNvPicPr>
            <a:picLocks noChangeAspect="1"/>
          </p:cNvPicPr>
          <p:nvPr/>
        </p:nvPicPr>
        <p:blipFill>
          <a:blip r:embed="rId3"/>
          <a:stretch>
            <a:fillRect/>
          </a:stretch>
        </p:blipFill>
        <p:spPr>
          <a:xfrm>
            <a:off x="838200" y="1316181"/>
            <a:ext cx="10515599" cy="4710545"/>
          </a:xfrm>
          <a:prstGeom prst="rect">
            <a:avLst/>
          </a:prstGeom>
        </p:spPr>
      </p:pic>
    </p:spTree>
    <p:extLst>
      <p:ext uri="{BB962C8B-B14F-4D97-AF65-F5344CB8AC3E}">
        <p14:creationId xmlns:p14="http://schemas.microsoft.com/office/powerpoint/2010/main" val="818061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kW Outputs</a:t>
            </a:r>
            <a:endParaRPr lang="en-US"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80E59BD-58D1-20F5-5C0C-48C0F5ED3126}"/>
              </a:ext>
            </a:extLst>
          </p:cNvPr>
          <p:cNvPicPr>
            <a:picLocks noChangeAspect="1"/>
          </p:cNvPicPr>
          <p:nvPr/>
        </p:nvPicPr>
        <p:blipFill>
          <a:blip r:embed="rId3"/>
          <a:stretch>
            <a:fillRect/>
          </a:stretch>
        </p:blipFill>
        <p:spPr>
          <a:xfrm>
            <a:off x="838200" y="2668312"/>
            <a:ext cx="2714014" cy="3081324"/>
          </a:xfrm>
          <a:prstGeom prst="rect">
            <a:avLst/>
          </a:prstGeom>
        </p:spPr>
      </p:pic>
      <p:pic>
        <p:nvPicPr>
          <p:cNvPr id="9" name="Picture 8">
            <a:extLst>
              <a:ext uri="{FF2B5EF4-FFF2-40B4-BE49-F238E27FC236}">
                <a16:creationId xmlns:a16="http://schemas.microsoft.com/office/drawing/2014/main" id="{BAC8DC19-86A7-6A0C-C226-2278C6CB1ECF}"/>
              </a:ext>
            </a:extLst>
          </p:cNvPr>
          <p:cNvPicPr>
            <a:picLocks noChangeAspect="1"/>
          </p:cNvPicPr>
          <p:nvPr/>
        </p:nvPicPr>
        <p:blipFill>
          <a:blip r:embed="rId4"/>
          <a:stretch>
            <a:fillRect/>
          </a:stretch>
        </p:blipFill>
        <p:spPr>
          <a:xfrm>
            <a:off x="4335812" y="1553579"/>
            <a:ext cx="3259733" cy="3750842"/>
          </a:xfrm>
          <a:prstGeom prst="rect">
            <a:avLst/>
          </a:prstGeom>
        </p:spPr>
      </p:pic>
      <p:pic>
        <p:nvPicPr>
          <p:cNvPr id="10" name="Picture 9">
            <a:extLst>
              <a:ext uri="{FF2B5EF4-FFF2-40B4-BE49-F238E27FC236}">
                <a16:creationId xmlns:a16="http://schemas.microsoft.com/office/drawing/2014/main" id="{4DA595A2-35A8-A688-029D-8A665121E4B6}"/>
              </a:ext>
            </a:extLst>
          </p:cNvPr>
          <p:cNvPicPr>
            <a:picLocks noChangeAspect="1"/>
          </p:cNvPicPr>
          <p:nvPr/>
        </p:nvPicPr>
        <p:blipFill>
          <a:blip r:embed="rId5"/>
          <a:stretch>
            <a:fillRect/>
          </a:stretch>
        </p:blipFill>
        <p:spPr>
          <a:xfrm>
            <a:off x="8120782" y="1171660"/>
            <a:ext cx="3091065" cy="3985078"/>
          </a:xfrm>
          <a:prstGeom prst="rect">
            <a:avLst/>
          </a:prstGeom>
        </p:spPr>
      </p:pic>
    </p:spTree>
    <p:extLst>
      <p:ext uri="{BB962C8B-B14F-4D97-AF65-F5344CB8AC3E}">
        <p14:creationId xmlns:p14="http://schemas.microsoft.com/office/powerpoint/2010/main" val="180347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Multiple Unit Installation</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2439054-BEC4-520F-8D98-8A5E7227E78D}"/>
              </a:ext>
            </a:extLst>
          </p:cNvPr>
          <p:cNvPicPr>
            <a:picLocks noChangeAspect="1"/>
          </p:cNvPicPr>
          <p:nvPr/>
        </p:nvPicPr>
        <p:blipFill>
          <a:blip r:embed="rId3"/>
          <a:stretch>
            <a:fillRect/>
          </a:stretch>
        </p:blipFill>
        <p:spPr>
          <a:xfrm>
            <a:off x="609600" y="2105644"/>
            <a:ext cx="5486400" cy="3395105"/>
          </a:xfrm>
          <a:prstGeom prst="rect">
            <a:avLst/>
          </a:prstGeom>
        </p:spPr>
      </p:pic>
      <p:pic>
        <p:nvPicPr>
          <p:cNvPr id="11" name="Picture 10">
            <a:extLst>
              <a:ext uri="{FF2B5EF4-FFF2-40B4-BE49-F238E27FC236}">
                <a16:creationId xmlns:a16="http://schemas.microsoft.com/office/drawing/2014/main" id="{B4EB8048-F9D6-5BC5-F4DF-AE973F1E13B4}"/>
              </a:ext>
            </a:extLst>
          </p:cNvPr>
          <p:cNvPicPr>
            <a:picLocks noChangeAspect="1"/>
          </p:cNvPicPr>
          <p:nvPr/>
        </p:nvPicPr>
        <p:blipFill>
          <a:blip r:embed="rId4"/>
          <a:stretch>
            <a:fillRect/>
          </a:stretch>
        </p:blipFill>
        <p:spPr>
          <a:xfrm>
            <a:off x="6675725" y="1504520"/>
            <a:ext cx="4567238" cy="4302317"/>
          </a:xfrm>
          <a:prstGeom prst="rect">
            <a:avLst/>
          </a:prstGeom>
        </p:spPr>
      </p:pic>
    </p:spTree>
    <p:extLst>
      <p:ext uri="{BB962C8B-B14F-4D97-AF65-F5344CB8AC3E}">
        <p14:creationId xmlns:p14="http://schemas.microsoft.com/office/powerpoint/2010/main" val="2432731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a:t>
            </a:r>
            <a:r>
              <a:rPr lang="en-US" sz="2000" b="1" dirty="0">
                <a:latin typeface="Arial" panose="020B0604020202020204" pitchFamily="34" charset="0"/>
                <a:cs typeface="Arial" panose="020B0604020202020204" pitchFamily="34" charset="0"/>
              </a:rPr>
              <a:t>Internal Sizing Program</a:t>
            </a:r>
          </a:p>
        </p:txBody>
      </p:sp>
      <p:pic>
        <p:nvPicPr>
          <p:cNvPr id="8" name="Picture 7">
            <a:extLst>
              <a:ext uri="{FF2B5EF4-FFF2-40B4-BE49-F238E27FC236}">
                <a16:creationId xmlns:a16="http://schemas.microsoft.com/office/drawing/2014/main" id="{C151B6AE-15B9-1D37-9A99-7C413F17507E}"/>
              </a:ext>
            </a:extLst>
          </p:cNvPr>
          <p:cNvPicPr>
            <a:picLocks noChangeAspect="1"/>
          </p:cNvPicPr>
          <p:nvPr/>
        </p:nvPicPr>
        <p:blipFill>
          <a:blip r:embed="rId3"/>
          <a:stretch>
            <a:fillRect/>
          </a:stretch>
        </p:blipFill>
        <p:spPr>
          <a:xfrm>
            <a:off x="985298" y="1504520"/>
            <a:ext cx="10652520" cy="4514680"/>
          </a:xfrm>
          <a:prstGeom prst="rect">
            <a:avLst/>
          </a:prstGeom>
        </p:spPr>
      </p:pic>
    </p:spTree>
    <p:extLst>
      <p:ext uri="{BB962C8B-B14F-4D97-AF65-F5344CB8AC3E}">
        <p14:creationId xmlns:p14="http://schemas.microsoft.com/office/powerpoint/2010/main" val="4270985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Dimensions</a:t>
            </a:r>
            <a:endParaRPr lang="en-US" sz="20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BB858080-8F49-C6AB-5363-F1ADAE0416AC}"/>
              </a:ext>
            </a:extLst>
          </p:cNvPr>
          <p:cNvSpPr>
            <a:spLocks noGrp="1"/>
          </p:cNvSpPr>
          <p:nvPr>
            <p:ph type="body" sz="quarter" idx="11"/>
          </p:nvPr>
        </p:nvSpPr>
        <p:spPr>
          <a:xfrm>
            <a:off x="952500" y="1806122"/>
            <a:ext cx="10629900" cy="3985078"/>
          </a:xfrm>
        </p:spPr>
        <p:txBody>
          <a:bodyPr/>
          <a:lstStyle/>
          <a:p>
            <a:pPr marL="0" indent="0">
              <a:buNone/>
            </a:pPr>
            <a:endParaRPr lang="en-US" dirty="0"/>
          </a:p>
        </p:txBody>
      </p:sp>
      <p:pic>
        <p:nvPicPr>
          <p:cNvPr id="7" name="Picture 6">
            <a:extLst>
              <a:ext uri="{FF2B5EF4-FFF2-40B4-BE49-F238E27FC236}">
                <a16:creationId xmlns:a16="http://schemas.microsoft.com/office/drawing/2014/main" id="{D63A0A11-C421-05BF-4449-8C8A1097792F}"/>
              </a:ext>
            </a:extLst>
          </p:cNvPr>
          <p:cNvPicPr>
            <a:picLocks noChangeAspect="1"/>
          </p:cNvPicPr>
          <p:nvPr/>
        </p:nvPicPr>
        <p:blipFill>
          <a:blip r:embed="rId3"/>
          <a:stretch>
            <a:fillRect/>
          </a:stretch>
        </p:blipFill>
        <p:spPr>
          <a:xfrm>
            <a:off x="952500" y="1806122"/>
            <a:ext cx="4359941" cy="3544357"/>
          </a:xfrm>
          <a:prstGeom prst="rect">
            <a:avLst/>
          </a:prstGeom>
        </p:spPr>
      </p:pic>
      <p:pic>
        <p:nvPicPr>
          <p:cNvPr id="9" name="Picture 8">
            <a:extLst>
              <a:ext uri="{FF2B5EF4-FFF2-40B4-BE49-F238E27FC236}">
                <a16:creationId xmlns:a16="http://schemas.microsoft.com/office/drawing/2014/main" id="{AA6BF582-D290-4E18-47BD-4A644FCDC61A}"/>
              </a:ext>
            </a:extLst>
          </p:cNvPr>
          <p:cNvPicPr>
            <a:picLocks noChangeAspect="1"/>
          </p:cNvPicPr>
          <p:nvPr/>
        </p:nvPicPr>
        <p:blipFill>
          <a:blip r:embed="rId4"/>
          <a:stretch>
            <a:fillRect/>
          </a:stretch>
        </p:blipFill>
        <p:spPr>
          <a:xfrm>
            <a:off x="6757501" y="1806122"/>
            <a:ext cx="4824899" cy="3369045"/>
          </a:xfrm>
          <a:prstGeom prst="rect">
            <a:avLst/>
          </a:prstGeom>
        </p:spPr>
      </p:pic>
    </p:spTree>
    <p:extLst>
      <p:ext uri="{BB962C8B-B14F-4D97-AF65-F5344CB8AC3E}">
        <p14:creationId xmlns:p14="http://schemas.microsoft.com/office/powerpoint/2010/main" val="1486649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Capital Costs</a:t>
            </a:r>
            <a:endParaRPr lang="en-US"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5FDEC85-29D7-91F8-75B3-9F9B730B32B2}"/>
              </a:ext>
            </a:extLst>
          </p:cNvPr>
          <p:cNvPicPr>
            <a:picLocks noChangeAspect="1"/>
          </p:cNvPicPr>
          <p:nvPr/>
        </p:nvPicPr>
        <p:blipFill>
          <a:blip r:embed="rId3"/>
          <a:stretch>
            <a:fillRect/>
          </a:stretch>
        </p:blipFill>
        <p:spPr>
          <a:xfrm>
            <a:off x="649141" y="2258180"/>
            <a:ext cx="10893718" cy="2341640"/>
          </a:xfrm>
          <a:prstGeom prst="rect">
            <a:avLst/>
          </a:prstGeom>
        </p:spPr>
      </p:pic>
    </p:spTree>
    <p:extLst>
      <p:ext uri="{BB962C8B-B14F-4D97-AF65-F5344CB8AC3E}">
        <p14:creationId xmlns:p14="http://schemas.microsoft.com/office/powerpoint/2010/main" val="2391413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CO2 Saving and Running Costs</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AA3FC02-3C4A-B479-743E-AE8ADF295EF7}"/>
              </a:ext>
            </a:extLst>
          </p:cNvPr>
          <p:cNvPicPr>
            <a:picLocks noChangeAspect="1"/>
          </p:cNvPicPr>
          <p:nvPr/>
        </p:nvPicPr>
        <p:blipFill>
          <a:blip r:embed="rId3"/>
          <a:stretch>
            <a:fillRect/>
          </a:stretch>
        </p:blipFill>
        <p:spPr>
          <a:xfrm>
            <a:off x="1478009" y="1504520"/>
            <a:ext cx="3287955" cy="2183165"/>
          </a:xfrm>
          <a:prstGeom prst="rect">
            <a:avLst/>
          </a:prstGeom>
        </p:spPr>
      </p:pic>
      <p:pic>
        <p:nvPicPr>
          <p:cNvPr id="9" name="Picture 8">
            <a:extLst>
              <a:ext uri="{FF2B5EF4-FFF2-40B4-BE49-F238E27FC236}">
                <a16:creationId xmlns:a16="http://schemas.microsoft.com/office/drawing/2014/main" id="{229A3815-AA8A-7EDE-D602-D20AC4A86103}"/>
              </a:ext>
            </a:extLst>
          </p:cNvPr>
          <p:cNvPicPr>
            <a:picLocks noChangeAspect="1"/>
          </p:cNvPicPr>
          <p:nvPr/>
        </p:nvPicPr>
        <p:blipFill>
          <a:blip r:embed="rId4"/>
          <a:stretch>
            <a:fillRect/>
          </a:stretch>
        </p:blipFill>
        <p:spPr>
          <a:xfrm>
            <a:off x="7121236" y="1504520"/>
            <a:ext cx="3152465" cy="2211765"/>
          </a:xfrm>
          <a:prstGeom prst="rect">
            <a:avLst/>
          </a:prstGeom>
        </p:spPr>
      </p:pic>
      <p:pic>
        <p:nvPicPr>
          <p:cNvPr id="3" name="Picture 2">
            <a:extLst>
              <a:ext uri="{FF2B5EF4-FFF2-40B4-BE49-F238E27FC236}">
                <a16:creationId xmlns:a16="http://schemas.microsoft.com/office/drawing/2014/main" id="{8D165722-14BF-B904-C101-1EBACA9C1E69}"/>
              </a:ext>
            </a:extLst>
          </p:cNvPr>
          <p:cNvPicPr>
            <a:picLocks noChangeAspect="1"/>
          </p:cNvPicPr>
          <p:nvPr/>
        </p:nvPicPr>
        <p:blipFill>
          <a:blip r:embed="rId5"/>
          <a:stretch>
            <a:fillRect/>
          </a:stretch>
        </p:blipFill>
        <p:spPr>
          <a:xfrm>
            <a:off x="1380353" y="3689122"/>
            <a:ext cx="3385611" cy="2183165"/>
          </a:xfrm>
          <a:prstGeom prst="rect">
            <a:avLst/>
          </a:prstGeom>
        </p:spPr>
      </p:pic>
      <p:pic>
        <p:nvPicPr>
          <p:cNvPr id="8" name="Picture 7">
            <a:extLst>
              <a:ext uri="{FF2B5EF4-FFF2-40B4-BE49-F238E27FC236}">
                <a16:creationId xmlns:a16="http://schemas.microsoft.com/office/drawing/2014/main" id="{5DA7C5FC-0375-2827-4FCD-F36F481960F8}"/>
              </a:ext>
            </a:extLst>
          </p:cNvPr>
          <p:cNvPicPr>
            <a:picLocks noChangeAspect="1"/>
          </p:cNvPicPr>
          <p:nvPr/>
        </p:nvPicPr>
        <p:blipFill>
          <a:blip r:embed="rId6"/>
          <a:stretch>
            <a:fillRect/>
          </a:stretch>
        </p:blipFill>
        <p:spPr>
          <a:xfrm>
            <a:off x="6987577" y="3859814"/>
            <a:ext cx="3286125" cy="2012473"/>
          </a:xfrm>
          <a:prstGeom prst="rect">
            <a:avLst/>
          </a:prstGeom>
        </p:spPr>
      </p:pic>
    </p:spTree>
    <p:extLst>
      <p:ext uri="{BB962C8B-B14F-4D97-AF65-F5344CB8AC3E}">
        <p14:creationId xmlns:p14="http://schemas.microsoft.com/office/powerpoint/2010/main" val="986294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41735-4A7D-56A1-CDD5-4432E8C69668}"/>
              </a:ext>
            </a:extLst>
          </p:cNvPr>
          <p:cNvSpPr>
            <a:spLocks noGrp="1"/>
          </p:cNvSpPr>
          <p:nvPr>
            <p:ph type="title"/>
          </p:nvPr>
        </p:nvSpPr>
        <p:spPr>
          <a:xfrm>
            <a:off x="1013898" y="166769"/>
            <a:ext cx="10008000" cy="4350148"/>
          </a:xfrm>
        </p:spPr>
        <p:txBody>
          <a:bodyPr>
            <a:normAutofit fontScale="90000"/>
          </a:bodyPr>
          <a:lstStyle/>
          <a:p>
            <a:pPr lvl="1">
              <a:lnSpc>
                <a:spcPct val="150000"/>
              </a:lnSpc>
              <a:spcAft>
                <a:spcPts val="0"/>
              </a:spcAft>
            </a:pPr>
            <a:br>
              <a:rPr lang="en-GB" sz="3200" dirty="0">
                <a:solidFill>
                  <a:schemeClr val="tx1"/>
                </a:solidFill>
                <a:latin typeface="Arial" panose="020B0604020202020204" pitchFamily="34" charset="0"/>
                <a:cs typeface="Arial" panose="020B0604020202020204" pitchFamily="34" charset="0"/>
              </a:rPr>
            </a:br>
            <a:r>
              <a:rPr lang="en-GB" sz="3200" dirty="0">
                <a:solidFill>
                  <a:schemeClr val="tx1"/>
                </a:solidFill>
                <a:latin typeface="Arial" panose="020B0604020202020204" pitchFamily="34" charset="0"/>
                <a:cs typeface="Arial" panose="020B0604020202020204" pitchFamily="34" charset="0"/>
              </a:rPr>
              <a:t>AGENDA</a:t>
            </a:r>
            <a:br>
              <a:rPr lang="en-GB" sz="3200" dirty="0">
                <a:solidFill>
                  <a:schemeClr val="tx1"/>
                </a:solidFill>
                <a:latin typeface="Arial" panose="020B0604020202020204" pitchFamily="34" charset="0"/>
                <a:cs typeface="Arial" panose="020B0604020202020204" pitchFamily="34" charset="0"/>
              </a:rPr>
            </a:br>
            <a:br>
              <a:rPr lang="en-GB" sz="3200" dirty="0">
                <a:solidFill>
                  <a:schemeClr val="tx1"/>
                </a:solidFill>
                <a:latin typeface="Arial" panose="020B0604020202020204" pitchFamily="34" charset="0"/>
                <a:cs typeface="Arial" panose="020B0604020202020204" pitchFamily="34" charset="0"/>
              </a:rPr>
            </a:br>
            <a:r>
              <a:rPr lang="en-GB" sz="2200" b="1" dirty="0">
                <a:solidFill>
                  <a:schemeClr val="tx1"/>
                </a:solidFill>
                <a:latin typeface="Arial" panose="020B0604020202020204" pitchFamily="34" charset="0"/>
                <a:cs typeface="Arial" panose="020B0604020202020204" pitchFamily="34" charset="0"/>
              </a:rPr>
              <a:t>Energy Transition and Legislation Drivers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Blended - Approach to Net Zero</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Heat Pump – Technology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Traditional Design / Installation</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DNO Connections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Typical Schematics </a:t>
            </a:r>
            <a:br>
              <a:rPr lang="en-GB" sz="2200" dirty="0">
                <a:solidFill>
                  <a:schemeClr val="bg1">
                    <a:lumMod val="65000"/>
                  </a:schemeClr>
                </a:solidFill>
                <a:latin typeface="Arial" panose="020B0604020202020204" pitchFamily="34" charset="0"/>
                <a:cs typeface="Arial" panose="020B0604020202020204" pitchFamily="34" charset="0"/>
              </a:rPr>
            </a:br>
            <a:endParaRPr lang="en-GB" sz="2200" dirty="0"/>
          </a:p>
        </p:txBody>
      </p:sp>
    </p:spTree>
    <p:extLst>
      <p:ext uri="{BB962C8B-B14F-4D97-AF65-F5344CB8AC3E}">
        <p14:creationId xmlns:p14="http://schemas.microsoft.com/office/powerpoint/2010/main" val="2412897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41735-4A7D-56A1-CDD5-4432E8C69668}"/>
              </a:ext>
            </a:extLst>
          </p:cNvPr>
          <p:cNvSpPr>
            <a:spLocks noGrp="1"/>
          </p:cNvSpPr>
          <p:nvPr>
            <p:ph type="title"/>
          </p:nvPr>
        </p:nvSpPr>
        <p:spPr>
          <a:xfrm>
            <a:off x="1013898" y="166769"/>
            <a:ext cx="10008000" cy="4350148"/>
          </a:xfrm>
        </p:spPr>
        <p:txBody>
          <a:bodyPr>
            <a:normAutofit fontScale="90000"/>
          </a:bodyPr>
          <a:lstStyle/>
          <a:p>
            <a:pPr lvl="1">
              <a:lnSpc>
                <a:spcPct val="150000"/>
              </a:lnSpc>
              <a:spcAft>
                <a:spcPts val="0"/>
              </a:spcAft>
            </a:pPr>
            <a:br>
              <a:rPr lang="en-GB" sz="3200" dirty="0">
                <a:solidFill>
                  <a:schemeClr val="tx1"/>
                </a:solidFill>
                <a:latin typeface="Arial" panose="020B0604020202020204" pitchFamily="34" charset="0"/>
                <a:cs typeface="Arial" panose="020B0604020202020204" pitchFamily="34" charset="0"/>
              </a:rPr>
            </a:br>
            <a:r>
              <a:rPr lang="en-GB" sz="3200" dirty="0">
                <a:solidFill>
                  <a:schemeClr val="tx1"/>
                </a:solidFill>
                <a:latin typeface="Arial" panose="020B0604020202020204" pitchFamily="34" charset="0"/>
                <a:cs typeface="Arial" panose="020B0604020202020204" pitchFamily="34" charset="0"/>
              </a:rPr>
              <a:t>AGENDA</a:t>
            </a:r>
            <a:br>
              <a:rPr lang="en-GB" sz="3200" dirty="0">
                <a:solidFill>
                  <a:schemeClr val="tx1"/>
                </a:solidFill>
                <a:latin typeface="Arial" panose="020B0604020202020204" pitchFamily="34" charset="0"/>
                <a:cs typeface="Arial" panose="020B0604020202020204" pitchFamily="34" charset="0"/>
              </a:rPr>
            </a:br>
            <a:br>
              <a:rPr lang="en-GB" sz="3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Energy Transition and Legislation Drivers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Blended - Approach to Net Zero</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Heat Pump – Technology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Traditional Design / Installation</a:t>
            </a:r>
            <a:br>
              <a:rPr lang="en-GB" sz="2200" dirty="0">
                <a:solidFill>
                  <a:schemeClr val="tx1"/>
                </a:solidFill>
                <a:latin typeface="Arial" panose="020B0604020202020204" pitchFamily="34" charset="0"/>
                <a:cs typeface="Arial" panose="020B0604020202020204" pitchFamily="34" charset="0"/>
              </a:rPr>
            </a:br>
            <a:r>
              <a:rPr lang="en-GB" sz="2200" b="1" dirty="0">
                <a:solidFill>
                  <a:schemeClr val="tx1"/>
                </a:solidFill>
                <a:latin typeface="Arial" panose="020B0604020202020204" pitchFamily="34" charset="0"/>
                <a:cs typeface="Arial" panose="020B0604020202020204" pitchFamily="34" charset="0"/>
              </a:rPr>
              <a:t>DNO Connections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Typical Schematics </a:t>
            </a:r>
            <a:br>
              <a:rPr lang="en-GB" sz="2200" dirty="0">
                <a:solidFill>
                  <a:schemeClr val="bg1">
                    <a:lumMod val="65000"/>
                  </a:schemeClr>
                </a:solidFill>
                <a:latin typeface="Arial" panose="020B0604020202020204" pitchFamily="34" charset="0"/>
                <a:cs typeface="Arial" panose="020B0604020202020204" pitchFamily="34" charset="0"/>
              </a:rPr>
            </a:br>
            <a:endParaRPr lang="en-GB" sz="2200" dirty="0"/>
          </a:p>
        </p:txBody>
      </p:sp>
    </p:spTree>
    <p:extLst>
      <p:ext uri="{BB962C8B-B14F-4D97-AF65-F5344CB8AC3E}">
        <p14:creationId xmlns:p14="http://schemas.microsoft.com/office/powerpoint/2010/main" val="838839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ea typeface="+mj-ea"/>
                <a:cs typeface="Arial" panose="020B0604020202020204" pitchFamily="34" charset="0"/>
              </a:rPr>
              <a:t>Electrical Connection Procedures </a:t>
            </a:r>
            <a:endParaRPr lang="en-US" sz="20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BB858080-8F49-C6AB-5363-F1ADAE0416AC}"/>
              </a:ext>
            </a:extLst>
          </p:cNvPr>
          <p:cNvSpPr>
            <a:spLocks noGrp="1"/>
          </p:cNvSpPr>
          <p:nvPr>
            <p:ph type="body" sz="quarter" idx="11"/>
          </p:nvPr>
        </p:nvSpPr>
        <p:spPr>
          <a:xfrm>
            <a:off x="952500" y="1806122"/>
            <a:ext cx="10629900" cy="3985078"/>
          </a:xfrm>
        </p:spPr>
        <p:txBody>
          <a:bodyPr/>
          <a:lstStyle/>
          <a:p>
            <a:pPr marL="0" indent="0">
              <a:buNone/>
            </a:pPr>
            <a:endParaRPr lang="en-US" dirty="0"/>
          </a:p>
        </p:txBody>
      </p:sp>
      <p:pic>
        <p:nvPicPr>
          <p:cNvPr id="8" name="Picture 7">
            <a:extLst>
              <a:ext uri="{FF2B5EF4-FFF2-40B4-BE49-F238E27FC236}">
                <a16:creationId xmlns:a16="http://schemas.microsoft.com/office/drawing/2014/main" id="{6C54D05D-FF7A-526E-E9EF-66982C85A316}"/>
              </a:ext>
            </a:extLst>
          </p:cNvPr>
          <p:cNvPicPr>
            <a:picLocks noChangeAspect="1"/>
          </p:cNvPicPr>
          <p:nvPr/>
        </p:nvPicPr>
        <p:blipFill>
          <a:blip r:embed="rId3"/>
          <a:stretch>
            <a:fillRect/>
          </a:stretch>
        </p:blipFill>
        <p:spPr>
          <a:xfrm>
            <a:off x="2704627" y="1811542"/>
            <a:ext cx="6782745" cy="3979658"/>
          </a:xfrm>
          <a:prstGeom prst="rect">
            <a:avLst/>
          </a:prstGeom>
        </p:spPr>
      </p:pic>
    </p:spTree>
    <p:extLst>
      <p:ext uri="{BB962C8B-B14F-4D97-AF65-F5344CB8AC3E}">
        <p14:creationId xmlns:p14="http://schemas.microsoft.com/office/powerpoint/2010/main" val="863660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ea typeface="+mj-ea"/>
                <a:cs typeface="Arial" panose="020B0604020202020204" pitchFamily="34" charset="0"/>
              </a:rPr>
              <a:t>Network Connection</a:t>
            </a:r>
            <a:endParaRPr lang="en-US"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09BCD6B-E4E1-84DB-18C4-766303F88B12}"/>
              </a:ext>
            </a:extLst>
          </p:cNvPr>
          <p:cNvPicPr>
            <a:picLocks noChangeAspect="1"/>
          </p:cNvPicPr>
          <p:nvPr/>
        </p:nvPicPr>
        <p:blipFill>
          <a:blip r:embed="rId3"/>
          <a:stretch>
            <a:fillRect/>
          </a:stretch>
        </p:blipFill>
        <p:spPr>
          <a:xfrm>
            <a:off x="1066800" y="2147455"/>
            <a:ext cx="10401300" cy="3546763"/>
          </a:xfrm>
          <a:prstGeom prst="rect">
            <a:avLst/>
          </a:prstGeom>
        </p:spPr>
      </p:pic>
    </p:spTree>
    <p:extLst>
      <p:ext uri="{BB962C8B-B14F-4D97-AF65-F5344CB8AC3E}">
        <p14:creationId xmlns:p14="http://schemas.microsoft.com/office/powerpoint/2010/main" val="741142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ea typeface="+mj-ea"/>
                <a:cs typeface="Arial" panose="020B0604020202020204" pitchFamily="34" charset="0"/>
              </a:rPr>
              <a:t>Network Connection</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1F20CEE-1F81-C91B-488C-410489CDEA2B}"/>
              </a:ext>
            </a:extLst>
          </p:cNvPr>
          <p:cNvPicPr>
            <a:picLocks noChangeAspect="1"/>
          </p:cNvPicPr>
          <p:nvPr/>
        </p:nvPicPr>
        <p:blipFill>
          <a:blip r:embed="rId3"/>
          <a:stretch>
            <a:fillRect/>
          </a:stretch>
        </p:blipFill>
        <p:spPr>
          <a:xfrm>
            <a:off x="1081767" y="2036617"/>
            <a:ext cx="10371365" cy="3394365"/>
          </a:xfrm>
          <a:prstGeom prst="rect">
            <a:avLst/>
          </a:prstGeom>
        </p:spPr>
      </p:pic>
    </p:spTree>
    <p:extLst>
      <p:ext uri="{BB962C8B-B14F-4D97-AF65-F5344CB8AC3E}">
        <p14:creationId xmlns:p14="http://schemas.microsoft.com/office/powerpoint/2010/main" val="3614979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ea typeface="+mj-ea"/>
                <a:cs typeface="Arial" panose="020B0604020202020204" pitchFamily="34" charset="0"/>
              </a:rPr>
              <a:t>Network Connection</a:t>
            </a:r>
            <a:endParaRPr lang="en-US"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8C7725D-CD89-99F3-05D3-3DCF8683E8B1}"/>
              </a:ext>
            </a:extLst>
          </p:cNvPr>
          <p:cNvPicPr>
            <a:picLocks noChangeAspect="1"/>
          </p:cNvPicPr>
          <p:nvPr/>
        </p:nvPicPr>
        <p:blipFill>
          <a:blip r:embed="rId3"/>
          <a:stretch>
            <a:fillRect/>
          </a:stretch>
        </p:blipFill>
        <p:spPr>
          <a:xfrm>
            <a:off x="998303" y="2175164"/>
            <a:ext cx="10538293" cy="3325091"/>
          </a:xfrm>
          <a:prstGeom prst="rect">
            <a:avLst/>
          </a:prstGeom>
        </p:spPr>
      </p:pic>
    </p:spTree>
    <p:extLst>
      <p:ext uri="{BB962C8B-B14F-4D97-AF65-F5344CB8AC3E}">
        <p14:creationId xmlns:p14="http://schemas.microsoft.com/office/powerpoint/2010/main" val="930980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ea typeface="+mj-ea"/>
                <a:cs typeface="Arial" panose="020B0604020202020204" pitchFamily="34" charset="0"/>
              </a:rPr>
              <a:t>Network Connection</a:t>
            </a:r>
            <a:endParaRPr lang="en-US"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9381071-2ED9-43DA-E984-8915D88F7DAA}"/>
              </a:ext>
            </a:extLst>
          </p:cNvPr>
          <p:cNvPicPr>
            <a:picLocks noChangeAspect="1"/>
          </p:cNvPicPr>
          <p:nvPr/>
        </p:nvPicPr>
        <p:blipFill>
          <a:blip r:embed="rId3"/>
          <a:stretch>
            <a:fillRect/>
          </a:stretch>
        </p:blipFill>
        <p:spPr>
          <a:xfrm>
            <a:off x="1016085" y="2050473"/>
            <a:ext cx="10502729" cy="3297381"/>
          </a:xfrm>
          <a:prstGeom prst="rect">
            <a:avLst/>
          </a:prstGeom>
        </p:spPr>
      </p:pic>
    </p:spTree>
    <p:extLst>
      <p:ext uri="{BB962C8B-B14F-4D97-AF65-F5344CB8AC3E}">
        <p14:creationId xmlns:p14="http://schemas.microsoft.com/office/powerpoint/2010/main" val="1210360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41735-4A7D-56A1-CDD5-4432E8C69668}"/>
              </a:ext>
            </a:extLst>
          </p:cNvPr>
          <p:cNvSpPr>
            <a:spLocks noGrp="1"/>
          </p:cNvSpPr>
          <p:nvPr>
            <p:ph type="title"/>
          </p:nvPr>
        </p:nvSpPr>
        <p:spPr>
          <a:xfrm>
            <a:off x="1013898" y="166769"/>
            <a:ext cx="10008000" cy="4350148"/>
          </a:xfrm>
        </p:spPr>
        <p:txBody>
          <a:bodyPr>
            <a:normAutofit fontScale="90000"/>
          </a:bodyPr>
          <a:lstStyle/>
          <a:p>
            <a:pPr lvl="1">
              <a:lnSpc>
                <a:spcPct val="150000"/>
              </a:lnSpc>
              <a:spcAft>
                <a:spcPts val="0"/>
              </a:spcAft>
            </a:pPr>
            <a:br>
              <a:rPr lang="en-GB" sz="3200" dirty="0">
                <a:solidFill>
                  <a:schemeClr val="tx1"/>
                </a:solidFill>
                <a:latin typeface="Arial" panose="020B0604020202020204" pitchFamily="34" charset="0"/>
                <a:cs typeface="Arial" panose="020B0604020202020204" pitchFamily="34" charset="0"/>
              </a:rPr>
            </a:br>
            <a:r>
              <a:rPr lang="en-GB" sz="3200" dirty="0">
                <a:solidFill>
                  <a:schemeClr val="tx1"/>
                </a:solidFill>
                <a:latin typeface="Arial" panose="020B0604020202020204" pitchFamily="34" charset="0"/>
                <a:cs typeface="Arial" panose="020B0604020202020204" pitchFamily="34" charset="0"/>
              </a:rPr>
              <a:t>AGENDA</a:t>
            </a:r>
            <a:br>
              <a:rPr lang="en-GB" sz="3200" dirty="0">
                <a:solidFill>
                  <a:schemeClr val="tx1"/>
                </a:solidFill>
                <a:latin typeface="Arial" panose="020B0604020202020204" pitchFamily="34" charset="0"/>
                <a:cs typeface="Arial" panose="020B0604020202020204" pitchFamily="34" charset="0"/>
              </a:rPr>
            </a:br>
            <a:br>
              <a:rPr lang="en-GB" sz="3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Energy Transition and Legislation Drivers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Blended - Approach to Net Zero</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Heat Pump – Technology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Traditional Design / Installation</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DNO Connections </a:t>
            </a:r>
            <a:br>
              <a:rPr lang="en-GB" sz="2200" dirty="0">
                <a:solidFill>
                  <a:schemeClr val="tx1"/>
                </a:solidFill>
                <a:latin typeface="Arial" panose="020B0604020202020204" pitchFamily="34" charset="0"/>
                <a:cs typeface="Arial" panose="020B0604020202020204" pitchFamily="34" charset="0"/>
              </a:rPr>
            </a:br>
            <a:r>
              <a:rPr lang="en-GB" sz="2200" b="1" dirty="0">
                <a:solidFill>
                  <a:schemeClr val="tx1"/>
                </a:solidFill>
                <a:latin typeface="Arial" panose="020B0604020202020204" pitchFamily="34" charset="0"/>
                <a:cs typeface="Arial" panose="020B0604020202020204" pitchFamily="34" charset="0"/>
              </a:rPr>
              <a:t>Typical Schematics </a:t>
            </a:r>
            <a:br>
              <a:rPr lang="en-GB" sz="2200" dirty="0">
                <a:solidFill>
                  <a:schemeClr val="bg1">
                    <a:lumMod val="65000"/>
                  </a:schemeClr>
                </a:solidFill>
                <a:latin typeface="Arial" panose="020B0604020202020204" pitchFamily="34" charset="0"/>
                <a:cs typeface="Arial" panose="020B0604020202020204" pitchFamily="34" charset="0"/>
              </a:rPr>
            </a:br>
            <a:endParaRPr lang="en-GB" sz="2200" dirty="0"/>
          </a:p>
        </p:txBody>
      </p:sp>
    </p:spTree>
    <p:extLst>
      <p:ext uri="{BB962C8B-B14F-4D97-AF65-F5344CB8AC3E}">
        <p14:creationId xmlns:p14="http://schemas.microsoft.com/office/powerpoint/2010/main" val="331316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Cascade </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B6521EA-5C1B-87D9-3237-CEF4EC8316F0}"/>
              </a:ext>
            </a:extLst>
          </p:cNvPr>
          <p:cNvPicPr>
            <a:picLocks noChangeAspect="1"/>
          </p:cNvPicPr>
          <p:nvPr/>
        </p:nvPicPr>
        <p:blipFill>
          <a:blip r:embed="rId3"/>
          <a:stretch>
            <a:fillRect/>
          </a:stretch>
        </p:blipFill>
        <p:spPr>
          <a:xfrm>
            <a:off x="1219200" y="1399309"/>
            <a:ext cx="9919855" cy="4619891"/>
          </a:xfrm>
          <a:prstGeom prst="rect">
            <a:avLst/>
          </a:prstGeom>
        </p:spPr>
      </p:pic>
    </p:spTree>
    <p:extLst>
      <p:ext uri="{BB962C8B-B14F-4D97-AF65-F5344CB8AC3E}">
        <p14:creationId xmlns:p14="http://schemas.microsoft.com/office/powerpoint/2010/main" val="1125784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Source Method (Mono Valent) </a:t>
            </a:r>
            <a:endParaRPr lang="en-US"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6431C33-1989-0B19-0175-9A292712A74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7864" y="1302327"/>
            <a:ext cx="7201844" cy="4835237"/>
          </a:xfrm>
          <a:prstGeom prst="rect">
            <a:avLst/>
          </a:prstGeom>
        </p:spPr>
      </p:pic>
      <p:pic>
        <p:nvPicPr>
          <p:cNvPr id="3" name="Picture 2">
            <a:extLst>
              <a:ext uri="{FF2B5EF4-FFF2-40B4-BE49-F238E27FC236}">
                <a16:creationId xmlns:a16="http://schemas.microsoft.com/office/drawing/2014/main" id="{1E19B589-8FE8-389B-2974-4B5733D99609}"/>
              </a:ext>
            </a:extLst>
          </p:cNvPr>
          <p:cNvPicPr>
            <a:picLocks noChangeAspect="1"/>
          </p:cNvPicPr>
          <p:nvPr/>
        </p:nvPicPr>
        <p:blipFill>
          <a:blip r:embed="rId4"/>
          <a:stretch>
            <a:fillRect/>
          </a:stretch>
        </p:blipFill>
        <p:spPr>
          <a:xfrm>
            <a:off x="1003300" y="1806121"/>
            <a:ext cx="2655207" cy="3583297"/>
          </a:xfrm>
          <a:prstGeom prst="rect">
            <a:avLst/>
          </a:prstGeom>
        </p:spPr>
      </p:pic>
    </p:spTree>
    <p:extLst>
      <p:ext uri="{BB962C8B-B14F-4D97-AF65-F5344CB8AC3E}">
        <p14:creationId xmlns:p14="http://schemas.microsoft.com/office/powerpoint/2010/main" val="2325689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Pre-Heated Method (BI Valent/Hybrid) </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65AAF7C-EFE7-EECD-A1B6-4C21E6A080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52553" y="1504519"/>
            <a:ext cx="6411883" cy="4120425"/>
          </a:xfrm>
          <a:prstGeom prst="rect">
            <a:avLst/>
          </a:prstGeom>
        </p:spPr>
      </p:pic>
      <p:pic>
        <p:nvPicPr>
          <p:cNvPr id="4" name="Picture 3">
            <a:extLst>
              <a:ext uri="{FF2B5EF4-FFF2-40B4-BE49-F238E27FC236}">
                <a16:creationId xmlns:a16="http://schemas.microsoft.com/office/drawing/2014/main" id="{5FB36888-59A0-91DD-EA84-A7E3770A31AC}"/>
              </a:ext>
            </a:extLst>
          </p:cNvPr>
          <p:cNvPicPr>
            <a:picLocks noChangeAspect="1"/>
          </p:cNvPicPr>
          <p:nvPr/>
        </p:nvPicPr>
        <p:blipFill>
          <a:blip r:embed="rId4"/>
          <a:stretch>
            <a:fillRect/>
          </a:stretch>
        </p:blipFill>
        <p:spPr>
          <a:xfrm>
            <a:off x="952499" y="1806122"/>
            <a:ext cx="2788227" cy="3542700"/>
          </a:xfrm>
          <a:prstGeom prst="rect">
            <a:avLst/>
          </a:prstGeom>
        </p:spPr>
      </p:pic>
    </p:spTree>
    <p:extLst>
      <p:ext uri="{BB962C8B-B14F-4D97-AF65-F5344CB8AC3E}">
        <p14:creationId xmlns:p14="http://schemas.microsoft.com/office/powerpoint/2010/main" val="3744107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63BB18-FF54-E1CB-EEA8-FFFE151DFBC5}"/>
              </a:ext>
            </a:extLst>
          </p:cNvPr>
          <p:cNvSpPr>
            <a:spLocks noGrp="1"/>
          </p:cNvSpPr>
          <p:nvPr>
            <p:ph type="title"/>
          </p:nvPr>
        </p:nvSpPr>
        <p:spPr>
          <a:xfrm>
            <a:off x="838200" y="838800"/>
            <a:ext cx="5257800" cy="669960"/>
          </a:xfrm>
        </p:spPr>
        <p:txBody>
          <a:bodyPr>
            <a:normAutofit/>
          </a:bodyPr>
          <a:lstStyle/>
          <a:p>
            <a:r>
              <a:rPr lang="en-GB" sz="2000" b="1" dirty="0">
                <a:latin typeface="Arial" panose="020B0604020202020204" pitchFamily="34" charset="0"/>
                <a:cs typeface="Arial" panose="020B0604020202020204" pitchFamily="34" charset="0"/>
              </a:rPr>
              <a:t>Energy Transition and Legislation Drivers</a:t>
            </a:r>
            <a:endParaRPr lang="en-US" sz="20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7AEF5FFA-5613-CD4D-E0C8-AB934A114870}"/>
              </a:ext>
            </a:extLst>
          </p:cNvPr>
          <p:cNvSpPr>
            <a:spLocks noGrp="1"/>
          </p:cNvSpPr>
          <p:nvPr>
            <p:ph type="body" sz="quarter" idx="11"/>
          </p:nvPr>
        </p:nvSpPr>
        <p:spPr/>
        <p:txBody>
          <a:bodyPr>
            <a:normAutofit fontScale="77500" lnSpcReduction="20000"/>
          </a:bodyPr>
          <a:lstStyle/>
          <a:p>
            <a:pPr marL="0" indent="0">
              <a:buNone/>
            </a:pPr>
            <a:r>
              <a:rPr lang="en-GB" sz="2300" b="1" dirty="0">
                <a:latin typeface="Arial" panose="020B0604020202020204" pitchFamily="34" charset="0"/>
                <a:cs typeface="Arial" panose="020B0604020202020204" pitchFamily="34" charset="0"/>
              </a:rPr>
              <a:t>2019 </a:t>
            </a:r>
          </a:p>
          <a:p>
            <a:pPr marL="0" indent="0">
              <a:buNone/>
            </a:pPr>
            <a:endParaRPr lang="en-GB" sz="2300" dirty="0">
              <a:latin typeface="Arial" panose="020B0604020202020204" pitchFamily="34" charset="0"/>
              <a:cs typeface="Arial" panose="020B0604020202020204" pitchFamily="34" charset="0"/>
            </a:endParaRPr>
          </a:p>
          <a:p>
            <a:pPr marL="0" indent="0">
              <a:buNone/>
            </a:pPr>
            <a:r>
              <a:rPr lang="en-GB" sz="2300" dirty="0">
                <a:latin typeface="Arial" panose="020B0604020202020204" pitchFamily="34" charset="0"/>
                <a:cs typeface="Arial" panose="020B0604020202020204" pitchFamily="34" charset="0"/>
              </a:rPr>
              <a:t>UK government set a legally binding-target to achieve net-zero greenhouse gas emissions from across the UK economy by 2050.</a:t>
            </a:r>
          </a:p>
          <a:p>
            <a:endParaRPr lang="en-GB" sz="2300" dirty="0">
              <a:latin typeface="Arial" panose="020B0604020202020204" pitchFamily="34" charset="0"/>
              <a:cs typeface="Arial" panose="020B0604020202020204" pitchFamily="34" charset="0"/>
            </a:endParaRPr>
          </a:p>
          <a:p>
            <a:pPr marL="0" indent="0">
              <a:buNone/>
            </a:pPr>
            <a:r>
              <a:rPr lang="en-GB" sz="2300" dirty="0">
                <a:latin typeface="Arial" panose="020B0604020202020204" pitchFamily="34" charset="0"/>
                <a:cs typeface="Arial" panose="020B0604020202020204" pitchFamily="34" charset="0"/>
              </a:rPr>
              <a:t>Heating is responsible for over a third of our emissions. Meeting our net-zero target will require virtually all heat in buildings to be decarbonised by 2050, and heat in industry to be reduced to close to zero carbon emissions.  </a:t>
            </a:r>
          </a:p>
          <a:p>
            <a:pPr marL="0" indent="0">
              <a:buNone/>
            </a:pPr>
            <a:endParaRPr lang="en-US" dirty="0"/>
          </a:p>
        </p:txBody>
      </p:sp>
      <p:pic>
        <p:nvPicPr>
          <p:cNvPr id="3" name="Picture Placeholder 2" descr="Chart&#10;&#10;Description automatically generated">
            <a:extLst>
              <a:ext uri="{FF2B5EF4-FFF2-40B4-BE49-F238E27FC236}">
                <a16:creationId xmlns:a16="http://schemas.microsoft.com/office/drawing/2014/main" id="{057592B3-D2F3-D333-949F-C9167EB20BF4}"/>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800" t="-7127" r="-8215" b="-8650"/>
          <a:stretch/>
        </p:blipFill>
        <p:spPr>
          <a:xfrm>
            <a:off x="6435090" y="0"/>
            <a:ext cx="5756910" cy="6109447"/>
          </a:xfrm>
        </p:spPr>
      </p:pic>
    </p:spTree>
    <p:extLst>
      <p:ext uri="{BB962C8B-B14F-4D97-AF65-F5344CB8AC3E}">
        <p14:creationId xmlns:p14="http://schemas.microsoft.com/office/powerpoint/2010/main" val="105678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Pre-Heat Method Boiler Check </a:t>
            </a:r>
            <a:endParaRPr lang="en-US" sz="2000" b="1" dirty="0">
              <a:latin typeface="Arial" panose="020B0604020202020204" pitchFamily="34" charset="0"/>
              <a:cs typeface="Arial" panose="020B0604020202020204" pitchFamily="34" charset="0"/>
            </a:endParaRPr>
          </a:p>
        </p:txBody>
      </p:sp>
      <p:pic>
        <p:nvPicPr>
          <p:cNvPr id="8" name="Picture 7">
            <a:hlinkClick r:id="rId3"/>
            <a:extLst>
              <a:ext uri="{FF2B5EF4-FFF2-40B4-BE49-F238E27FC236}">
                <a16:creationId xmlns:a16="http://schemas.microsoft.com/office/drawing/2014/main" id="{8DEF7BD8-683B-1B16-BAAD-98A32301D114}"/>
              </a:ext>
            </a:extLst>
          </p:cNvPr>
          <p:cNvPicPr>
            <a:picLocks noChangeAspect="1"/>
          </p:cNvPicPr>
          <p:nvPr/>
        </p:nvPicPr>
        <p:blipFill>
          <a:blip r:embed="rId4"/>
          <a:stretch>
            <a:fillRect/>
          </a:stretch>
        </p:blipFill>
        <p:spPr>
          <a:xfrm>
            <a:off x="1195265" y="1662545"/>
            <a:ext cx="9860662" cy="4356655"/>
          </a:xfrm>
          <a:prstGeom prst="rect">
            <a:avLst/>
          </a:prstGeom>
        </p:spPr>
      </p:pic>
    </p:spTree>
    <p:extLst>
      <p:ext uri="{BB962C8B-B14F-4D97-AF65-F5344CB8AC3E}">
        <p14:creationId xmlns:p14="http://schemas.microsoft.com/office/powerpoint/2010/main" val="4262813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Pre-Heat Method (BI Valent/Hybrid) </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50AC000-D2BD-3251-452D-199B2DCBA0BE}"/>
              </a:ext>
            </a:extLst>
          </p:cNvPr>
          <p:cNvPicPr>
            <a:picLocks noChangeAspect="1"/>
          </p:cNvPicPr>
          <p:nvPr/>
        </p:nvPicPr>
        <p:blipFill>
          <a:blip r:embed="rId3"/>
          <a:stretch>
            <a:fillRect/>
          </a:stretch>
        </p:blipFill>
        <p:spPr>
          <a:xfrm>
            <a:off x="1274862" y="1399309"/>
            <a:ext cx="9448556" cy="4619891"/>
          </a:xfrm>
          <a:prstGeom prst="rect">
            <a:avLst/>
          </a:prstGeom>
        </p:spPr>
      </p:pic>
    </p:spTree>
    <p:extLst>
      <p:ext uri="{BB962C8B-B14F-4D97-AF65-F5344CB8AC3E}">
        <p14:creationId xmlns:p14="http://schemas.microsoft.com/office/powerpoint/2010/main" val="2511118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Domestic Hot Water </a:t>
            </a:r>
            <a:endParaRPr lang="en-US"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46C9232-CF47-8779-794E-BFB9EAB6A03C}"/>
              </a:ext>
            </a:extLst>
          </p:cNvPr>
          <p:cNvPicPr>
            <a:picLocks noChangeAspect="1"/>
          </p:cNvPicPr>
          <p:nvPr/>
        </p:nvPicPr>
        <p:blipFill>
          <a:blip r:embed="rId3"/>
          <a:stretch>
            <a:fillRect/>
          </a:stretch>
        </p:blipFill>
        <p:spPr>
          <a:xfrm>
            <a:off x="609369" y="1504521"/>
            <a:ext cx="5521955" cy="4619188"/>
          </a:xfrm>
          <a:prstGeom prst="rect">
            <a:avLst/>
          </a:prstGeom>
        </p:spPr>
      </p:pic>
      <p:pic>
        <p:nvPicPr>
          <p:cNvPr id="9" name="Picture 8">
            <a:extLst>
              <a:ext uri="{FF2B5EF4-FFF2-40B4-BE49-F238E27FC236}">
                <a16:creationId xmlns:a16="http://schemas.microsoft.com/office/drawing/2014/main" id="{26035F50-6BB7-53B7-9AC9-E1BB6333C0DF}"/>
              </a:ext>
            </a:extLst>
          </p:cNvPr>
          <p:cNvPicPr>
            <a:picLocks noChangeAspect="1"/>
          </p:cNvPicPr>
          <p:nvPr/>
        </p:nvPicPr>
        <p:blipFill>
          <a:blip r:embed="rId4"/>
          <a:stretch>
            <a:fillRect/>
          </a:stretch>
        </p:blipFill>
        <p:spPr>
          <a:xfrm>
            <a:off x="6963167" y="1504520"/>
            <a:ext cx="3954215" cy="2578283"/>
          </a:xfrm>
          <a:prstGeom prst="rect">
            <a:avLst/>
          </a:prstGeom>
        </p:spPr>
      </p:pic>
      <p:pic>
        <p:nvPicPr>
          <p:cNvPr id="3" name="Picture 2">
            <a:extLst>
              <a:ext uri="{FF2B5EF4-FFF2-40B4-BE49-F238E27FC236}">
                <a16:creationId xmlns:a16="http://schemas.microsoft.com/office/drawing/2014/main" id="{3C3DB8C9-F8FD-F75F-DF72-61DDABE345B1}"/>
              </a:ext>
            </a:extLst>
          </p:cNvPr>
          <p:cNvPicPr>
            <a:picLocks noChangeAspect="1"/>
          </p:cNvPicPr>
          <p:nvPr/>
        </p:nvPicPr>
        <p:blipFill>
          <a:blip r:embed="rId5"/>
          <a:stretch>
            <a:fillRect/>
          </a:stretch>
        </p:blipFill>
        <p:spPr>
          <a:xfrm>
            <a:off x="6963167" y="4082803"/>
            <a:ext cx="3843377" cy="1936397"/>
          </a:xfrm>
          <a:prstGeom prst="rect">
            <a:avLst/>
          </a:prstGeom>
        </p:spPr>
      </p:pic>
    </p:spTree>
    <p:extLst>
      <p:ext uri="{BB962C8B-B14F-4D97-AF65-F5344CB8AC3E}">
        <p14:creationId xmlns:p14="http://schemas.microsoft.com/office/powerpoint/2010/main" val="2525017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Simulation Software </a:t>
            </a:r>
            <a:endParaRPr lang="en-US"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CDE9BF3-3333-74EB-150E-534D6BB541B8}"/>
              </a:ext>
            </a:extLst>
          </p:cNvPr>
          <p:cNvPicPr>
            <a:picLocks noChangeAspect="1"/>
          </p:cNvPicPr>
          <p:nvPr/>
        </p:nvPicPr>
        <p:blipFill rotWithShape="1">
          <a:blip r:embed="rId3"/>
          <a:srcRect r="11421"/>
          <a:stretch/>
        </p:blipFill>
        <p:spPr>
          <a:xfrm>
            <a:off x="3241617" y="1620982"/>
            <a:ext cx="8201083" cy="4398218"/>
          </a:xfrm>
          <a:prstGeom prst="rect">
            <a:avLst/>
          </a:prstGeom>
        </p:spPr>
      </p:pic>
      <p:pic>
        <p:nvPicPr>
          <p:cNvPr id="3" name="Picture 2">
            <a:extLst>
              <a:ext uri="{FF2B5EF4-FFF2-40B4-BE49-F238E27FC236}">
                <a16:creationId xmlns:a16="http://schemas.microsoft.com/office/drawing/2014/main" id="{5B6CB3A8-08C6-CDFA-61EA-F0C66F6F12A2}"/>
              </a:ext>
            </a:extLst>
          </p:cNvPr>
          <p:cNvPicPr>
            <a:picLocks noChangeAspect="1"/>
          </p:cNvPicPr>
          <p:nvPr/>
        </p:nvPicPr>
        <p:blipFill>
          <a:blip r:embed="rId4"/>
          <a:stretch>
            <a:fillRect/>
          </a:stretch>
        </p:blipFill>
        <p:spPr>
          <a:xfrm>
            <a:off x="838200" y="2576946"/>
            <a:ext cx="2667000" cy="1911928"/>
          </a:xfrm>
          <a:prstGeom prst="rect">
            <a:avLst/>
          </a:prstGeom>
        </p:spPr>
      </p:pic>
    </p:spTree>
    <p:extLst>
      <p:ext uri="{BB962C8B-B14F-4D97-AF65-F5344CB8AC3E}">
        <p14:creationId xmlns:p14="http://schemas.microsoft.com/office/powerpoint/2010/main" val="813898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Simulation Software </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A5F47B3-93B9-9D3B-EF1B-2FC828B72E56}"/>
              </a:ext>
            </a:extLst>
          </p:cNvPr>
          <p:cNvPicPr>
            <a:picLocks noChangeAspect="1"/>
          </p:cNvPicPr>
          <p:nvPr/>
        </p:nvPicPr>
        <p:blipFill>
          <a:blip r:embed="rId3"/>
          <a:stretch>
            <a:fillRect/>
          </a:stretch>
        </p:blipFill>
        <p:spPr>
          <a:xfrm>
            <a:off x="838200" y="1576007"/>
            <a:ext cx="10515600" cy="4443193"/>
          </a:xfrm>
          <a:prstGeom prst="rect">
            <a:avLst/>
          </a:prstGeom>
        </p:spPr>
      </p:pic>
    </p:spTree>
    <p:extLst>
      <p:ext uri="{BB962C8B-B14F-4D97-AF65-F5344CB8AC3E}">
        <p14:creationId xmlns:p14="http://schemas.microsoft.com/office/powerpoint/2010/main" val="3154128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Simulation Software </a:t>
            </a:r>
            <a:endParaRPr lang="en-US" sz="2000" b="1" dirty="0">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04B91FAB-FCCF-5603-4788-5A5F1F512B04}"/>
              </a:ext>
            </a:extLst>
          </p:cNvPr>
          <p:cNvGraphicFramePr>
            <a:graphicFrameLocks/>
          </p:cNvGraphicFramePr>
          <p:nvPr>
            <p:extLst>
              <p:ext uri="{D42A27DB-BD31-4B8C-83A1-F6EECF244321}">
                <p14:modId xmlns:p14="http://schemas.microsoft.com/office/powerpoint/2010/main" val="3996570073"/>
              </p:ext>
            </p:extLst>
          </p:nvPr>
        </p:nvGraphicFramePr>
        <p:xfrm>
          <a:off x="838200" y="1504520"/>
          <a:ext cx="10515600" cy="45146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5173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Polesworth School - Tamworth </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B73FE95-7CC9-B7FD-71AB-551E77A71B40}"/>
              </a:ext>
            </a:extLst>
          </p:cNvPr>
          <p:cNvPicPr>
            <a:picLocks noChangeAspect="1"/>
          </p:cNvPicPr>
          <p:nvPr/>
        </p:nvPicPr>
        <p:blipFill>
          <a:blip r:embed="rId3"/>
          <a:stretch>
            <a:fillRect/>
          </a:stretch>
        </p:blipFill>
        <p:spPr>
          <a:xfrm>
            <a:off x="952500" y="1806121"/>
            <a:ext cx="5143500" cy="4213079"/>
          </a:xfrm>
          <a:prstGeom prst="rect">
            <a:avLst/>
          </a:prstGeom>
        </p:spPr>
      </p:pic>
      <p:pic>
        <p:nvPicPr>
          <p:cNvPr id="9" name="Picture 8">
            <a:extLst>
              <a:ext uri="{FF2B5EF4-FFF2-40B4-BE49-F238E27FC236}">
                <a16:creationId xmlns:a16="http://schemas.microsoft.com/office/drawing/2014/main" id="{0111D0A4-4B7C-8263-6CF6-C4543F497809}"/>
              </a:ext>
            </a:extLst>
          </p:cNvPr>
          <p:cNvPicPr>
            <a:picLocks noChangeAspect="1"/>
          </p:cNvPicPr>
          <p:nvPr/>
        </p:nvPicPr>
        <p:blipFill>
          <a:blip r:embed="rId4"/>
          <a:stretch>
            <a:fillRect/>
          </a:stretch>
        </p:blipFill>
        <p:spPr>
          <a:xfrm>
            <a:off x="6324323" y="1806121"/>
            <a:ext cx="5143499" cy="4213079"/>
          </a:xfrm>
          <a:prstGeom prst="rect">
            <a:avLst/>
          </a:prstGeom>
        </p:spPr>
      </p:pic>
    </p:spTree>
    <p:extLst>
      <p:ext uri="{BB962C8B-B14F-4D97-AF65-F5344CB8AC3E}">
        <p14:creationId xmlns:p14="http://schemas.microsoft.com/office/powerpoint/2010/main" val="2647752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41735-4A7D-56A1-CDD5-4432E8C69668}"/>
              </a:ext>
            </a:extLst>
          </p:cNvPr>
          <p:cNvSpPr>
            <a:spLocks noGrp="1"/>
          </p:cNvSpPr>
          <p:nvPr>
            <p:ph type="title"/>
          </p:nvPr>
        </p:nvSpPr>
        <p:spPr>
          <a:xfrm>
            <a:off x="1013898" y="166769"/>
            <a:ext cx="10008000" cy="4350148"/>
          </a:xfrm>
        </p:spPr>
        <p:txBody>
          <a:bodyPr>
            <a:normAutofit fontScale="90000"/>
          </a:bodyPr>
          <a:lstStyle/>
          <a:p>
            <a:pPr lvl="1">
              <a:lnSpc>
                <a:spcPct val="150000"/>
              </a:lnSpc>
              <a:spcAft>
                <a:spcPts val="0"/>
              </a:spcAft>
            </a:pPr>
            <a:br>
              <a:rPr lang="en-GB" sz="3200" dirty="0">
                <a:solidFill>
                  <a:schemeClr val="tx1"/>
                </a:solidFill>
                <a:latin typeface="Arial" panose="020B0604020202020204" pitchFamily="34" charset="0"/>
                <a:cs typeface="Arial" panose="020B0604020202020204" pitchFamily="34" charset="0"/>
              </a:rPr>
            </a:br>
            <a:r>
              <a:rPr lang="en-GB" sz="3200" dirty="0">
                <a:solidFill>
                  <a:schemeClr val="tx1"/>
                </a:solidFill>
                <a:latin typeface="Arial" panose="020B0604020202020204" pitchFamily="34" charset="0"/>
                <a:cs typeface="Arial" panose="020B0604020202020204" pitchFamily="34" charset="0"/>
              </a:rPr>
              <a:t>AGENDA</a:t>
            </a:r>
            <a:br>
              <a:rPr lang="en-GB" sz="3200" dirty="0">
                <a:solidFill>
                  <a:schemeClr val="tx1"/>
                </a:solidFill>
                <a:latin typeface="Arial" panose="020B0604020202020204" pitchFamily="34" charset="0"/>
                <a:cs typeface="Arial" panose="020B0604020202020204" pitchFamily="34" charset="0"/>
              </a:rPr>
            </a:br>
            <a:br>
              <a:rPr lang="en-GB" sz="3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Energy Transition and Legislation Drivers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Blended - Approach to Net Zero</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Heat Pump – Technology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Traditional Design / Installation</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DNO Connections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Typical Schematics </a:t>
            </a:r>
            <a:br>
              <a:rPr lang="en-GB" sz="2200" dirty="0">
                <a:solidFill>
                  <a:schemeClr val="bg1">
                    <a:lumMod val="65000"/>
                  </a:schemeClr>
                </a:solidFill>
                <a:latin typeface="Arial" panose="020B0604020202020204" pitchFamily="34" charset="0"/>
                <a:cs typeface="Arial" panose="020B0604020202020204" pitchFamily="34" charset="0"/>
              </a:rPr>
            </a:br>
            <a:endParaRPr lang="en-GB" sz="2200" dirty="0"/>
          </a:p>
        </p:txBody>
      </p:sp>
    </p:spTree>
    <p:extLst>
      <p:ext uri="{BB962C8B-B14F-4D97-AF65-F5344CB8AC3E}">
        <p14:creationId xmlns:p14="http://schemas.microsoft.com/office/powerpoint/2010/main" val="820653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CC3E3E-644B-D9C1-CA3A-F85A96CCD688}"/>
              </a:ext>
            </a:extLst>
          </p:cNvPr>
          <p:cNvSpPr>
            <a:spLocks noGrp="1"/>
          </p:cNvSpPr>
          <p:nvPr>
            <p:ph type="title"/>
          </p:nvPr>
        </p:nvSpPr>
        <p:spPr/>
        <p:txBody>
          <a:bodyPr/>
          <a:lstStyle/>
          <a:p>
            <a:r>
              <a:rPr lang="en-GB" dirty="0"/>
              <a:t>APPENDICES</a:t>
            </a:r>
          </a:p>
        </p:txBody>
      </p:sp>
    </p:spTree>
    <p:extLst>
      <p:ext uri="{BB962C8B-B14F-4D97-AF65-F5344CB8AC3E}">
        <p14:creationId xmlns:p14="http://schemas.microsoft.com/office/powerpoint/2010/main" val="116256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63BB18-FF54-E1CB-EEA8-FFFE151DFBC5}"/>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Site Survey - PQQ</a:t>
            </a:r>
            <a:endParaRPr lang="en-US" sz="2000" b="1" dirty="0">
              <a:latin typeface="Arial" panose="020B0604020202020204" pitchFamily="34" charset="0"/>
              <a:cs typeface="Arial" panose="020B0604020202020204" pitchFamily="34" charset="0"/>
            </a:endParaRPr>
          </a:p>
        </p:txBody>
      </p:sp>
      <p:pic>
        <p:nvPicPr>
          <p:cNvPr id="3" name="Picture Placeholder 2">
            <a:extLst>
              <a:ext uri="{FF2B5EF4-FFF2-40B4-BE49-F238E27FC236}">
                <a16:creationId xmlns:a16="http://schemas.microsoft.com/office/drawing/2014/main" id="{BC4D60B7-815D-F164-8607-E444DCD8FC4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8804" t="-4239" r="-20245" b="-8297"/>
          <a:stretch/>
        </p:blipFill>
        <p:spPr>
          <a:xfrm>
            <a:off x="4128655" y="1"/>
            <a:ext cx="6594763" cy="6553200"/>
          </a:xfrm>
        </p:spPr>
      </p:pic>
    </p:spTree>
    <p:extLst>
      <p:ext uri="{BB962C8B-B14F-4D97-AF65-F5344CB8AC3E}">
        <p14:creationId xmlns:p14="http://schemas.microsoft.com/office/powerpoint/2010/main" val="769999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63BB18-FF54-E1CB-EEA8-FFFE151DFBC5}"/>
              </a:ext>
            </a:extLst>
          </p:cNvPr>
          <p:cNvSpPr>
            <a:spLocks noGrp="1"/>
          </p:cNvSpPr>
          <p:nvPr>
            <p:ph type="title"/>
          </p:nvPr>
        </p:nvSpPr>
        <p:spPr>
          <a:xfrm>
            <a:off x="838200" y="838800"/>
            <a:ext cx="5257800" cy="669960"/>
          </a:xfrm>
        </p:spPr>
        <p:txBody>
          <a:bodyPr>
            <a:normAutofit/>
          </a:bodyPr>
          <a:lstStyle/>
          <a:p>
            <a:r>
              <a:rPr lang="en-GB" sz="2000" b="1" dirty="0">
                <a:latin typeface="Arial" panose="020B0604020202020204" pitchFamily="34" charset="0"/>
                <a:cs typeface="Arial" panose="020B0604020202020204" pitchFamily="34" charset="0"/>
              </a:rPr>
              <a:t>Energy Transition and Legislation Drivers</a:t>
            </a:r>
            <a:endParaRPr lang="en-US" sz="20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7AEF5FFA-5613-CD4D-E0C8-AB934A114870}"/>
              </a:ext>
            </a:extLst>
          </p:cNvPr>
          <p:cNvSpPr>
            <a:spLocks noGrp="1"/>
          </p:cNvSpPr>
          <p:nvPr>
            <p:ph type="body" sz="quarter" idx="11"/>
          </p:nvPr>
        </p:nvSpPr>
        <p:spPr>
          <a:xfrm>
            <a:off x="838200" y="1835899"/>
            <a:ext cx="5128259" cy="2698001"/>
          </a:xfrm>
        </p:spPr>
        <p:txBody>
          <a:bodyPr>
            <a:normAutofit/>
          </a:bodyPr>
          <a:lstStyle/>
          <a:p>
            <a:pPr marL="0" indent="0">
              <a:buNone/>
            </a:pPr>
            <a:r>
              <a:rPr lang="en-GB" sz="1700" dirty="0">
                <a:latin typeface="Arial" panose="020B0604020202020204" pitchFamily="34" charset="0"/>
                <a:cs typeface="Arial" panose="020B0604020202020204" pitchFamily="34" charset="0"/>
              </a:rPr>
              <a:t>Legislated Carbon Budgets are in place to track progress towards the 2050 target</a:t>
            </a:r>
          </a:p>
          <a:p>
            <a:pPr marL="0" indent="0">
              <a:buNone/>
            </a:pPr>
            <a:endParaRPr lang="en-GB" sz="1700" dirty="0">
              <a:latin typeface="Arial" panose="020B0604020202020204" pitchFamily="34" charset="0"/>
              <a:cs typeface="Arial" panose="020B0604020202020204" pitchFamily="34" charset="0"/>
            </a:endParaRPr>
          </a:p>
          <a:p>
            <a:pPr marL="0" indent="0">
              <a:buNone/>
            </a:pPr>
            <a:r>
              <a:rPr lang="en-GB" sz="1700" dirty="0">
                <a:latin typeface="Arial" panose="020B0604020202020204" pitchFamily="34" charset="0"/>
                <a:cs typeface="Arial" panose="020B0604020202020204" pitchFamily="34" charset="0"/>
              </a:rPr>
              <a:t>Much of the progress to date has not impacted directly on consumer’s homes and heating provision</a:t>
            </a:r>
          </a:p>
          <a:p>
            <a:pPr marL="0" indent="0">
              <a:buNone/>
            </a:pPr>
            <a:endParaRPr lang="en-GB" sz="1700" dirty="0">
              <a:latin typeface="Arial" panose="020B0604020202020204" pitchFamily="34" charset="0"/>
              <a:cs typeface="Arial" panose="020B0604020202020204" pitchFamily="34" charset="0"/>
            </a:endParaRPr>
          </a:p>
          <a:p>
            <a:pPr marL="0" indent="0">
              <a:buNone/>
            </a:pPr>
            <a:r>
              <a:rPr lang="en-GB" sz="1700" dirty="0">
                <a:latin typeface="Arial" panose="020B0604020202020204" pitchFamily="34" charset="0"/>
                <a:cs typeface="Arial" panose="020B0604020202020204" pitchFamily="34" charset="0"/>
              </a:rPr>
              <a:t>Meeting carbon budgets 4 through 6 will require significant change in how we heat our buildings</a:t>
            </a:r>
          </a:p>
          <a:p>
            <a:pPr marL="0" indent="0">
              <a:buNone/>
            </a:pPr>
            <a:endParaRPr lang="en-US" dirty="0"/>
          </a:p>
        </p:txBody>
      </p:sp>
      <p:pic>
        <p:nvPicPr>
          <p:cNvPr id="3" name="Picture Placeholder 2">
            <a:extLst>
              <a:ext uri="{FF2B5EF4-FFF2-40B4-BE49-F238E27FC236}">
                <a16:creationId xmlns:a16="http://schemas.microsoft.com/office/drawing/2014/main" id="{057592B3-D2F3-D333-949F-C9167EB20BF4}"/>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4425" t="-13295" r="-15307" b="-16246"/>
          <a:stretch/>
        </p:blipFill>
        <p:spPr>
          <a:xfrm>
            <a:off x="6435090" y="0"/>
            <a:ext cx="5756910" cy="6109447"/>
          </a:xfrm>
        </p:spPr>
      </p:pic>
    </p:spTree>
    <p:extLst>
      <p:ext uri="{BB962C8B-B14F-4D97-AF65-F5344CB8AC3E}">
        <p14:creationId xmlns:p14="http://schemas.microsoft.com/office/powerpoint/2010/main" val="4130708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a:xfrm>
            <a:off x="838200" y="237373"/>
            <a:ext cx="10515600" cy="665720"/>
          </a:xfrm>
        </p:spPr>
        <p:txBody>
          <a:bodyPr>
            <a:normAutofit/>
          </a:bodyPr>
          <a:lstStyle/>
          <a:p>
            <a:r>
              <a:rPr lang="en-GB" sz="2000" b="1" dirty="0">
                <a:latin typeface="Arial" panose="020B0604020202020204" pitchFamily="34" charset="0"/>
                <a:cs typeface="Arial" panose="020B0604020202020204" pitchFamily="34" charset="0"/>
              </a:rPr>
              <a:t>Site Survey - PQQ</a:t>
            </a:r>
            <a:endParaRPr lang="en-US" sz="20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BB858080-8F49-C6AB-5363-F1ADAE0416AC}"/>
              </a:ext>
            </a:extLst>
          </p:cNvPr>
          <p:cNvSpPr>
            <a:spLocks noGrp="1"/>
          </p:cNvSpPr>
          <p:nvPr>
            <p:ph type="body" sz="quarter" idx="11"/>
          </p:nvPr>
        </p:nvSpPr>
        <p:spPr>
          <a:xfrm>
            <a:off x="952500" y="748145"/>
            <a:ext cx="10629900" cy="5430982"/>
          </a:xfrm>
        </p:spPr>
        <p:txBody>
          <a:bodyPr/>
          <a:lstStyle/>
          <a:p>
            <a:pPr marL="0" indent="0">
              <a:buNone/>
            </a:pPr>
            <a:endParaRPr lang="en-US" dirty="0"/>
          </a:p>
        </p:txBody>
      </p:sp>
      <p:pic>
        <p:nvPicPr>
          <p:cNvPr id="7" name="Picture 6">
            <a:extLst>
              <a:ext uri="{FF2B5EF4-FFF2-40B4-BE49-F238E27FC236}">
                <a16:creationId xmlns:a16="http://schemas.microsoft.com/office/drawing/2014/main" id="{51E00437-D2DE-249C-AC49-3D91149EFBC4}"/>
              </a:ext>
            </a:extLst>
          </p:cNvPr>
          <p:cNvPicPr>
            <a:picLocks noChangeAspect="1"/>
          </p:cNvPicPr>
          <p:nvPr/>
        </p:nvPicPr>
        <p:blipFill>
          <a:blip r:embed="rId3"/>
          <a:stretch>
            <a:fillRect/>
          </a:stretch>
        </p:blipFill>
        <p:spPr>
          <a:xfrm>
            <a:off x="2690350" y="2041654"/>
            <a:ext cx="2636511" cy="3514011"/>
          </a:xfrm>
          <a:prstGeom prst="rect">
            <a:avLst/>
          </a:prstGeom>
        </p:spPr>
      </p:pic>
      <p:pic>
        <p:nvPicPr>
          <p:cNvPr id="9" name="Picture 8">
            <a:extLst>
              <a:ext uri="{FF2B5EF4-FFF2-40B4-BE49-F238E27FC236}">
                <a16:creationId xmlns:a16="http://schemas.microsoft.com/office/drawing/2014/main" id="{68295F3A-6734-4FF2-A5B6-BCCF5ECB86AA}"/>
              </a:ext>
            </a:extLst>
          </p:cNvPr>
          <p:cNvPicPr>
            <a:picLocks noChangeAspect="1"/>
          </p:cNvPicPr>
          <p:nvPr/>
        </p:nvPicPr>
        <p:blipFill>
          <a:blip r:embed="rId4"/>
          <a:stretch>
            <a:fillRect/>
          </a:stretch>
        </p:blipFill>
        <p:spPr>
          <a:xfrm>
            <a:off x="7064710" y="2041655"/>
            <a:ext cx="2957009" cy="3514011"/>
          </a:xfrm>
          <a:prstGeom prst="rect">
            <a:avLst/>
          </a:prstGeom>
        </p:spPr>
      </p:pic>
    </p:spTree>
    <p:extLst>
      <p:ext uri="{BB962C8B-B14F-4D97-AF65-F5344CB8AC3E}">
        <p14:creationId xmlns:p14="http://schemas.microsoft.com/office/powerpoint/2010/main" val="4141153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Typical Design – Simulation Software </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FC7FDA9-5778-F8AC-5922-4BC229FB707D}"/>
              </a:ext>
            </a:extLst>
          </p:cNvPr>
          <p:cNvPicPr>
            <a:picLocks noChangeAspect="1"/>
          </p:cNvPicPr>
          <p:nvPr/>
        </p:nvPicPr>
        <p:blipFill>
          <a:blip r:embed="rId3"/>
          <a:stretch>
            <a:fillRect/>
          </a:stretch>
        </p:blipFill>
        <p:spPr>
          <a:xfrm>
            <a:off x="952500" y="1504520"/>
            <a:ext cx="4201391" cy="4514680"/>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583CBE21-354A-F870-0932-0E2AA6EF74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9527" y="1842655"/>
            <a:ext cx="6026728" cy="4176545"/>
          </a:xfrm>
          <a:prstGeom prst="rect">
            <a:avLst/>
          </a:prstGeom>
        </p:spPr>
      </p:pic>
    </p:spTree>
    <p:extLst>
      <p:ext uri="{BB962C8B-B14F-4D97-AF65-F5344CB8AC3E}">
        <p14:creationId xmlns:p14="http://schemas.microsoft.com/office/powerpoint/2010/main" val="799108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kern="1200" dirty="0">
                <a:latin typeface="Arial" panose="020B0604020202020204" pitchFamily="34" charset="0"/>
                <a:ea typeface="+mj-ea"/>
                <a:cs typeface="Arial" panose="020B0604020202020204" pitchFamily="34" charset="0"/>
              </a:rPr>
              <a:t>Durham – Live Controller </a:t>
            </a:r>
            <a:endParaRPr lang="en-GB" sz="2000" b="1" dirty="0">
              <a:latin typeface="Arial" panose="020B0604020202020204" pitchFamily="34" charset="0"/>
              <a:cs typeface="Arial" panose="020B0604020202020204" pitchFamily="34" charset="0"/>
            </a:endParaRPr>
          </a:p>
        </p:txBody>
      </p:sp>
      <p:sp>
        <p:nvSpPr>
          <p:cNvPr id="8" name="Round Diagonal Corner of Rectangle 19">
            <a:extLst>
              <a:ext uri="{FF2B5EF4-FFF2-40B4-BE49-F238E27FC236}">
                <a16:creationId xmlns:a16="http://schemas.microsoft.com/office/drawing/2014/main" id="{5EE5C081-A1F9-ADEA-BF68-0CECF490178B}"/>
              </a:ext>
            </a:extLst>
          </p:cNvPr>
          <p:cNvSpPr>
            <a:spLocks noGrp="1"/>
          </p:cNvSpPr>
          <p:nvPr>
            <p:ph type="body" sz="quarter" idx="11"/>
          </p:nvPr>
        </p:nvSpPr>
        <p:spPr>
          <a:xfrm>
            <a:off x="1191491" y="1704109"/>
            <a:ext cx="4045527" cy="4184073"/>
          </a:xfrm>
          <a:prstGeom prst="round2Diag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GB" dirty="0"/>
          </a:p>
        </p:txBody>
      </p:sp>
      <p:sp>
        <p:nvSpPr>
          <p:cNvPr id="10" name="Round Diagonal Corner of Rectangle 18">
            <a:hlinkClick r:id="rId4"/>
            <a:extLst>
              <a:ext uri="{FF2B5EF4-FFF2-40B4-BE49-F238E27FC236}">
                <a16:creationId xmlns:a16="http://schemas.microsoft.com/office/drawing/2014/main" id="{66B126A6-40A1-1B03-B9B3-BC805A4E5F24}"/>
              </a:ext>
            </a:extLst>
          </p:cNvPr>
          <p:cNvSpPr/>
          <p:nvPr/>
        </p:nvSpPr>
        <p:spPr>
          <a:xfrm>
            <a:off x="6539345" y="1704110"/>
            <a:ext cx="3422073" cy="4087090"/>
          </a:xfrm>
          <a:prstGeom prst="round2Diag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1467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BF7D-F9F9-7540-95D7-3F4BAA46B5D7}"/>
              </a:ext>
            </a:extLst>
          </p:cNvPr>
          <p:cNvSpPr>
            <a:spLocks noGrp="1"/>
          </p:cNvSpPr>
          <p:nvPr>
            <p:ph type="title"/>
          </p:nvPr>
        </p:nvSpPr>
        <p:spPr>
          <a:xfrm>
            <a:off x="8389359" y="1345576"/>
            <a:ext cx="3164753" cy="1361476"/>
          </a:xfrm>
        </p:spPr>
        <p:txBody>
          <a:bodyPr>
            <a:normAutofit fontScale="90000"/>
          </a:bodyPr>
          <a:lstStyle/>
          <a:p>
            <a:r>
              <a:rPr lang="en-US" b="1" dirty="0">
                <a:latin typeface="Arial" panose="020B0604020202020204" pitchFamily="34" charset="0"/>
                <a:cs typeface="Arial" panose="020B0604020202020204" pitchFamily="34" charset="0"/>
              </a:rPr>
              <a:t>Thank you for your time.</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Any questions?</a:t>
            </a:r>
          </a:p>
        </p:txBody>
      </p:sp>
      <p:pic>
        <p:nvPicPr>
          <p:cNvPr id="6" name="Picture Placeholder 5" descr="Two people talking on the phone&#10;&#10;Description automatically generated with low confidence">
            <a:extLst>
              <a:ext uri="{FF2B5EF4-FFF2-40B4-BE49-F238E27FC236}">
                <a16:creationId xmlns:a16="http://schemas.microsoft.com/office/drawing/2014/main" id="{CF2C4DB6-AFD7-B2F7-D910-B35291E4C99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123" r="21123"/>
          <a:stretch>
            <a:fillRect/>
          </a:stretch>
        </p:blipFill>
        <p:spPr/>
      </p:pic>
    </p:spTree>
    <p:extLst>
      <p:ext uri="{BB962C8B-B14F-4D97-AF65-F5344CB8AC3E}">
        <p14:creationId xmlns:p14="http://schemas.microsoft.com/office/powerpoint/2010/main" val="3480369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Energy Transition and Legislation Drivers</a:t>
            </a:r>
            <a:endParaRPr lang="en-US" sz="20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045B30F-2972-06E5-B74E-D5AD36218545}"/>
              </a:ext>
            </a:extLst>
          </p:cNvPr>
          <p:cNvPicPr>
            <a:picLocks noChangeAspect="1"/>
          </p:cNvPicPr>
          <p:nvPr/>
        </p:nvPicPr>
        <p:blipFill>
          <a:blip r:embed="rId3"/>
          <a:stretch>
            <a:fillRect/>
          </a:stretch>
        </p:blipFill>
        <p:spPr>
          <a:xfrm>
            <a:off x="2222500" y="2000838"/>
            <a:ext cx="2484760" cy="3595646"/>
          </a:xfrm>
          <a:prstGeom prst="rect">
            <a:avLst/>
          </a:prstGeom>
        </p:spPr>
      </p:pic>
      <p:pic>
        <p:nvPicPr>
          <p:cNvPr id="10" name="Picture 9">
            <a:extLst>
              <a:ext uri="{FF2B5EF4-FFF2-40B4-BE49-F238E27FC236}">
                <a16:creationId xmlns:a16="http://schemas.microsoft.com/office/drawing/2014/main" id="{8FA2DD40-AB39-850B-6828-F6635F040B52}"/>
              </a:ext>
            </a:extLst>
          </p:cNvPr>
          <p:cNvPicPr>
            <a:picLocks noChangeAspect="1"/>
          </p:cNvPicPr>
          <p:nvPr/>
        </p:nvPicPr>
        <p:blipFill>
          <a:blip r:embed="rId4"/>
          <a:stretch>
            <a:fillRect/>
          </a:stretch>
        </p:blipFill>
        <p:spPr>
          <a:xfrm>
            <a:off x="6096000" y="2000838"/>
            <a:ext cx="3518659" cy="2383092"/>
          </a:xfrm>
          <a:prstGeom prst="rect">
            <a:avLst/>
          </a:prstGeom>
        </p:spPr>
      </p:pic>
      <p:pic>
        <p:nvPicPr>
          <p:cNvPr id="11" name="Picture 10">
            <a:extLst>
              <a:ext uri="{FF2B5EF4-FFF2-40B4-BE49-F238E27FC236}">
                <a16:creationId xmlns:a16="http://schemas.microsoft.com/office/drawing/2014/main" id="{AC564F00-04A3-67BB-5FD0-BBBA647D5576}"/>
              </a:ext>
            </a:extLst>
          </p:cNvPr>
          <p:cNvPicPr>
            <a:picLocks noChangeAspect="1"/>
          </p:cNvPicPr>
          <p:nvPr/>
        </p:nvPicPr>
        <p:blipFill>
          <a:blip r:embed="rId5"/>
          <a:stretch>
            <a:fillRect/>
          </a:stretch>
        </p:blipFill>
        <p:spPr>
          <a:xfrm>
            <a:off x="6068801" y="4523630"/>
            <a:ext cx="3748136" cy="1172804"/>
          </a:xfrm>
          <a:prstGeom prst="rect">
            <a:avLst/>
          </a:prstGeom>
        </p:spPr>
      </p:pic>
    </p:spTree>
    <p:extLst>
      <p:ext uri="{BB962C8B-B14F-4D97-AF65-F5344CB8AC3E}">
        <p14:creationId xmlns:p14="http://schemas.microsoft.com/office/powerpoint/2010/main" val="74792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Energy Transition and Legislation Drivers</a:t>
            </a: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4D7ECA1-C83C-C56E-44DB-C21C0F46EEF8}"/>
              </a:ext>
            </a:extLst>
          </p:cNvPr>
          <p:cNvPicPr>
            <a:picLocks noChangeAspect="1"/>
          </p:cNvPicPr>
          <p:nvPr/>
        </p:nvPicPr>
        <p:blipFill>
          <a:blip r:embed="rId3"/>
          <a:stretch>
            <a:fillRect/>
          </a:stretch>
        </p:blipFill>
        <p:spPr>
          <a:xfrm>
            <a:off x="1417194" y="2027789"/>
            <a:ext cx="2569578" cy="3541743"/>
          </a:xfrm>
          <a:prstGeom prst="rect">
            <a:avLst/>
          </a:prstGeom>
        </p:spPr>
      </p:pic>
      <p:pic>
        <p:nvPicPr>
          <p:cNvPr id="8" name="Picture 7">
            <a:extLst>
              <a:ext uri="{FF2B5EF4-FFF2-40B4-BE49-F238E27FC236}">
                <a16:creationId xmlns:a16="http://schemas.microsoft.com/office/drawing/2014/main" id="{F679B736-CC08-CF1E-0E6A-724384BA1E90}"/>
              </a:ext>
            </a:extLst>
          </p:cNvPr>
          <p:cNvPicPr>
            <a:picLocks noChangeAspect="1"/>
          </p:cNvPicPr>
          <p:nvPr/>
        </p:nvPicPr>
        <p:blipFill>
          <a:blip r:embed="rId4"/>
          <a:stretch>
            <a:fillRect/>
          </a:stretch>
        </p:blipFill>
        <p:spPr>
          <a:xfrm>
            <a:off x="4887492" y="2055778"/>
            <a:ext cx="2804237" cy="3541742"/>
          </a:xfrm>
          <a:prstGeom prst="rect">
            <a:avLst/>
          </a:prstGeom>
        </p:spPr>
      </p:pic>
      <p:pic>
        <p:nvPicPr>
          <p:cNvPr id="12" name="Picture 11">
            <a:extLst>
              <a:ext uri="{FF2B5EF4-FFF2-40B4-BE49-F238E27FC236}">
                <a16:creationId xmlns:a16="http://schemas.microsoft.com/office/drawing/2014/main" id="{4253C704-05C4-37BE-C0C2-26115B244862}"/>
              </a:ext>
            </a:extLst>
          </p:cNvPr>
          <p:cNvPicPr>
            <a:picLocks noChangeAspect="1"/>
          </p:cNvPicPr>
          <p:nvPr/>
        </p:nvPicPr>
        <p:blipFill>
          <a:blip r:embed="rId5"/>
          <a:stretch>
            <a:fillRect/>
          </a:stretch>
        </p:blipFill>
        <p:spPr>
          <a:xfrm>
            <a:off x="8224239" y="2055778"/>
            <a:ext cx="3129561" cy="813880"/>
          </a:xfrm>
          <a:prstGeom prst="rect">
            <a:avLst/>
          </a:prstGeom>
        </p:spPr>
      </p:pic>
      <p:pic>
        <p:nvPicPr>
          <p:cNvPr id="13" name="Picture 12">
            <a:extLst>
              <a:ext uri="{FF2B5EF4-FFF2-40B4-BE49-F238E27FC236}">
                <a16:creationId xmlns:a16="http://schemas.microsoft.com/office/drawing/2014/main" id="{D38CE445-EF38-E36B-A5F4-8B0FDC360AF2}"/>
              </a:ext>
            </a:extLst>
          </p:cNvPr>
          <p:cNvPicPr>
            <a:picLocks noChangeAspect="1"/>
          </p:cNvPicPr>
          <p:nvPr/>
        </p:nvPicPr>
        <p:blipFill>
          <a:blip r:embed="rId6"/>
          <a:stretch>
            <a:fillRect/>
          </a:stretch>
        </p:blipFill>
        <p:spPr>
          <a:xfrm>
            <a:off x="8548127" y="3051800"/>
            <a:ext cx="2465725" cy="2489742"/>
          </a:xfrm>
          <a:prstGeom prst="rect">
            <a:avLst/>
          </a:prstGeom>
        </p:spPr>
      </p:pic>
    </p:spTree>
    <p:extLst>
      <p:ext uri="{BB962C8B-B14F-4D97-AF65-F5344CB8AC3E}">
        <p14:creationId xmlns:p14="http://schemas.microsoft.com/office/powerpoint/2010/main" val="570797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B5FC8-6F48-EE24-98B1-A49C03467293}"/>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Energy Transition and Legislation Drivers</a:t>
            </a:r>
            <a:endParaRPr lang="en-US"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4265BB1-31B5-4632-E7AD-72528C551FF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63799" y="1806122"/>
            <a:ext cx="8010981" cy="3985078"/>
          </a:xfrm>
          <a:prstGeom prst="rect">
            <a:avLst/>
          </a:prstGeom>
        </p:spPr>
      </p:pic>
    </p:spTree>
    <p:extLst>
      <p:ext uri="{BB962C8B-B14F-4D97-AF65-F5344CB8AC3E}">
        <p14:creationId xmlns:p14="http://schemas.microsoft.com/office/powerpoint/2010/main" val="4148926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41735-4A7D-56A1-CDD5-4432E8C69668}"/>
              </a:ext>
            </a:extLst>
          </p:cNvPr>
          <p:cNvSpPr>
            <a:spLocks noGrp="1"/>
          </p:cNvSpPr>
          <p:nvPr>
            <p:ph type="title"/>
          </p:nvPr>
        </p:nvSpPr>
        <p:spPr>
          <a:xfrm>
            <a:off x="1013898" y="166769"/>
            <a:ext cx="10008000" cy="4350148"/>
          </a:xfrm>
        </p:spPr>
        <p:txBody>
          <a:bodyPr>
            <a:normAutofit fontScale="90000"/>
          </a:bodyPr>
          <a:lstStyle/>
          <a:p>
            <a:pPr lvl="1">
              <a:lnSpc>
                <a:spcPct val="150000"/>
              </a:lnSpc>
              <a:spcAft>
                <a:spcPts val="0"/>
              </a:spcAft>
            </a:pPr>
            <a:br>
              <a:rPr lang="en-GB" sz="3200" dirty="0">
                <a:solidFill>
                  <a:schemeClr val="tx1"/>
                </a:solidFill>
                <a:latin typeface="Arial" panose="020B0604020202020204" pitchFamily="34" charset="0"/>
                <a:cs typeface="Arial" panose="020B0604020202020204" pitchFamily="34" charset="0"/>
              </a:rPr>
            </a:br>
            <a:r>
              <a:rPr lang="en-GB" sz="3200" dirty="0">
                <a:solidFill>
                  <a:schemeClr val="tx1"/>
                </a:solidFill>
                <a:latin typeface="Arial" panose="020B0604020202020204" pitchFamily="34" charset="0"/>
                <a:cs typeface="Arial" panose="020B0604020202020204" pitchFamily="34" charset="0"/>
              </a:rPr>
              <a:t>AGENDA</a:t>
            </a:r>
            <a:br>
              <a:rPr lang="en-GB" sz="3200" dirty="0">
                <a:solidFill>
                  <a:schemeClr val="tx1"/>
                </a:solidFill>
                <a:latin typeface="Arial" panose="020B0604020202020204" pitchFamily="34" charset="0"/>
                <a:cs typeface="Arial" panose="020B0604020202020204" pitchFamily="34" charset="0"/>
              </a:rPr>
            </a:br>
            <a:br>
              <a:rPr lang="en-GB" sz="3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Energy Transition and Legislation Drivers </a:t>
            </a:r>
            <a:br>
              <a:rPr lang="en-GB" sz="2200" dirty="0">
                <a:solidFill>
                  <a:schemeClr val="tx1"/>
                </a:solidFill>
                <a:latin typeface="Arial" panose="020B0604020202020204" pitchFamily="34" charset="0"/>
                <a:cs typeface="Arial" panose="020B0604020202020204" pitchFamily="34" charset="0"/>
              </a:rPr>
            </a:br>
            <a:r>
              <a:rPr lang="en-GB" sz="2200" b="1" dirty="0">
                <a:solidFill>
                  <a:schemeClr val="tx1"/>
                </a:solidFill>
                <a:latin typeface="Arial" panose="020B0604020202020204" pitchFamily="34" charset="0"/>
                <a:cs typeface="Arial" panose="020B0604020202020204" pitchFamily="34" charset="0"/>
              </a:rPr>
              <a:t>Blended - Approach to Net Zero</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Heat Pump – Technology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Traditional Design / Installation</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DNO Connections </a:t>
            </a: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Typical Schematics </a:t>
            </a:r>
            <a:br>
              <a:rPr lang="en-GB" sz="2200" dirty="0">
                <a:solidFill>
                  <a:schemeClr val="bg1">
                    <a:lumMod val="65000"/>
                  </a:schemeClr>
                </a:solidFill>
                <a:latin typeface="Arial" panose="020B0604020202020204" pitchFamily="34" charset="0"/>
                <a:cs typeface="Arial" panose="020B0604020202020204" pitchFamily="34" charset="0"/>
              </a:rPr>
            </a:br>
            <a:endParaRPr lang="en-GB" sz="2200" dirty="0"/>
          </a:p>
        </p:txBody>
      </p:sp>
    </p:spTree>
    <p:extLst>
      <p:ext uri="{BB962C8B-B14F-4D97-AF65-F5344CB8AC3E}">
        <p14:creationId xmlns:p14="http://schemas.microsoft.com/office/powerpoint/2010/main" val="2542737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043a006-9325-4ee9-8cd8-486ebf8b0c73">
      <Terms xmlns="http://schemas.microsoft.com/office/infopath/2007/PartnerControls"/>
    </lcf76f155ced4ddcb4097134ff3c332f>
    <Brand xmlns="8043a006-9325-4ee9-8cd8-486ebf8b0c73" xsi:nil="true"/>
    <Segment xmlns="8043a006-9325-4ee9-8cd8-486ebf8b0c73" xsi:nil="true"/>
    <TaxCatchAll xmlns="96f29fa3-60d5-4ab9-82c4-4d93f9bd4cdc" xsi:nil="true"/>
    <SharedWithUsers xmlns="9ddec604-1ae6-45d0-90f8-fc7f8985b990">
      <UserInfo>
        <DisplayName>Tom Murray</DisplayName>
        <AccountId>232</AccountId>
        <AccountType/>
      </UserInfo>
      <UserInfo>
        <DisplayName>Neville Radford</DisplayName>
        <AccountId>172</AccountId>
        <AccountType/>
      </UserInfo>
      <UserInfo>
        <DisplayName>Ryan Barnwell</DisplayName>
        <AccountId>33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AA5ECC537E174C922230AD8707F4FB" ma:contentTypeVersion="22" ma:contentTypeDescription="Create a new document." ma:contentTypeScope="" ma:versionID="72fada321c09915fddbce159d03df05f">
  <xsd:schema xmlns:xsd="http://www.w3.org/2001/XMLSchema" xmlns:xs="http://www.w3.org/2001/XMLSchema" xmlns:p="http://schemas.microsoft.com/office/2006/metadata/properties" xmlns:ns2="8043a006-9325-4ee9-8cd8-486ebf8b0c73" xmlns:ns3="9ddec604-1ae6-45d0-90f8-fc7f8985b990" xmlns:ns4="96f29fa3-60d5-4ab9-82c4-4d93f9bd4cdc" targetNamespace="http://schemas.microsoft.com/office/2006/metadata/properties" ma:root="true" ma:fieldsID="358f064d3c24e604af7b928785fe7df3" ns2:_="" ns3:_="" ns4:_="">
    <xsd:import namespace="8043a006-9325-4ee9-8cd8-486ebf8b0c73"/>
    <xsd:import namespace="9ddec604-1ae6-45d0-90f8-fc7f8985b990"/>
    <xsd:import namespace="96f29fa3-60d5-4ab9-82c4-4d93f9bd4cdc"/>
    <xsd:element name="properties">
      <xsd:complexType>
        <xsd:sequence>
          <xsd:element name="documentManagement">
            <xsd:complexType>
              <xsd:all>
                <xsd:element ref="ns2:Brand" minOccurs="0"/>
                <xsd:element ref="ns2:MediaServiceMetadata" minOccurs="0"/>
                <xsd:element ref="ns2:MediaServiceFastMetadata" minOccurs="0"/>
                <xsd:element ref="ns2:Segment"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43a006-9325-4ee9-8cd8-486ebf8b0c73" elementFormDefault="qualified">
    <xsd:import namespace="http://schemas.microsoft.com/office/2006/documentManagement/types"/>
    <xsd:import namespace="http://schemas.microsoft.com/office/infopath/2007/PartnerControls"/>
    <xsd:element name="Brand" ma:index="8" nillable="true" ma:displayName="Brand" ma:format="Dropdown" ma:internalName="Brand">
      <xsd:complexType>
        <xsd:complexContent>
          <xsd:extension base="dms:MultiChoice">
            <xsd:sequence>
              <xsd:element name="Value" maxOccurs="unbounded" minOccurs="0" nillable="true">
                <xsd:simpleType>
                  <xsd:restriction base="dms:Choice">
                    <xsd:enumeration value="Andrews Water Heaters"/>
                    <xsd:enumeration value="Baxi"/>
                    <xsd:enumeration value="Baxi Heating"/>
                    <xsd:enumeration value="BDR Thermea UK&amp;I"/>
                    <xsd:enumeration value="Heatrae Sadia"/>
                    <xsd:enumeration value="Main"/>
                    <xsd:enumeration value="Megaflo"/>
                    <xsd:enumeration value="Packaged Plant Solutions"/>
                    <xsd:enumeration value="Potterton Commercial"/>
                    <xsd:enumeration value="Remeha"/>
                  </xsd:restriction>
                </xsd:simple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Segment" ma:index="11" nillable="true" ma:displayName="Segment" ma:format="Dropdown" ma:internalName="Segment">
      <xsd:complexType>
        <xsd:complexContent>
          <xsd:extension base="dms:MultiChoice">
            <xsd:sequence>
              <xsd:element name="Value" maxOccurs="unbounded" minOccurs="0" nillable="true">
                <xsd:simpleType>
                  <xsd:restriction base="dms:Choice">
                    <xsd:enumeration value="Homeowner"/>
                    <xsd:enumeration value="Installer"/>
                    <xsd:enumeration value="Wholesaler"/>
                    <xsd:enumeration value="Commercial End-user"/>
                    <xsd:enumeration value="Public Sector"/>
                    <xsd:enumeration value="Specifier"/>
                    <xsd:enumeration value="Contractor"/>
                    <xsd:enumeration value="Property Developer"/>
                    <xsd:enumeration value="Utilities"/>
                  </xsd:restriction>
                </xsd:simpleType>
              </xsd:element>
            </xsd:sequence>
          </xsd:extension>
        </xsd:complexContent>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1241e69-c7a6-468d-bbd8-1f604571f09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ddec604-1ae6-45d0-90f8-fc7f8985b9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f29fa3-60d5-4ab9-82c4-4d93f9bd4cd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43eb863-d9ff-42e2-9e8c-28c8256c11cf}" ma:internalName="TaxCatchAll" ma:showField="CatchAllData" ma:web="9ddec604-1ae6-45d0-90f8-fc7f8985b9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808B4B-7D8A-4117-9A27-5C6028785DA4}">
  <ds:schemaRefs>
    <ds:schemaRef ds:uri="http://schemas.microsoft.com/office/2006/metadata/properties"/>
    <ds:schemaRef ds:uri="http://schemas.microsoft.com/office/infopath/2007/PartnerControls"/>
    <ds:schemaRef ds:uri="8043a006-9325-4ee9-8cd8-486ebf8b0c73"/>
    <ds:schemaRef ds:uri="96f29fa3-60d5-4ab9-82c4-4d93f9bd4cdc"/>
    <ds:schemaRef ds:uri="9ddec604-1ae6-45d0-90f8-fc7f8985b990"/>
  </ds:schemaRefs>
</ds:datastoreItem>
</file>

<file path=customXml/itemProps2.xml><?xml version="1.0" encoding="utf-8"?>
<ds:datastoreItem xmlns:ds="http://schemas.openxmlformats.org/officeDocument/2006/customXml" ds:itemID="{026F40CE-9D5F-42ED-AE59-BF997856F891}">
  <ds:schemaRefs>
    <ds:schemaRef ds:uri="http://schemas.microsoft.com/sharepoint/v3/contenttype/forms"/>
  </ds:schemaRefs>
</ds:datastoreItem>
</file>

<file path=customXml/itemProps3.xml><?xml version="1.0" encoding="utf-8"?>
<ds:datastoreItem xmlns:ds="http://schemas.openxmlformats.org/officeDocument/2006/customXml" ds:itemID="{A9883B92-DC39-42E8-9F5B-11477BFB0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43a006-9325-4ee9-8cd8-486ebf8b0c73"/>
    <ds:schemaRef ds:uri="9ddec604-1ae6-45d0-90f8-fc7f8985b990"/>
    <ds:schemaRef ds:uri="96f29fa3-60d5-4ab9-82c4-4d93f9bd4c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154</TotalTime>
  <Words>3836</Words>
  <Application>Microsoft Office PowerPoint</Application>
  <PresentationFormat>Widescreen</PresentationFormat>
  <Paragraphs>157</Paragraphs>
  <Slides>53</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Cambria Math</vt:lpstr>
      <vt:lpstr>Trebuchet MS</vt:lpstr>
      <vt:lpstr>Office Theme</vt:lpstr>
      <vt:lpstr>Road to Net Zero – Heat Pumps</vt:lpstr>
      <vt:lpstr> AGENDA  Energy Transition and Legislation Drivers  Blended - Approach to Net Zero Heat Pump – Technology  Traditional Design / Installation DNO Connections  Typical Schematics  </vt:lpstr>
      <vt:lpstr> AGENDA  Energy Transition and Legislation Drivers  Blended - Approach to Net Zero Heat Pump – Technology  Traditional Design / Installation DNO Connections  Typical Schematics  </vt:lpstr>
      <vt:lpstr>Energy Transition and Legislation Drivers</vt:lpstr>
      <vt:lpstr>Energy Transition and Legislation Drivers</vt:lpstr>
      <vt:lpstr>Energy Transition and Legislation Drivers</vt:lpstr>
      <vt:lpstr>Energy Transition and Legislation Drivers</vt:lpstr>
      <vt:lpstr>Energy Transition and Legislation Drivers</vt:lpstr>
      <vt:lpstr> AGENDA  Energy Transition and Legislation Drivers  Blended - Approach to Net Zero Heat Pump – Technology  Traditional Design / Installation DNO Connections  Typical Schematics  </vt:lpstr>
      <vt:lpstr>Blended - Approach to Net Zero </vt:lpstr>
      <vt:lpstr>Blended - Approach to Net Zero </vt:lpstr>
      <vt:lpstr>Blended - Approach to Net Zero </vt:lpstr>
      <vt:lpstr>Blended - Approach to Net Zero </vt:lpstr>
      <vt:lpstr> AGENDA  Energy Transition and Legislation Drivers  Blended - Approach to Net Zero Heat Pump – Technology  Traditional Design / Installation DNO Connections  Typical Schematics  </vt:lpstr>
      <vt:lpstr>Heat Pump – Technology – Carbon Intensity</vt:lpstr>
      <vt:lpstr>Heat Pump – Technology – Carbon Intensity</vt:lpstr>
      <vt:lpstr>Heat Pump – Technology Efficiencies</vt:lpstr>
      <vt:lpstr>Heat Pump – Technology</vt:lpstr>
      <vt:lpstr>Air Source Heat Pump – Technology – Components</vt:lpstr>
      <vt:lpstr>Heat Pump – Technology – Types</vt:lpstr>
      <vt:lpstr> AGENDA  Energy Transition and Legislation Drivers  Blended - Approach to Net Zero Heat Pump – Technology  Traditional Design / Installation DNO Connections  Typical Schematics  </vt:lpstr>
      <vt:lpstr>Typical Design – F&amp;R ∆T</vt:lpstr>
      <vt:lpstr>Typical Design – F&amp;R Temperatures</vt:lpstr>
      <vt:lpstr>Typical Design – kW Outputs</vt:lpstr>
      <vt:lpstr>Typical Multiple Unit Installation</vt:lpstr>
      <vt:lpstr>Typical Design – Internal Sizing Program</vt:lpstr>
      <vt:lpstr>Typical Design – Dimensions</vt:lpstr>
      <vt:lpstr>Typical Design – Capital Costs</vt:lpstr>
      <vt:lpstr>Typical Design – CO2 Saving and Running Costs</vt:lpstr>
      <vt:lpstr> AGENDA  Energy Transition and Legislation Drivers  Blended - Approach to Net Zero Heat Pump – Technology  Traditional Design / Installation DNO Connections  Typical Schematics  </vt:lpstr>
      <vt:lpstr>Electrical Connection Procedures </vt:lpstr>
      <vt:lpstr>Network Connection</vt:lpstr>
      <vt:lpstr>Network Connection</vt:lpstr>
      <vt:lpstr>Network Connection</vt:lpstr>
      <vt:lpstr>Network Connection</vt:lpstr>
      <vt:lpstr> AGENDA  Energy Transition and Legislation Drivers  Blended - Approach to Net Zero Heat Pump – Technology  Traditional Design / Installation DNO Connections  Typical Schematics  </vt:lpstr>
      <vt:lpstr>Typical Design - Cascade </vt:lpstr>
      <vt:lpstr>Typical Design – Source Method (Mono Valent) </vt:lpstr>
      <vt:lpstr>Typical Design – Pre-Heated Method (BI Valent/Hybrid) </vt:lpstr>
      <vt:lpstr>Typical Design – Pre-Heat Method Boiler Check </vt:lpstr>
      <vt:lpstr>Typical Design – Pre-Heat Method (BI Valent/Hybrid) </vt:lpstr>
      <vt:lpstr>Typical Design – Domestic Hot Water </vt:lpstr>
      <vt:lpstr>Typical Design – Simulation Software </vt:lpstr>
      <vt:lpstr>Typical Design – Simulation Software </vt:lpstr>
      <vt:lpstr>Typical Design – Simulation Software </vt:lpstr>
      <vt:lpstr>Typical Design – Polesworth School - Tamworth </vt:lpstr>
      <vt:lpstr> AGENDA  Energy Transition and Legislation Drivers  Blended - Approach to Net Zero Heat Pump – Technology  Traditional Design / Installation DNO Connections  Typical Schematics  </vt:lpstr>
      <vt:lpstr>APPENDICES</vt:lpstr>
      <vt:lpstr>Site Survey - PQQ</vt:lpstr>
      <vt:lpstr>Site Survey - PQQ</vt:lpstr>
      <vt:lpstr>Typical Design – Simulation Software </vt:lpstr>
      <vt:lpstr>Durham – Live Controller </vt:lpstr>
      <vt:lpstr>Thank you for your time.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Minty</dc:creator>
  <cp:lastModifiedBy>Charlie Carter</cp:lastModifiedBy>
  <cp:revision>5</cp:revision>
  <dcterms:created xsi:type="dcterms:W3CDTF">2022-08-02T13:30:57Z</dcterms:created>
  <dcterms:modified xsi:type="dcterms:W3CDTF">2023-05-22T10:30:00Z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0x01010041AA5ECC537E174C922230AD8707F4FB</vt:lpwstr>
  </property>
  <property fmtid="{D5CDD505-2E9C-101B-9397-08002B2CF9AE}" pid="3" name="MediaServiceImageTags">
    <vt:lpwstr/>
  </property>
</Properties>
</file>