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4094" r:id="rId5"/>
    <p:sldId id="928" r:id="rId6"/>
    <p:sldId id="4113" r:id="rId7"/>
    <p:sldId id="4119" r:id="rId8"/>
    <p:sldId id="4097" r:id="rId9"/>
    <p:sldId id="4098" r:id="rId10"/>
    <p:sldId id="4111" r:id="rId11"/>
    <p:sldId id="4105" r:id="rId12"/>
    <p:sldId id="4106" r:id="rId13"/>
    <p:sldId id="4107" r:id="rId14"/>
    <p:sldId id="4116" r:id="rId15"/>
    <p:sldId id="4117" r:id="rId16"/>
    <p:sldId id="4114" r:id="rId17"/>
    <p:sldId id="4109" r:id="rId18"/>
    <p:sldId id="4112" r:id="rId19"/>
    <p:sldId id="4115" r:id="rId20"/>
    <p:sldId id="4121" r:id="rId21"/>
    <p:sldId id="939" r:id="rId22"/>
  </p:sldIdLst>
  <p:sldSz cx="12192000" cy="6858000"/>
  <p:notesSz cx="6858000" cy="9144000"/>
  <p:custDataLst>
    <p:tags r:id="rId24"/>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3E6"/>
    <a:srgbClr val="D0D3D6"/>
    <a:srgbClr val="C9C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37" autoAdjust="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6224D-CBB1-4677-92E1-26C25A5CD384}"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0C30E-DB6F-49AA-8814-1AC6C8A1B94A}" type="slidenum">
              <a:rPr lang="en-US" smtClean="0"/>
              <a:t>‹#›</a:t>
            </a:fld>
            <a:endParaRPr lang="en-US"/>
          </a:p>
        </p:txBody>
      </p:sp>
    </p:spTree>
    <p:extLst>
      <p:ext uri="{BB962C8B-B14F-4D97-AF65-F5344CB8AC3E}">
        <p14:creationId xmlns:p14="http://schemas.microsoft.com/office/powerpoint/2010/main" val="205786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A0C30E-DB6F-49AA-8814-1AC6C8A1B94A}" type="slidenum">
              <a:rPr lang="en-US" smtClean="0"/>
              <a:t>2</a:t>
            </a:fld>
            <a:endParaRPr lang="en-US"/>
          </a:p>
        </p:txBody>
      </p:sp>
    </p:spTree>
    <p:extLst>
      <p:ext uri="{BB962C8B-B14F-4D97-AF65-F5344CB8AC3E}">
        <p14:creationId xmlns:p14="http://schemas.microsoft.com/office/powerpoint/2010/main" val="291081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A0C30E-DB6F-49AA-8814-1AC6C8A1B94A}" type="slidenum">
              <a:rPr lang="en-US" smtClean="0"/>
              <a:t>3</a:t>
            </a:fld>
            <a:endParaRPr lang="en-US"/>
          </a:p>
        </p:txBody>
      </p:sp>
    </p:spTree>
    <p:extLst>
      <p:ext uri="{BB962C8B-B14F-4D97-AF65-F5344CB8AC3E}">
        <p14:creationId xmlns:p14="http://schemas.microsoft.com/office/powerpoint/2010/main" val="343910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A0C30E-DB6F-49AA-8814-1AC6C8A1B94A}" type="slidenum">
              <a:rPr lang="en-US" smtClean="0"/>
              <a:t>12</a:t>
            </a:fld>
            <a:endParaRPr lang="en-US"/>
          </a:p>
        </p:txBody>
      </p:sp>
    </p:spTree>
    <p:extLst>
      <p:ext uri="{BB962C8B-B14F-4D97-AF65-F5344CB8AC3E}">
        <p14:creationId xmlns:p14="http://schemas.microsoft.com/office/powerpoint/2010/main" val="4238285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oll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8" y="-10324"/>
            <a:ext cx="8584442" cy="6881082"/>
          </a:xfrm>
          <a:prstGeom prst="rect">
            <a:avLst/>
          </a:prstGeom>
        </p:spPr>
      </p:pic>
      <p:pic>
        <p:nvPicPr>
          <p:cNvPr id="4" name="xxElement"/>
          <p:cNvPicPr>
            <a:picLocks noChangeAspect="1"/>
          </p:cNvPicPr>
          <p:nvPr userDrawn="1"/>
        </p:nvPicPr>
        <p:blipFill rotWithShape="1">
          <a:blip r:embed="rId3">
            <a:extLst>
              <a:ext uri="{28A0092B-C50C-407E-A947-70E740481C1C}">
                <a14:useLocalDpi xmlns:a14="http://schemas.microsoft.com/office/drawing/2010/main" val="0"/>
              </a:ext>
            </a:extLst>
          </a:blip>
          <a:srcRect l="21179"/>
          <a:stretch/>
        </p:blipFill>
        <p:spPr>
          <a:xfrm>
            <a:off x="-13648" y="451891"/>
            <a:ext cx="3643953" cy="1402518"/>
          </a:xfrm>
          <a:prstGeom prst="rect">
            <a:avLst/>
          </a:prstGeom>
        </p:spPr>
      </p:pic>
      <p:sp>
        <p:nvSpPr>
          <p:cNvPr id="2" name="Title 1"/>
          <p:cNvSpPr>
            <a:spLocks noGrp="1"/>
          </p:cNvSpPr>
          <p:nvPr>
            <p:ph type="ctrTitle"/>
          </p:nvPr>
        </p:nvSpPr>
        <p:spPr>
          <a:xfrm>
            <a:off x="7461427" y="3616656"/>
            <a:ext cx="4237499" cy="1460859"/>
          </a:xfrm>
        </p:spPr>
        <p:txBody>
          <a:bodyPr anchor="t"/>
          <a:lstStyle>
            <a:lvl1pPr algn="r">
              <a:defRPr sz="3600"/>
            </a:lvl1pPr>
          </a:lstStyle>
          <a:p>
            <a:r>
              <a:rPr lang="en-US"/>
              <a:t>Click to edit Master title style</a:t>
            </a:r>
          </a:p>
        </p:txBody>
      </p:sp>
      <p:sp>
        <p:nvSpPr>
          <p:cNvPr id="3" name="Subtitle 2"/>
          <p:cNvSpPr>
            <a:spLocks noGrp="1"/>
          </p:cNvSpPr>
          <p:nvPr>
            <p:ph type="subTitle" idx="1"/>
          </p:nvPr>
        </p:nvSpPr>
        <p:spPr>
          <a:xfrm>
            <a:off x="7461427" y="5207543"/>
            <a:ext cx="4237499" cy="1012874"/>
          </a:xfrm>
        </p:spPr>
        <p:txBody>
          <a:bodyPr>
            <a:normAutofit/>
          </a:bodyPr>
          <a:lstStyle>
            <a:lvl1pPr marL="0" indent="0" algn="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p:cNvCxnSpPr/>
          <p:nvPr userDrawn="1"/>
        </p:nvCxnSpPr>
        <p:spPr>
          <a:xfrm flipH="1">
            <a:off x="7356143" y="3343702"/>
            <a:ext cx="435643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3885" b="18132"/>
          <a:stretch/>
        </p:blipFill>
        <p:spPr>
          <a:xfrm>
            <a:off x="-13751" y="834317"/>
            <a:ext cx="7369893" cy="6033995"/>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68091" y="460882"/>
            <a:ext cx="2391104" cy="456591"/>
          </a:xfrm>
          <a:prstGeom prst="rect">
            <a:avLst/>
          </a:prstGeom>
        </p:spPr>
      </p:pic>
    </p:spTree>
    <p:extLst>
      <p:ext uri="{BB962C8B-B14F-4D97-AF65-F5344CB8AC3E}">
        <p14:creationId xmlns:p14="http://schemas.microsoft.com/office/powerpoint/2010/main" val="418309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31838" y="1052513"/>
            <a:ext cx="5267519" cy="1081087"/>
          </a:xfrm>
        </p:spPr>
        <p:txBody>
          <a:bodyPr/>
          <a:lstStyle/>
          <a:p>
            <a:r>
              <a:rPr lang="en-US"/>
              <a:t>Click to edit Master title style</a:t>
            </a:r>
          </a:p>
        </p:txBody>
      </p:sp>
      <p:sp>
        <p:nvSpPr>
          <p:cNvPr id="3" name="Content Placeholder 2"/>
          <p:cNvSpPr>
            <a:spLocks noGrp="1"/>
          </p:cNvSpPr>
          <p:nvPr>
            <p:ph idx="1"/>
          </p:nvPr>
        </p:nvSpPr>
        <p:spPr>
          <a:xfrm>
            <a:off x="731839" y="2312987"/>
            <a:ext cx="5267518" cy="3779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10" name="Picture Placeholder 6"/>
          <p:cNvSpPr>
            <a:spLocks noGrp="1"/>
          </p:cNvSpPr>
          <p:nvPr>
            <p:ph type="pic" sz="quarter" idx="15"/>
          </p:nvPr>
        </p:nvSpPr>
        <p:spPr>
          <a:xfrm>
            <a:off x="6633192" y="1052512"/>
            <a:ext cx="5086800" cy="5040311"/>
          </a:xfrm>
          <a:solidFill>
            <a:schemeClr val="bg1">
              <a:lumMod val="95000"/>
            </a:schemeClr>
          </a:solidFill>
        </p:spPr>
        <p:txBody>
          <a:bodyPr anchor="ctr"/>
          <a:lstStyle>
            <a:lvl1pPr marL="0" indent="0" algn="ctr">
              <a:buNone/>
              <a:defRPr/>
            </a:lvl1pPr>
          </a:lstStyle>
          <a:p>
            <a:endParaRPr lang="en-US"/>
          </a:p>
        </p:txBody>
      </p:sp>
      <p:sp>
        <p:nvSpPr>
          <p:cNvPr id="4" name="Footer Placeholder 3"/>
          <p:cNvSpPr>
            <a:spLocks noGrp="1"/>
          </p:cNvSpPr>
          <p:nvPr>
            <p:ph type="ftr" sz="quarter" idx="16"/>
          </p:nvPr>
        </p:nvSpPr>
        <p:spPr/>
        <p:txBody>
          <a:bodyPr/>
          <a:lstStyle/>
          <a:p>
            <a:r>
              <a:rPr lang="en-GB"/>
              <a:t>The solution to pollution is dilution</a:t>
            </a:r>
            <a:endParaRPr lang="en-US"/>
          </a:p>
        </p:txBody>
      </p:sp>
      <p:sp>
        <p:nvSpPr>
          <p:cNvPr id="7" name="Slide Number Placeholder 6"/>
          <p:cNvSpPr>
            <a:spLocks noGrp="1"/>
          </p:cNvSpPr>
          <p:nvPr>
            <p:ph type="sldNum" sz="quarter" idx="17"/>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38530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8" name="Picture Placeholder 7"/>
          <p:cNvSpPr>
            <a:spLocks noGrp="1"/>
          </p:cNvSpPr>
          <p:nvPr>
            <p:ph type="pic" sz="quarter" idx="14"/>
          </p:nvPr>
        </p:nvSpPr>
        <p:spPr>
          <a:solidFill>
            <a:schemeClr val="bg1">
              <a:lumMod val="95000"/>
            </a:schemeClr>
          </a:solidFill>
        </p:spPr>
        <p:txBody>
          <a:bodyPr anchor="ctr"/>
          <a:lstStyle>
            <a:lvl1pPr marL="0" indent="0" algn="ctr">
              <a:buNone/>
              <a:defRPr/>
            </a:lvl1pPr>
          </a:lstStyle>
          <a:p>
            <a:endParaRPr lang="en-US"/>
          </a:p>
        </p:txBody>
      </p:sp>
      <p:sp>
        <p:nvSpPr>
          <p:cNvPr id="3" name="Footer Placeholder 2"/>
          <p:cNvSpPr>
            <a:spLocks noGrp="1"/>
          </p:cNvSpPr>
          <p:nvPr>
            <p:ph type="ftr" sz="quarter" idx="15"/>
          </p:nvPr>
        </p:nvSpPr>
        <p:spPr/>
        <p:txBody>
          <a:bodyPr/>
          <a:lstStyle/>
          <a:p>
            <a:r>
              <a:rPr lang="en-GB"/>
              <a:t>The solution to pollution is dilution</a:t>
            </a:r>
            <a:endParaRPr lang="en-US"/>
          </a:p>
        </p:txBody>
      </p:sp>
      <p:sp>
        <p:nvSpPr>
          <p:cNvPr id="4" name="Slide Number Placeholder 3"/>
          <p:cNvSpPr>
            <a:spLocks noGrp="1"/>
          </p:cNvSpPr>
          <p:nvPr>
            <p:ph type="sldNum" sz="quarter" idx="16"/>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60993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ize Ima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8" name="Picture Placeholder 7"/>
          <p:cNvSpPr>
            <a:spLocks noGrp="1"/>
          </p:cNvSpPr>
          <p:nvPr>
            <p:ph type="pic" sz="quarter" idx="14"/>
          </p:nvPr>
        </p:nvSpPr>
        <p:spPr>
          <a:xfrm>
            <a:off x="530225" y="764276"/>
            <a:ext cx="11661775" cy="5609230"/>
          </a:xfrm>
          <a:solidFill>
            <a:schemeClr val="bg1">
              <a:lumMod val="95000"/>
            </a:schemeClr>
          </a:solidFill>
        </p:spPr>
        <p:txBody>
          <a:bodyPr anchor="ctr"/>
          <a:lstStyle>
            <a:lvl1pPr marL="0" indent="0" algn="ctr">
              <a:buNone/>
              <a:defRPr/>
            </a:lvl1pPr>
          </a:lstStyle>
          <a:p>
            <a:endParaRPr lang="en-US"/>
          </a:p>
        </p:txBody>
      </p:sp>
      <p:sp>
        <p:nvSpPr>
          <p:cNvPr id="2" name="Footer Placeholder 1"/>
          <p:cNvSpPr>
            <a:spLocks noGrp="1"/>
          </p:cNvSpPr>
          <p:nvPr>
            <p:ph type="ftr" sz="quarter" idx="15"/>
          </p:nvPr>
        </p:nvSpPr>
        <p:spPr/>
        <p:txBody>
          <a:bodyPr/>
          <a:lstStyle/>
          <a:p>
            <a:r>
              <a:rPr lang="en-GB"/>
              <a:t>The solution to pollution is dilution</a:t>
            </a:r>
            <a:endParaRPr lang="en-US"/>
          </a:p>
        </p:txBody>
      </p:sp>
      <p:sp>
        <p:nvSpPr>
          <p:cNvPr id="3" name="Slide Number Placeholder 2"/>
          <p:cNvSpPr>
            <a:spLocks noGrp="1"/>
          </p:cNvSpPr>
          <p:nvPr>
            <p:ph type="sldNum" sz="quarter" idx="16"/>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209957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764276"/>
            <a:ext cx="12192000" cy="6093724"/>
          </a:xfrm>
          <a:solidFill>
            <a:schemeClr val="bg1">
              <a:lumMod val="95000"/>
            </a:schemeClr>
          </a:solidFill>
        </p:spPr>
        <p:txBody>
          <a:bodyPr anchor="ctr"/>
          <a:lstStyle>
            <a:lvl1pPr marL="0" indent="0" algn="ctr">
              <a:buNone/>
              <a:defRPr/>
            </a:lvl1pPr>
          </a:lstStyle>
          <a:p>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8694" y="271143"/>
            <a:ext cx="1616493" cy="308676"/>
          </a:xfrm>
          <a:prstGeom prst="rect">
            <a:avLst/>
          </a:prstGeom>
        </p:spPr>
      </p:pic>
    </p:spTree>
    <p:extLst>
      <p:ext uri="{BB962C8B-B14F-4D97-AF65-F5344CB8AC3E}">
        <p14:creationId xmlns:p14="http://schemas.microsoft.com/office/powerpoint/2010/main" val="314983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Divider Bra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25088" y="2312988"/>
            <a:ext cx="5963067" cy="1732943"/>
          </a:xfrm>
        </p:spPr>
        <p:txBody>
          <a:bodyPr anchor="b"/>
          <a:lstStyle>
            <a:lvl1pPr algn="l">
              <a:defRPr sz="4200">
                <a:solidFill>
                  <a:schemeClr val="bg1"/>
                </a:solidFill>
              </a:defRPr>
            </a:lvl1pPr>
          </a:lstStyle>
          <a:p>
            <a:r>
              <a:rPr lang="en-US"/>
              <a:t>Click to edit Master title style</a:t>
            </a:r>
          </a:p>
        </p:txBody>
      </p:sp>
      <p:sp>
        <p:nvSpPr>
          <p:cNvPr id="17" name="Freeform 16"/>
          <p:cNvSpPr/>
          <p:nvPr userDrawn="1"/>
        </p:nvSpPr>
        <p:spPr>
          <a:xfrm>
            <a:off x="0" y="1771831"/>
            <a:ext cx="11634952" cy="5087007"/>
          </a:xfrm>
          <a:custGeom>
            <a:avLst/>
            <a:gdLst>
              <a:gd name="connsiteX0" fmla="*/ 1576552 w 11634952"/>
              <a:gd name="connsiteY0" fmla="*/ 0 h 5087007"/>
              <a:gd name="connsiteX1" fmla="*/ 11634952 w 11634952"/>
              <a:gd name="connsiteY1" fmla="*/ 0 h 5087007"/>
              <a:gd name="connsiteX2" fmla="*/ 9553903 w 11634952"/>
              <a:gd name="connsiteY2" fmla="*/ 3636579 h 5087007"/>
              <a:gd name="connsiteX3" fmla="*/ 3657600 w 11634952"/>
              <a:gd name="connsiteY3" fmla="*/ 3636579 h 5087007"/>
              <a:gd name="connsiteX4" fmla="*/ 2848303 w 11634952"/>
              <a:gd name="connsiteY4" fmla="*/ 5087007 h 5087007"/>
              <a:gd name="connsiteX5" fmla="*/ 0 w 11634952"/>
              <a:gd name="connsiteY5" fmla="*/ 5087007 h 5087007"/>
              <a:gd name="connsiteX6" fmla="*/ 0 w 11634952"/>
              <a:gd name="connsiteY6" fmla="*/ 2774731 h 5087007"/>
              <a:gd name="connsiteX7" fmla="*/ 1576552 w 11634952"/>
              <a:gd name="connsiteY7" fmla="*/ 0 h 5087007"/>
              <a:gd name="connsiteX0" fmla="*/ 0 w 11634952"/>
              <a:gd name="connsiteY0" fmla="*/ 5087007 h 5178447"/>
              <a:gd name="connsiteX1" fmla="*/ 0 w 11634952"/>
              <a:gd name="connsiteY1" fmla="*/ 2774731 h 5178447"/>
              <a:gd name="connsiteX2" fmla="*/ 1576552 w 11634952"/>
              <a:gd name="connsiteY2" fmla="*/ 0 h 5178447"/>
              <a:gd name="connsiteX3" fmla="*/ 11634952 w 11634952"/>
              <a:gd name="connsiteY3" fmla="*/ 0 h 5178447"/>
              <a:gd name="connsiteX4" fmla="*/ 9553903 w 11634952"/>
              <a:gd name="connsiteY4" fmla="*/ 3636579 h 5178447"/>
              <a:gd name="connsiteX5" fmla="*/ 3657600 w 11634952"/>
              <a:gd name="connsiteY5" fmla="*/ 3636579 h 5178447"/>
              <a:gd name="connsiteX6" fmla="*/ 2848303 w 11634952"/>
              <a:gd name="connsiteY6" fmla="*/ 5087007 h 5178447"/>
              <a:gd name="connsiteX7" fmla="*/ 91440 w 11634952"/>
              <a:gd name="connsiteY7" fmla="*/ 5178447 h 5178447"/>
              <a:gd name="connsiteX0" fmla="*/ 0 w 11634952"/>
              <a:gd name="connsiteY0" fmla="*/ 5087007 h 5087007"/>
              <a:gd name="connsiteX1" fmla="*/ 0 w 11634952"/>
              <a:gd name="connsiteY1" fmla="*/ 2774731 h 5087007"/>
              <a:gd name="connsiteX2" fmla="*/ 1576552 w 11634952"/>
              <a:gd name="connsiteY2" fmla="*/ 0 h 5087007"/>
              <a:gd name="connsiteX3" fmla="*/ 11634952 w 11634952"/>
              <a:gd name="connsiteY3" fmla="*/ 0 h 5087007"/>
              <a:gd name="connsiteX4" fmla="*/ 9553903 w 11634952"/>
              <a:gd name="connsiteY4" fmla="*/ 3636579 h 5087007"/>
              <a:gd name="connsiteX5" fmla="*/ 3657600 w 11634952"/>
              <a:gd name="connsiteY5" fmla="*/ 3636579 h 5087007"/>
              <a:gd name="connsiteX6" fmla="*/ 2848303 w 11634952"/>
              <a:gd name="connsiteY6" fmla="*/ 5087007 h 5087007"/>
              <a:gd name="connsiteX0" fmla="*/ 0 w 11634952"/>
              <a:gd name="connsiteY0" fmla="*/ 2774731 h 5087007"/>
              <a:gd name="connsiteX1" fmla="*/ 1576552 w 11634952"/>
              <a:gd name="connsiteY1" fmla="*/ 0 h 5087007"/>
              <a:gd name="connsiteX2" fmla="*/ 11634952 w 11634952"/>
              <a:gd name="connsiteY2" fmla="*/ 0 h 5087007"/>
              <a:gd name="connsiteX3" fmla="*/ 9553903 w 11634952"/>
              <a:gd name="connsiteY3" fmla="*/ 3636579 h 5087007"/>
              <a:gd name="connsiteX4" fmla="*/ 3657600 w 11634952"/>
              <a:gd name="connsiteY4" fmla="*/ 3636579 h 5087007"/>
              <a:gd name="connsiteX5" fmla="*/ 2848303 w 11634952"/>
              <a:gd name="connsiteY5" fmla="*/ 5087007 h 50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4952" h="5087007">
                <a:moveTo>
                  <a:pt x="0" y="2774731"/>
                </a:moveTo>
                <a:lnTo>
                  <a:pt x="1576552" y="0"/>
                </a:lnTo>
                <a:lnTo>
                  <a:pt x="11634952" y="0"/>
                </a:lnTo>
                <a:lnTo>
                  <a:pt x="9553903" y="3636579"/>
                </a:lnTo>
                <a:lnTo>
                  <a:pt x="3657600" y="3636579"/>
                </a:lnTo>
                <a:lnTo>
                  <a:pt x="2848303" y="5087007"/>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05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Divider Fresh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25088" y="2312988"/>
            <a:ext cx="5963067" cy="1732943"/>
          </a:xfrm>
        </p:spPr>
        <p:txBody>
          <a:bodyPr anchor="b"/>
          <a:lstStyle>
            <a:lvl1pPr algn="l">
              <a:defRPr sz="4200">
                <a:solidFill>
                  <a:schemeClr val="bg1"/>
                </a:solidFill>
              </a:defRPr>
            </a:lvl1pPr>
          </a:lstStyle>
          <a:p>
            <a:r>
              <a:rPr lang="en-US"/>
              <a:t>Click to edit Master title style</a:t>
            </a:r>
          </a:p>
        </p:txBody>
      </p:sp>
      <p:sp>
        <p:nvSpPr>
          <p:cNvPr id="10" name="Freeform 9"/>
          <p:cNvSpPr/>
          <p:nvPr userDrawn="1"/>
        </p:nvSpPr>
        <p:spPr>
          <a:xfrm>
            <a:off x="0" y="1768099"/>
            <a:ext cx="11634952" cy="5087007"/>
          </a:xfrm>
          <a:custGeom>
            <a:avLst/>
            <a:gdLst>
              <a:gd name="connsiteX0" fmla="*/ 1576552 w 11634952"/>
              <a:gd name="connsiteY0" fmla="*/ 0 h 5087007"/>
              <a:gd name="connsiteX1" fmla="*/ 11634952 w 11634952"/>
              <a:gd name="connsiteY1" fmla="*/ 0 h 5087007"/>
              <a:gd name="connsiteX2" fmla="*/ 9553903 w 11634952"/>
              <a:gd name="connsiteY2" fmla="*/ 3636579 h 5087007"/>
              <a:gd name="connsiteX3" fmla="*/ 3657600 w 11634952"/>
              <a:gd name="connsiteY3" fmla="*/ 3636579 h 5087007"/>
              <a:gd name="connsiteX4" fmla="*/ 2848303 w 11634952"/>
              <a:gd name="connsiteY4" fmla="*/ 5087007 h 5087007"/>
              <a:gd name="connsiteX5" fmla="*/ 0 w 11634952"/>
              <a:gd name="connsiteY5" fmla="*/ 5087007 h 5087007"/>
              <a:gd name="connsiteX6" fmla="*/ 0 w 11634952"/>
              <a:gd name="connsiteY6" fmla="*/ 2774731 h 5087007"/>
              <a:gd name="connsiteX7" fmla="*/ 1576552 w 11634952"/>
              <a:gd name="connsiteY7" fmla="*/ 0 h 5087007"/>
              <a:gd name="connsiteX0" fmla="*/ 0 w 11634952"/>
              <a:gd name="connsiteY0" fmla="*/ 5087007 h 5178447"/>
              <a:gd name="connsiteX1" fmla="*/ 0 w 11634952"/>
              <a:gd name="connsiteY1" fmla="*/ 2774731 h 5178447"/>
              <a:gd name="connsiteX2" fmla="*/ 1576552 w 11634952"/>
              <a:gd name="connsiteY2" fmla="*/ 0 h 5178447"/>
              <a:gd name="connsiteX3" fmla="*/ 11634952 w 11634952"/>
              <a:gd name="connsiteY3" fmla="*/ 0 h 5178447"/>
              <a:gd name="connsiteX4" fmla="*/ 9553903 w 11634952"/>
              <a:gd name="connsiteY4" fmla="*/ 3636579 h 5178447"/>
              <a:gd name="connsiteX5" fmla="*/ 3657600 w 11634952"/>
              <a:gd name="connsiteY5" fmla="*/ 3636579 h 5178447"/>
              <a:gd name="connsiteX6" fmla="*/ 2848303 w 11634952"/>
              <a:gd name="connsiteY6" fmla="*/ 5087007 h 5178447"/>
              <a:gd name="connsiteX7" fmla="*/ 91440 w 11634952"/>
              <a:gd name="connsiteY7" fmla="*/ 5178447 h 5178447"/>
              <a:gd name="connsiteX0" fmla="*/ 0 w 11634952"/>
              <a:gd name="connsiteY0" fmla="*/ 5087007 h 5087007"/>
              <a:gd name="connsiteX1" fmla="*/ 0 w 11634952"/>
              <a:gd name="connsiteY1" fmla="*/ 2774731 h 5087007"/>
              <a:gd name="connsiteX2" fmla="*/ 1576552 w 11634952"/>
              <a:gd name="connsiteY2" fmla="*/ 0 h 5087007"/>
              <a:gd name="connsiteX3" fmla="*/ 11634952 w 11634952"/>
              <a:gd name="connsiteY3" fmla="*/ 0 h 5087007"/>
              <a:gd name="connsiteX4" fmla="*/ 9553903 w 11634952"/>
              <a:gd name="connsiteY4" fmla="*/ 3636579 h 5087007"/>
              <a:gd name="connsiteX5" fmla="*/ 3657600 w 11634952"/>
              <a:gd name="connsiteY5" fmla="*/ 3636579 h 5087007"/>
              <a:gd name="connsiteX6" fmla="*/ 2848303 w 11634952"/>
              <a:gd name="connsiteY6" fmla="*/ 5087007 h 5087007"/>
              <a:gd name="connsiteX0" fmla="*/ 0 w 11634952"/>
              <a:gd name="connsiteY0" fmla="*/ 2774731 h 5087007"/>
              <a:gd name="connsiteX1" fmla="*/ 1576552 w 11634952"/>
              <a:gd name="connsiteY1" fmla="*/ 0 h 5087007"/>
              <a:gd name="connsiteX2" fmla="*/ 11634952 w 11634952"/>
              <a:gd name="connsiteY2" fmla="*/ 0 h 5087007"/>
              <a:gd name="connsiteX3" fmla="*/ 9553903 w 11634952"/>
              <a:gd name="connsiteY3" fmla="*/ 3636579 h 5087007"/>
              <a:gd name="connsiteX4" fmla="*/ 3657600 w 11634952"/>
              <a:gd name="connsiteY4" fmla="*/ 3636579 h 5087007"/>
              <a:gd name="connsiteX5" fmla="*/ 2848303 w 11634952"/>
              <a:gd name="connsiteY5" fmla="*/ 5087007 h 50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4952" h="5087007">
                <a:moveTo>
                  <a:pt x="0" y="2774731"/>
                </a:moveTo>
                <a:lnTo>
                  <a:pt x="1576552" y="0"/>
                </a:lnTo>
                <a:lnTo>
                  <a:pt x="11634952" y="0"/>
                </a:lnTo>
                <a:lnTo>
                  <a:pt x="9553903" y="3636579"/>
                </a:lnTo>
                <a:lnTo>
                  <a:pt x="3657600" y="3636579"/>
                </a:lnTo>
                <a:lnTo>
                  <a:pt x="2848303" y="5087007"/>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91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Clean 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12219296" cy="6858000"/>
          </a:xfrm>
          <a:prstGeom prst="rect">
            <a:avLst/>
          </a:prstGeom>
        </p:spPr>
      </p:pic>
      <p:sp>
        <p:nvSpPr>
          <p:cNvPr id="2" name="Title 1"/>
          <p:cNvSpPr>
            <a:spLocks noGrp="1"/>
          </p:cNvSpPr>
          <p:nvPr>
            <p:ph type="ctrTitle"/>
          </p:nvPr>
        </p:nvSpPr>
        <p:spPr>
          <a:xfrm>
            <a:off x="1625088" y="2312988"/>
            <a:ext cx="5963067" cy="1732943"/>
          </a:xfrm>
        </p:spPr>
        <p:txBody>
          <a:bodyPr anchor="b"/>
          <a:lstStyle>
            <a:lvl1pPr algn="l">
              <a:defRPr sz="4200">
                <a:solidFill>
                  <a:schemeClr val="bg1"/>
                </a:solidFill>
              </a:defRPr>
            </a:lvl1pPr>
          </a:lstStyle>
          <a:p>
            <a:r>
              <a:rPr lang="en-US"/>
              <a:t>Click to edit Master title style</a:t>
            </a:r>
          </a:p>
        </p:txBody>
      </p:sp>
      <p:sp>
        <p:nvSpPr>
          <p:cNvPr id="8" name="Freeform 7"/>
          <p:cNvSpPr/>
          <p:nvPr userDrawn="1"/>
        </p:nvSpPr>
        <p:spPr>
          <a:xfrm>
            <a:off x="-3732" y="1768099"/>
            <a:ext cx="11634952" cy="5087007"/>
          </a:xfrm>
          <a:custGeom>
            <a:avLst/>
            <a:gdLst>
              <a:gd name="connsiteX0" fmla="*/ 1576552 w 11634952"/>
              <a:gd name="connsiteY0" fmla="*/ 0 h 5087007"/>
              <a:gd name="connsiteX1" fmla="*/ 11634952 w 11634952"/>
              <a:gd name="connsiteY1" fmla="*/ 0 h 5087007"/>
              <a:gd name="connsiteX2" fmla="*/ 9553903 w 11634952"/>
              <a:gd name="connsiteY2" fmla="*/ 3636579 h 5087007"/>
              <a:gd name="connsiteX3" fmla="*/ 3657600 w 11634952"/>
              <a:gd name="connsiteY3" fmla="*/ 3636579 h 5087007"/>
              <a:gd name="connsiteX4" fmla="*/ 2848303 w 11634952"/>
              <a:gd name="connsiteY4" fmla="*/ 5087007 h 5087007"/>
              <a:gd name="connsiteX5" fmla="*/ 0 w 11634952"/>
              <a:gd name="connsiteY5" fmla="*/ 5087007 h 5087007"/>
              <a:gd name="connsiteX6" fmla="*/ 0 w 11634952"/>
              <a:gd name="connsiteY6" fmla="*/ 2774731 h 5087007"/>
              <a:gd name="connsiteX7" fmla="*/ 1576552 w 11634952"/>
              <a:gd name="connsiteY7" fmla="*/ 0 h 5087007"/>
              <a:gd name="connsiteX0" fmla="*/ 0 w 11634952"/>
              <a:gd name="connsiteY0" fmla="*/ 5087007 h 5178447"/>
              <a:gd name="connsiteX1" fmla="*/ 0 w 11634952"/>
              <a:gd name="connsiteY1" fmla="*/ 2774731 h 5178447"/>
              <a:gd name="connsiteX2" fmla="*/ 1576552 w 11634952"/>
              <a:gd name="connsiteY2" fmla="*/ 0 h 5178447"/>
              <a:gd name="connsiteX3" fmla="*/ 11634952 w 11634952"/>
              <a:gd name="connsiteY3" fmla="*/ 0 h 5178447"/>
              <a:gd name="connsiteX4" fmla="*/ 9553903 w 11634952"/>
              <a:gd name="connsiteY4" fmla="*/ 3636579 h 5178447"/>
              <a:gd name="connsiteX5" fmla="*/ 3657600 w 11634952"/>
              <a:gd name="connsiteY5" fmla="*/ 3636579 h 5178447"/>
              <a:gd name="connsiteX6" fmla="*/ 2848303 w 11634952"/>
              <a:gd name="connsiteY6" fmla="*/ 5087007 h 5178447"/>
              <a:gd name="connsiteX7" fmla="*/ 91440 w 11634952"/>
              <a:gd name="connsiteY7" fmla="*/ 5178447 h 5178447"/>
              <a:gd name="connsiteX0" fmla="*/ 0 w 11634952"/>
              <a:gd name="connsiteY0" fmla="*/ 5087007 h 5087007"/>
              <a:gd name="connsiteX1" fmla="*/ 0 w 11634952"/>
              <a:gd name="connsiteY1" fmla="*/ 2774731 h 5087007"/>
              <a:gd name="connsiteX2" fmla="*/ 1576552 w 11634952"/>
              <a:gd name="connsiteY2" fmla="*/ 0 h 5087007"/>
              <a:gd name="connsiteX3" fmla="*/ 11634952 w 11634952"/>
              <a:gd name="connsiteY3" fmla="*/ 0 h 5087007"/>
              <a:gd name="connsiteX4" fmla="*/ 9553903 w 11634952"/>
              <a:gd name="connsiteY4" fmla="*/ 3636579 h 5087007"/>
              <a:gd name="connsiteX5" fmla="*/ 3657600 w 11634952"/>
              <a:gd name="connsiteY5" fmla="*/ 3636579 h 5087007"/>
              <a:gd name="connsiteX6" fmla="*/ 2848303 w 11634952"/>
              <a:gd name="connsiteY6" fmla="*/ 5087007 h 5087007"/>
              <a:gd name="connsiteX0" fmla="*/ 0 w 11634952"/>
              <a:gd name="connsiteY0" fmla="*/ 2774731 h 5087007"/>
              <a:gd name="connsiteX1" fmla="*/ 1576552 w 11634952"/>
              <a:gd name="connsiteY1" fmla="*/ 0 h 5087007"/>
              <a:gd name="connsiteX2" fmla="*/ 11634952 w 11634952"/>
              <a:gd name="connsiteY2" fmla="*/ 0 h 5087007"/>
              <a:gd name="connsiteX3" fmla="*/ 9553903 w 11634952"/>
              <a:gd name="connsiteY3" fmla="*/ 3636579 h 5087007"/>
              <a:gd name="connsiteX4" fmla="*/ 3657600 w 11634952"/>
              <a:gd name="connsiteY4" fmla="*/ 3636579 h 5087007"/>
              <a:gd name="connsiteX5" fmla="*/ 2848303 w 11634952"/>
              <a:gd name="connsiteY5" fmla="*/ 5087007 h 50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34952" h="5087007">
                <a:moveTo>
                  <a:pt x="0" y="2774731"/>
                </a:moveTo>
                <a:lnTo>
                  <a:pt x="1576552" y="0"/>
                </a:lnTo>
                <a:lnTo>
                  <a:pt x="11634952" y="0"/>
                </a:lnTo>
                <a:lnTo>
                  <a:pt x="9553903" y="3636579"/>
                </a:lnTo>
                <a:lnTo>
                  <a:pt x="3657600" y="3636579"/>
                </a:lnTo>
                <a:lnTo>
                  <a:pt x="2848303" y="5087007"/>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7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Graphi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7" name="Rectangle 6"/>
          <p:cNvSpPr/>
          <p:nvPr userDrawn="1"/>
        </p:nvSpPr>
        <p:spPr>
          <a:xfrm>
            <a:off x="530225" y="773373"/>
            <a:ext cx="11661775" cy="56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743056" y="1052513"/>
            <a:ext cx="10969520" cy="50403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r>
              <a:rPr lang="en-GB"/>
              <a:t>The solution to pollution is dilution</a:t>
            </a:r>
            <a:endParaRPr lang="en-US"/>
          </a:p>
        </p:txBody>
      </p:sp>
      <p:sp>
        <p:nvSpPr>
          <p:cNvPr id="3" name="Slide Number Placeholder 2"/>
          <p:cNvSpPr>
            <a:spLocks noGrp="1"/>
          </p:cNvSpPr>
          <p:nvPr>
            <p:ph type="sldNum" sz="quarter" idx="15"/>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220076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Cloud Grey">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8" name="Rectangle 7"/>
          <p:cNvSpPr/>
          <p:nvPr userDrawn="1"/>
        </p:nvSpPr>
        <p:spPr>
          <a:xfrm>
            <a:off x="530225" y="773373"/>
            <a:ext cx="11661775" cy="56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743056" y="1052513"/>
            <a:ext cx="10969520" cy="50403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r>
              <a:rPr lang="en-GB"/>
              <a:t>The solution to pollution is dilution</a:t>
            </a:r>
            <a:endParaRPr lang="en-US"/>
          </a:p>
        </p:txBody>
      </p:sp>
      <p:sp>
        <p:nvSpPr>
          <p:cNvPr id="3" name="Slide Number Placeholder 2"/>
          <p:cNvSpPr>
            <a:spLocks noGrp="1"/>
          </p:cNvSpPr>
          <p:nvPr>
            <p:ph type="sldNum" sz="quarter" idx="15"/>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224083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8694" y="271143"/>
            <a:ext cx="1616493" cy="308676"/>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58211"/>
            <a:ext cx="12192000" cy="6099789"/>
          </a:xfrm>
          <a:prstGeom prst="rect">
            <a:avLst/>
          </a:prstGeom>
        </p:spPr>
      </p:pic>
    </p:spTree>
    <p:extLst>
      <p:ext uri="{BB962C8B-B14F-4D97-AF65-F5344CB8AC3E}">
        <p14:creationId xmlns:p14="http://schemas.microsoft.com/office/powerpoint/2010/main" val="133931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600" b="176"/>
          <a:stretch/>
        </p:blipFill>
        <p:spPr>
          <a:xfrm>
            <a:off x="0" y="2302390"/>
            <a:ext cx="12192000" cy="4555610"/>
          </a:xfrm>
          <a:prstGeom prst="rect">
            <a:avLst/>
          </a:prstGeom>
        </p:spPr>
      </p:pic>
      <p:pic>
        <p:nvPicPr>
          <p:cNvPr id="9" name="xxElementNoPas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3863" y="5089718"/>
            <a:ext cx="5832360" cy="1769368"/>
          </a:xfrm>
          <a:prstGeom prst="rect">
            <a:avLst/>
          </a:prstGeom>
        </p:spPr>
      </p:pic>
      <p:sp>
        <p:nvSpPr>
          <p:cNvPr id="2" name="Title 1"/>
          <p:cNvSpPr>
            <a:spLocks noGrp="1"/>
          </p:cNvSpPr>
          <p:nvPr>
            <p:ph type="ctrTitle"/>
          </p:nvPr>
        </p:nvSpPr>
        <p:spPr>
          <a:xfrm>
            <a:off x="743055" y="702529"/>
            <a:ext cx="7920000" cy="1059366"/>
          </a:xfrm>
        </p:spPr>
        <p:txBody>
          <a:bodyPr anchor="b"/>
          <a:lstStyle>
            <a:lvl1pPr algn="l">
              <a:defRPr sz="3600"/>
            </a:lvl1pPr>
          </a:lstStyle>
          <a:p>
            <a:r>
              <a:rPr lang="en-US"/>
              <a:t>Click to edit Master title style</a:t>
            </a:r>
          </a:p>
        </p:txBody>
      </p:sp>
      <p:sp>
        <p:nvSpPr>
          <p:cNvPr id="3" name="Subtitle 2"/>
          <p:cNvSpPr>
            <a:spLocks noGrp="1"/>
          </p:cNvSpPr>
          <p:nvPr>
            <p:ph type="subTitle" idx="1"/>
          </p:nvPr>
        </p:nvSpPr>
        <p:spPr>
          <a:xfrm>
            <a:off x="743055" y="1859075"/>
            <a:ext cx="7920000" cy="274525"/>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p:cNvSpPr>
            <a:spLocks noGrp="1"/>
          </p:cNvSpPr>
          <p:nvPr>
            <p:ph type="pic" sz="quarter" idx="13"/>
          </p:nvPr>
        </p:nvSpPr>
        <p:spPr>
          <a:xfrm>
            <a:off x="753104" y="2314468"/>
            <a:ext cx="6310312" cy="3779837"/>
          </a:xfrm>
          <a:solidFill>
            <a:schemeClr val="bg1">
              <a:lumMod val="95000"/>
            </a:schemeClr>
          </a:solidFill>
          <a:ln w="76200">
            <a:solidFill>
              <a:schemeClr val="bg1"/>
            </a:solidFill>
            <a:miter lim="800000"/>
          </a:ln>
        </p:spPr>
        <p:txBody>
          <a:bodyPr anchor="ctr"/>
          <a:lstStyle>
            <a:lvl1pPr marL="0" indent="0" algn="ctr">
              <a:buNone/>
              <a:defRPr/>
            </a:lvl1pPr>
          </a:lstStyle>
          <a:p>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68091" y="460882"/>
            <a:ext cx="2391104" cy="456591"/>
          </a:xfrm>
          <a:prstGeom prst="rect">
            <a:avLst/>
          </a:prstGeom>
        </p:spPr>
      </p:pic>
    </p:spTree>
    <p:extLst>
      <p:ext uri="{BB962C8B-B14F-4D97-AF65-F5344CB8AC3E}">
        <p14:creationId xmlns:p14="http://schemas.microsoft.com/office/powerpoint/2010/main" val="1478617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
        <p:cNvGrpSpPr/>
        <p:nvPr/>
      </p:nvGrpSpPr>
      <p:grpSpPr>
        <a:xfrm>
          <a:off x="0" y="0"/>
          <a:ext cx="0" cy="0"/>
          <a:chOff x="0" y="0"/>
          <a:chExt cx="0" cy="0"/>
        </a:xfrm>
      </p:grpSpPr>
      <p:pic>
        <p:nvPicPr>
          <p:cNvPr id="9" name="Bildobjekt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97"/>
            <a:ext cx="497397" cy="6858000"/>
          </a:xfrm>
          <a:prstGeom prst="rect">
            <a:avLst/>
          </a:prstGeom>
        </p:spPr>
      </p:pic>
      <p:sp>
        <p:nvSpPr>
          <p:cNvPr id="14" name="Title"/>
          <p:cNvSpPr>
            <a:spLocks noGrp="1"/>
          </p:cNvSpPr>
          <p:nvPr>
            <p:ph type="title" hasCustomPrompt="1"/>
          </p:nvPr>
        </p:nvSpPr>
        <p:spPr>
          <a:xfrm>
            <a:off x="623392" y="214465"/>
            <a:ext cx="9230816" cy="470817"/>
          </a:xfrm>
        </p:spPr>
        <p:txBody>
          <a:bodyPr/>
          <a:lstStyle>
            <a:lvl1pPr>
              <a:defRPr sz="2000" baseline="0"/>
            </a:lvl1pPr>
          </a:lstStyle>
          <a:p>
            <a:r>
              <a:rPr lang="en-US"/>
              <a:t>Add slide headline</a:t>
            </a:r>
            <a:endParaRPr lang="en-US" dirty="0"/>
          </a:p>
        </p:txBody>
      </p:sp>
      <p:pic>
        <p:nvPicPr>
          <p:cNvPr id="16" name="Bildobjekt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569" y="6443641"/>
            <a:ext cx="2861863" cy="309883"/>
          </a:xfrm>
          <a:prstGeom prst="rect">
            <a:avLst/>
          </a:prstGeom>
        </p:spPr>
      </p:pic>
      <p:cxnSp>
        <p:nvCxnSpPr>
          <p:cNvPr id="20" name="Rak 19"/>
          <p:cNvCxnSpPr/>
          <p:nvPr/>
        </p:nvCxnSpPr>
        <p:spPr>
          <a:xfrm>
            <a:off x="527381" y="785037"/>
            <a:ext cx="11664619"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527381" y="6342572"/>
            <a:ext cx="11664619" cy="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 name="Platshållare för text 2"/>
          <p:cNvSpPr>
            <a:spLocks noGrp="1"/>
          </p:cNvSpPr>
          <p:nvPr>
            <p:ph type="body" sz="quarter" idx="12" hasCustomPrompt="1"/>
          </p:nvPr>
        </p:nvSpPr>
        <p:spPr>
          <a:xfrm>
            <a:off x="623392" y="6414105"/>
            <a:ext cx="6912504" cy="315416"/>
          </a:xfrm>
        </p:spPr>
        <p:txBody>
          <a:bodyPr/>
          <a:lstStyle>
            <a:lvl1pPr>
              <a:defRPr sz="1200" baseline="0"/>
            </a:lvl1pPr>
          </a:lstStyle>
          <a:p>
            <a:pPr marL="457189" marR="0" lvl="0" indent="-457189" algn="l" defTabSz="609585" rtl="0" eaLnBrk="1" fontAlgn="base" latinLnBrk="0" hangingPunct="1">
              <a:lnSpc>
                <a:spcPct val="100000"/>
              </a:lnSpc>
              <a:spcBef>
                <a:spcPct val="20000"/>
              </a:spcBef>
              <a:spcAft>
                <a:spcPct val="0"/>
              </a:spcAft>
              <a:buClrTx/>
              <a:buSzTx/>
              <a:buFont typeface="Arial" pitchFamily="34" charset="0"/>
              <a:buNone/>
              <a:tabLst/>
              <a:defRPr/>
            </a:pPr>
            <a:r>
              <a:rPr lang="en-US"/>
              <a:t>Presentation name</a:t>
            </a:r>
            <a:endParaRPr lang="en-US" dirty="0"/>
          </a:p>
        </p:txBody>
      </p:sp>
      <p:sp>
        <p:nvSpPr>
          <p:cNvPr id="11" name="Platshållare för bildnummer 5"/>
          <p:cNvSpPr>
            <a:spLocks noGrp="1"/>
          </p:cNvSpPr>
          <p:nvPr>
            <p:ph type="sldNum" sz="quarter" idx="4"/>
          </p:nvPr>
        </p:nvSpPr>
        <p:spPr>
          <a:xfrm>
            <a:off x="11512904" y="6456609"/>
            <a:ext cx="609600" cy="274748"/>
          </a:xfrm>
          <a:prstGeom prst="rect">
            <a:avLst/>
          </a:prstGeom>
        </p:spPr>
        <p:txBody>
          <a:bodyPr anchor="ctr"/>
          <a:lstStyle>
            <a:lvl1pPr>
              <a:defRPr sz="1200" b="0" i="1" spc="-93" baseline="0" smtClean="0">
                <a:solidFill>
                  <a:schemeClr val="tx1">
                    <a:lumMod val="75000"/>
                    <a:lumOff val="25000"/>
                  </a:schemeClr>
                </a:solidFill>
                <a:latin typeface="Calibri" pitchFamily="34" charset="0"/>
              </a:defRPr>
            </a:lvl1pPr>
          </a:lstStyle>
          <a:p>
            <a:fld id="{60F61CF0-552E-8444-8B25-5D79EA42A1E9}" type="slidenum">
              <a:rPr lang="en-US" smtClean="0"/>
              <a:pPr/>
              <a:t>‹#›</a:t>
            </a:fld>
            <a:endParaRPr lang="en-US" dirty="0"/>
          </a:p>
        </p:txBody>
      </p:sp>
      <p:pic>
        <p:nvPicPr>
          <p:cNvPr id="2" name="Bildobjekt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2784" y="295894"/>
            <a:ext cx="1799082" cy="352044"/>
          </a:xfrm>
          <a:prstGeom prst="rect">
            <a:avLst/>
          </a:prstGeom>
        </p:spPr>
      </p:pic>
    </p:spTree>
    <p:extLst>
      <p:ext uri="{BB962C8B-B14F-4D97-AF65-F5344CB8AC3E}">
        <p14:creationId xmlns:p14="http://schemas.microsoft.com/office/powerpoint/2010/main" val="1816897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Footer text</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00AC564-6144-4361-B679-5901F56A44A3}" type="slidenum">
              <a:rPr lang="en-GB" smtClean="0"/>
              <a:t>‹#›</a:t>
            </a:fld>
            <a:endParaRPr lang="en-GB"/>
          </a:p>
        </p:txBody>
      </p:sp>
    </p:spTree>
    <p:extLst>
      <p:ext uri="{BB962C8B-B14F-4D97-AF65-F5344CB8AC3E}">
        <p14:creationId xmlns:p14="http://schemas.microsoft.com/office/powerpoint/2010/main" val="264170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Fullsize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2326636"/>
            <a:ext cx="12192000" cy="4531364"/>
          </a:xfrm>
          <a:solidFill>
            <a:schemeClr val="bg1">
              <a:lumMod val="95000"/>
            </a:schemeClr>
          </a:solidFill>
          <a:ln w="76200">
            <a:noFill/>
          </a:ln>
        </p:spPr>
        <p:txBody>
          <a:bodyPr anchor="ctr"/>
          <a:lstStyle>
            <a:lvl1pPr marL="0" indent="0" algn="ctr">
              <a:buNone/>
              <a:defRPr/>
            </a:lvl1pPr>
          </a:lstStyle>
          <a:p>
            <a:endParaRPr lang="en-US"/>
          </a:p>
        </p:txBody>
      </p:sp>
      <p:sp>
        <p:nvSpPr>
          <p:cNvPr id="2" name="Title 1"/>
          <p:cNvSpPr>
            <a:spLocks noGrp="1"/>
          </p:cNvSpPr>
          <p:nvPr>
            <p:ph type="ctrTitle"/>
          </p:nvPr>
        </p:nvSpPr>
        <p:spPr>
          <a:xfrm>
            <a:off x="743055" y="702529"/>
            <a:ext cx="7920000" cy="1059366"/>
          </a:xfrm>
        </p:spPr>
        <p:txBody>
          <a:bodyPr anchor="b"/>
          <a:lstStyle>
            <a:lvl1pPr algn="l">
              <a:defRPr sz="3600"/>
            </a:lvl1pPr>
          </a:lstStyle>
          <a:p>
            <a:r>
              <a:rPr lang="en-US"/>
              <a:t>Click to edit Master title style</a:t>
            </a:r>
          </a:p>
        </p:txBody>
      </p:sp>
      <p:sp>
        <p:nvSpPr>
          <p:cNvPr id="3" name="Subtitle 2"/>
          <p:cNvSpPr>
            <a:spLocks noGrp="1"/>
          </p:cNvSpPr>
          <p:nvPr>
            <p:ph type="subTitle" idx="1"/>
          </p:nvPr>
        </p:nvSpPr>
        <p:spPr>
          <a:xfrm>
            <a:off x="743055" y="1859075"/>
            <a:ext cx="7920000" cy="274525"/>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xxElem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3863" y="5089718"/>
            <a:ext cx="5832360" cy="176936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8091" y="460882"/>
            <a:ext cx="2391104" cy="456591"/>
          </a:xfrm>
          <a:prstGeom prst="rect">
            <a:avLst/>
          </a:prstGeom>
        </p:spPr>
      </p:pic>
    </p:spTree>
    <p:extLst>
      <p:ext uri="{BB962C8B-B14F-4D97-AF65-F5344CB8AC3E}">
        <p14:creationId xmlns:p14="http://schemas.microsoft.com/office/powerpoint/2010/main" val="120354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600" b="176"/>
          <a:stretch/>
        </p:blipFill>
        <p:spPr>
          <a:xfrm>
            <a:off x="0" y="2302390"/>
            <a:ext cx="12192000" cy="4555610"/>
          </a:xfrm>
          <a:prstGeom prst="rect">
            <a:avLst/>
          </a:prstGeom>
        </p:spPr>
      </p:pic>
      <p:sp>
        <p:nvSpPr>
          <p:cNvPr id="2" name="Title 1"/>
          <p:cNvSpPr>
            <a:spLocks noGrp="1"/>
          </p:cNvSpPr>
          <p:nvPr>
            <p:ph type="ctrTitle"/>
          </p:nvPr>
        </p:nvSpPr>
        <p:spPr>
          <a:xfrm>
            <a:off x="743055" y="702529"/>
            <a:ext cx="7920000" cy="1059366"/>
          </a:xfrm>
        </p:spPr>
        <p:txBody>
          <a:bodyPr anchor="b"/>
          <a:lstStyle>
            <a:lvl1pPr algn="l">
              <a:defRPr sz="3600"/>
            </a:lvl1pPr>
          </a:lstStyle>
          <a:p>
            <a:r>
              <a:rPr lang="en-US"/>
              <a:t>Click to edit Master title style</a:t>
            </a:r>
          </a:p>
        </p:txBody>
      </p:sp>
      <p:sp>
        <p:nvSpPr>
          <p:cNvPr id="3" name="Subtitle 2"/>
          <p:cNvSpPr>
            <a:spLocks noGrp="1"/>
          </p:cNvSpPr>
          <p:nvPr>
            <p:ph type="subTitle" idx="1"/>
          </p:nvPr>
        </p:nvSpPr>
        <p:spPr>
          <a:xfrm>
            <a:off x="743055" y="1859075"/>
            <a:ext cx="7920000" cy="274525"/>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xxElemen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3863" y="5089718"/>
            <a:ext cx="5832360" cy="1769368"/>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68091" y="460882"/>
            <a:ext cx="2391104" cy="456591"/>
          </a:xfrm>
          <a:prstGeom prst="rect">
            <a:avLst/>
          </a:prstGeom>
        </p:spPr>
      </p:pic>
    </p:spTree>
    <p:extLst>
      <p:ext uri="{BB962C8B-B14F-4D97-AF65-F5344CB8AC3E}">
        <p14:creationId xmlns:p14="http://schemas.microsoft.com/office/powerpoint/2010/main" val="14473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056" y="1052513"/>
            <a:ext cx="10969520" cy="504031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2" name="Footer Placeholder 1"/>
          <p:cNvSpPr>
            <a:spLocks noGrp="1"/>
          </p:cNvSpPr>
          <p:nvPr>
            <p:ph type="ftr" sz="quarter" idx="14"/>
          </p:nvPr>
        </p:nvSpPr>
        <p:spPr/>
        <p:txBody>
          <a:bodyPr/>
          <a:lstStyle/>
          <a:p>
            <a:r>
              <a:rPr lang="en-GB"/>
              <a:t>The solution to pollution is dilution</a:t>
            </a:r>
            <a:endParaRPr lang="en-US"/>
          </a:p>
        </p:txBody>
      </p:sp>
      <p:sp>
        <p:nvSpPr>
          <p:cNvPr id="4" name="Slide Number Placeholder 3"/>
          <p:cNvSpPr>
            <a:spLocks noGrp="1"/>
          </p:cNvSpPr>
          <p:nvPr>
            <p:ph type="sldNum" sz="quarter" idx="15"/>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20983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056" y="1052513"/>
            <a:ext cx="10969520" cy="50403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2" name="Footer Placeholder 1"/>
          <p:cNvSpPr>
            <a:spLocks noGrp="1"/>
          </p:cNvSpPr>
          <p:nvPr>
            <p:ph type="ftr" sz="quarter" idx="14"/>
          </p:nvPr>
        </p:nvSpPr>
        <p:spPr/>
        <p:txBody>
          <a:bodyPr/>
          <a:lstStyle/>
          <a:p>
            <a:r>
              <a:rPr lang="en-GB"/>
              <a:t>The solution to pollution is dilution</a:t>
            </a:r>
            <a:endParaRPr lang="en-US"/>
          </a:p>
        </p:txBody>
      </p:sp>
      <p:sp>
        <p:nvSpPr>
          <p:cNvPr id="4" name="Slide Number Placeholder 3"/>
          <p:cNvSpPr>
            <a:spLocks noGrp="1"/>
          </p:cNvSpPr>
          <p:nvPr>
            <p:ph type="sldNum" sz="quarter" idx="15"/>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103219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4" name="Footer Placeholder 3"/>
          <p:cNvSpPr>
            <a:spLocks noGrp="1"/>
          </p:cNvSpPr>
          <p:nvPr>
            <p:ph type="ftr" sz="quarter" idx="14"/>
          </p:nvPr>
        </p:nvSpPr>
        <p:spPr/>
        <p:txBody>
          <a:bodyPr/>
          <a:lstStyle/>
          <a:p>
            <a:r>
              <a:rPr lang="en-GB"/>
              <a:t>The solution to pollution is dilution</a:t>
            </a:r>
            <a:endParaRPr lang="en-US"/>
          </a:p>
        </p:txBody>
      </p:sp>
      <p:sp>
        <p:nvSpPr>
          <p:cNvPr id="7" name="Slide Number Placeholder 6"/>
          <p:cNvSpPr>
            <a:spLocks noGrp="1"/>
          </p:cNvSpPr>
          <p:nvPr>
            <p:ph type="sldNum" sz="quarter" idx="15"/>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162843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3057" y="2312987"/>
            <a:ext cx="5256300" cy="3779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11" name="Content Placeholder 2"/>
          <p:cNvSpPr>
            <a:spLocks noGrp="1"/>
          </p:cNvSpPr>
          <p:nvPr>
            <p:ph idx="14"/>
          </p:nvPr>
        </p:nvSpPr>
        <p:spPr>
          <a:xfrm>
            <a:off x="6456276" y="2312987"/>
            <a:ext cx="5256300" cy="3779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5"/>
          </p:nvPr>
        </p:nvSpPr>
        <p:spPr/>
        <p:txBody>
          <a:bodyPr/>
          <a:lstStyle/>
          <a:p>
            <a:r>
              <a:rPr lang="en-GB"/>
              <a:t>The solution to pollution is dilution</a:t>
            </a:r>
            <a:endParaRPr lang="en-US"/>
          </a:p>
        </p:txBody>
      </p:sp>
      <p:sp>
        <p:nvSpPr>
          <p:cNvPr id="7" name="Slide Number Placeholder 6"/>
          <p:cNvSpPr>
            <a:spLocks noGrp="1"/>
          </p:cNvSpPr>
          <p:nvPr>
            <p:ph type="sldNum" sz="quarter" idx="16"/>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428366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731838" y="152400"/>
            <a:ext cx="8712951" cy="365457"/>
          </a:xfrm>
        </p:spPr>
        <p:txBody>
          <a:bodyPr anchor="b"/>
          <a:lstStyle>
            <a:lvl1pPr marL="0" indent="0">
              <a:spcBef>
                <a:spcPts val="0"/>
              </a:spcBef>
              <a:buNone/>
              <a:defRPr/>
            </a:lvl1pPr>
          </a:lstStyle>
          <a:p>
            <a:pPr lvl="0"/>
            <a:r>
              <a:rPr lang="en-US"/>
              <a:t>Edit Master text styles</a:t>
            </a:r>
          </a:p>
        </p:txBody>
      </p:sp>
      <p:sp>
        <p:nvSpPr>
          <p:cNvPr id="2" name="Footer Placeholder 1"/>
          <p:cNvSpPr>
            <a:spLocks noGrp="1"/>
          </p:cNvSpPr>
          <p:nvPr>
            <p:ph type="ftr" sz="quarter" idx="14"/>
          </p:nvPr>
        </p:nvSpPr>
        <p:spPr/>
        <p:txBody>
          <a:bodyPr/>
          <a:lstStyle/>
          <a:p>
            <a:r>
              <a:rPr lang="en-GB"/>
              <a:t>The solution to pollution is dilution</a:t>
            </a:r>
            <a:endParaRPr lang="en-US"/>
          </a:p>
        </p:txBody>
      </p:sp>
      <p:sp>
        <p:nvSpPr>
          <p:cNvPr id="3" name="Slide Number Placeholder 2"/>
          <p:cNvSpPr>
            <a:spLocks noGrp="1"/>
          </p:cNvSpPr>
          <p:nvPr>
            <p:ph type="sldNum" sz="quarter" idx="15"/>
          </p:nvPr>
        </p:nvSpPr>
        <p:spPr/>
        <p:txBody>
          <a:bodyPr/>
          <a:lstStyle/>
          <a:p>
            <a:fld id="{C72CB4B9-DE1C-40F8-BDAC-27C394013011}" type="slidenum">
              <a:rPr lang="en-US" smtClean="0"/>
              <a:pPr/>
              <a:t>‹#›</a:t>
            </a:fld>
            <a:endParaRPr lang="en-US"/>
          </a:p>
        </p:txBody>
      </p:sp>
    </p:spTree>
    <p:extLst>
      <p:ext uri="{BB962C8B-B14F-4D97-AF65-F5344CB8AC3E}">
        <p14:creationId xmlns:p14="http://schemas.microsoft.com/office/powerpoint/2010/main" val="333645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3056" y="1052513"/>
            <a:ext cx="10969520" cy="1081087"/>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743056" y="2312987"/>
            <a:ext cx="10969520" cy="377983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43055" y="6458102"/>
            <a:ext cx="4114800" cy="216000"/>
          </a:xfrm>
          <a:prstGeom prst="rect">
            <a:avLst/>
          </a:prstGeom>
        </p:spPr>
        <p:txBody>
          <a:bodyPr vert="horz" lIns="0" tIns="0" rIns="0" bIns="0" rtlCol="0" anchor="b"/>
          <a:lstStyle>
            <a:lvl1pPr algn="l">
              <a:defRPr sz="1200">
                <a:solidFill>
                  <a:schemeClr val="tx1"/>
                </a:solidFill>
              </a:defRPr>
            </a:lvl1pPr>
          </a:lstStyle>
          <a:p>
            <a:r>
              <a:rPr lang="en-GB"/>
              <a:t>The solution to pollution is dilution</a:t>
            </a:r>
            <a:endParaRPr lang="en-US"/>
          </a:p>
        </p:txBody>
      </p:sp>
      <p:sp>
        <p:nvSpPr>
          <p:cNvPr id="6" name="Slide Number Placeholder 5"/>
          <p:cNvSpPr>
            <a:spLocks noGrp="1"/>
          </p:cNvSpPr>
          <p:nvPr>
            <p:ph type="sldNum" sz="quarter" idx="4"/>
          </p:nvPr>
        </p:nvSpPr>
        <p:spPr>
          <a:xfrm>
            <a:off x="11604625" y="6458102"/>
            <a:ext cx="365870" cy="216000"/>
          </a:xfrm>
          <a:prstGeom prst="rect">
            <a:avLst/>
          </a:prstGeom>
        </p:spPr>
        <p:txBody>
          <a:bodyPr vert="horz" lIns="0" tIns="0" rIns="0" bIns="0" rtlCol="0" anchor="b"/>
          <a:lstStyle>
            <a:lvl1pPr algn="r">
              <a:defRPr sz="1200">
                <a:solidFill>
                  <a:schemeClr val="tx1"/>
                </a:solidFill>
              </a:defRPr>
            </a:lvl1pPr>
          </a:lstStyle>
          <a:p>
            <a:fld id="{C72CB4B9-DE1C-40F8-BDAC-27C394013011}" type="slidenum">
              <a:rPr lang="en-US" smtClean="0"/>
              <a:pPr/>
              <a:t>‹#›</a:t>
            </a:fld>
            <a:endParaRPr lang="en-US"/>
          </a:p>
        </p:txBody>
      </p:sp>
      <p:sp>
        <p:nvSpPr>
          <p:cNvPr id="8" name="object 56"/>
          <p:cNvSpPr/>
          <p:nvPr userDrawn="1"/>
        </p:nvSpPr>
        <p:spPr>
          <a:xfrm>
            <a:off x="530713" y="783564"/>
            <a:ext cx="11664000" cy="0"/>
          </a:xfrm>
          <a:custGeom>
            <a:avLst/>
            <a:gdLst/>
            <a:ahLst/>
            <a:cxnLst/>
            <a:rect l="l" t="t" r="r" b="b"/>
            <a:pathLst>
              <a:path w="11689715">
                <a:moveTo>
                  <a:pt x="11689156" y="0"/>
                </a:moveTo>
                <a:lnTo>
                  <a:pt x="0" y="0"/>
                </a:lnTo>
              </a:path>
            </a:pathLst>
          </a:custGeom>
          <a:ln w="4229">
            <a:solidFill>
              <a:schemeClr val="accent3"/>
            </a:solidFill>
          </a:ln>
        </p:spPr>
        <p:txBody>
          <a:bodyPr wrap="square" lIns="0" tIns="0" rIns="0" bIns="0" rtlCol="0"/>
          <a:lstStyle/>
          <a:p>
            <a:endParaRPr/>
          </a:p>
        </p:txBody>
      </p:sp>
      <p:sp>
        <p:nvSpPr>
          <p:cNvPr id="9" name="object 56"/>
          <p:cNvSpPr/>
          <p:nvPr userDrawn="1"/>
        </p:nvSpPr>
        <p:spPr>
          <a:xfrm>
            <a:off x="530713" y="6356350"/>
            <a:ext cx="11664000" cy="0"/>
          </a:xfrm>
          <a:custGeom>
            <a:avLst/>
            <a:gdLst/>
            <a:ahLst/>
            <a:cxnLst/>
            <a:rect l="l" t="t" r="r" b="b"/>
            <a:pathLst>
              <a:path w="11689715">
                <a:moveTo>
                  <a:pt x="11689156" y="0"/>
                </a:moveTo>
                <a:lnTo>
                  <a:pt x="0" y="0"/>
                </a:lnTo>
              </a:path>
            </a:pathLst>
          </a:custGeom>
          <a:ln w="4229">
            <a:solidFill>
              <a:schemeClr val="accent3"/>
            </a:solidFill>
          </a:ln>
        </p:spPr>
        <p:txBody>
          <a:bodyPr wrap="square" lIns="0" tIns="0" rIns="0" bIns="0" rtlCol="0"/>
          <a:lstStyle/>
          <a:p>
            <a:endParaRPr/>
          </a:p>
        </p:txBody>
      </p:sp>
      <p:pic>
        <p:nvPicPr>
          <p:cNvPr id="12" name="Picture 11"/>
          <p:cNvPicPr>
            <a:picLocks noChangeAspect="1"/>
          </p:cNvPicPr>
          <p:nvPr userDrawn="1"/>
        </p:nvPicPr>
        <p:blipFill rotWithShape="1">
          <a:blip r:embed="rId23">
            <a:extLst>
              <a:ext uri="{28A0092B-C50C-407E-A947-70E740481C1C}">
                <a14:useLocalDpi xmlns:a14="http://schemas.microsoft.com/office/drawing/2010/main" val="0"/>
              </a:ext>
            </a:extLst>
          </a:blip>
          <a:srcRect l="-1539" t="-55" r="-2" b="-1"/>
          <a:stretch/>
        </p:blipFill>
        <p:spPr>
          <a:xfrm>
            <a:off x="112594" y="-6824"/>
            <a:ext cx="298661" cy="6364650"/>
          </a:xfrm>
          <a:prstGeom prst="rect">
            <a:avLst/>
          </a:prstGeom>
        </p:spPr>
      </p:pic>
      <p:pic>
        <p:nvPicPr>
          <p:cNvPr id="22" name="Picture 2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338694" y="271143"/>
            <a:ext cx="1616493" cy="308676"/>
          </a:xfrm>
          <a:prstGeom prst="rect">
            <a:avLst/>
          </a:prstGeom>
        </p:spPr>
      </p:pic>
      <p:pic>
        <p:nvPicPr>
          <p:cNvPr id="13" name="Picture 12"/>
          <p:cNvPicPr>
            <a:picLocks noChangeAspect="1"/>
          </p:cNvPicPr>
          <p:nvPr userDrawn="1"/>
        </p:nvPicPr>
        <p:blipFill rotWithShape="1">
          <a:blip r:embed="rId25">
            <a:extLst>
              <a:ext uri="{28A0092B-C50C-407E-A947-70E740481C1C}">
                <a14:useLocalDpi xmlns:a14="http://schemas.microsoft.com/office/drawing/2010/main" val="0"/>
              </a:ext>
            </a:extLst>
          </a:blip>
          <a:srcRect t="-2678"/>
          <a:stretch/>
        </p:blipFill>
        <p:spPr>
          <a:xfrm>
            <a:off x="11208774" y="6430297"/>
            <a:ext cx="269339" cy="317657"/>
          </a:xfrm>
          <a:prstGeom prst="rect">
            <a:avLst/>
          </a:prstGeom>
        </p:spPr>
      </p:pic>
    </p:spTree>
    <p:extLst>
      <p:ext uri="{BB962C8B-B14F-4D97-AF65-F5344CB8AC3E}">
        <p14:creationId xmlns:p14="http://schemas.microsoft.com/office/powerpoint/2010/main" val="834911463"/>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49" r:id="rId4"/>
    <p:sldLayoutId id="2147483676" r:id="rId5"/>
    <p:sldLayoutId id="2147483675" r:id="rId6"/>
    <p:sldLayoutId id="2147483650" r:id="rId7"/>
    <p:sldLayoutId id="2147483660" r:id="rId8"/>
    <p:sldLayoutId id="2147483674" r:id="rId9"/>
    <p:sldLayoutId id="2147483666" r:id="rId10"/>
    <p:sldLayoutId id="2147483664" r:id="rId11"/>
    <p:sldLayoutId id="2147483665" r:id="rId12"/>
    <p:sldLayoutId id="2147483667" r:id="rId13"/>
    <p:sldLayoutId id="2147483668" r:id="rId14"/>
    <p:sldLayoutId id="2147483669" r:id="rId15"/>
    <p:sldLayoutId id="2147483670" r:id="rId16"/>
    <p:sldLayoutId id="2147483672" r:id="rId17"/>
    <p:sldLayoutId id="2147483671" r:id="rId18"/>
    <p:sldLayoutId id="2147483677" r:id="rId19"/>
    <p:sldLayoutId id="2147483678" r:id="rId20"/>
    <p:sldLayoutId id="2147483679" r:id="rId21"/>
  </p:sldLayoutIdLst>
  <p:hf sldNum="0" hdr="0" dt="0"/>
  <p:txStyles>
    <p:titleStyle>
      <a:lvl1pPr algn="l" defTabSz="914400" rtl="0" eaLnBrk="1" latinLnBrk="0" hangingPunct="1">
        <a:lnSpc>
          <a:spcPct val="85000"/>
        </a:lnSpc>
        <a:spcBef>
          <a:spcPct val="0"/>
        </a:spcBef>
        <a:buNone/>
        <a:defRPr sz="36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7378" userDrawn="1">
          <p15:clr>
            <a:srgbClr val="F26B43"/>
          </p15:clr>
        </p15:guide>
        <p15:guide id="3" pos="461" userDrawn="1">
          <p15:clr>
            <a:srgbClr val="F26B43"/>
          </p15:clr>
        </p15:guide>
        <p15:guide id="4" pos="7537" userDrawn="1">
          <p15:clr>
            <a:srgbClr val="F26B43"/>
          </p15:clr>
        </p15:guide>
        <p15:guide id="5" pos="75" userDrawn="1">
          <p15:clr>
            <a:srgbClr val="F26B43"/>
          </p15:clr>
        </p15:guide>
        <p15:guide id="6" pos="257" userDrawn="1">
          <p15:clr>
            <a:srgbClr val="F26B43"/>
          </p15:clr>
        </p15:guide>
        <p15:guide id="7" pos="334" userDrawn="1">
          <p15:clr>
            <a:srgbClr val="F26B43"/>
          </p15:clr>
        </p15:guide>
        <p15:guide id="8" orient="horz" pos="323" userDrawn="1">
          <p15:clr>
            <a:srgbClr val="F26B43"/>
          </p15:clr>
        </p15:guide>
        <p15:guide id="9" orient="horz" pos="1344" userDrawn="1">
          <p15:clr>
            <a:srgbClr val="F26B43"/>
          </p15:clr>
        </p15:guide>
        <p15:guide id="10" orient="horz" pos="663" userDrawn="1">
          <p15:clr>
            <a:srgbClr val="F26B43"/>
          </p15:clr>
        </p15:guide>
        <p15:guide id="11" orient="horz" pos="1457" userDrawn="1">
          <p15:clr>
            <a:srgbClr val="F26B43"/>
          </p15:clr>
        </p15:guide>
        <p15:guide id="12" orient="horz" pos="3838" userDrawn="1">
          <p15:clr>
            <a:srgbClr val="F26B43"/>
          </p15:clr>
        </p15:guide>
        <p15:guide id="13"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hyperlink" Target="https://www.youtube.com/watch?v=xU9M8HIVGPs&amp;t=1368s" TargetMode="External"/><Relationship Id="rId5" Type="http://schemas.openxmlformats.org/officeDocument/2006/relationships/hyperlink" Target="https://www.cibse.org/networks/groups/hvac-systems/hvac-systems-group-past-presentations" TargetMode="Externa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eurovent-certification.com/en/"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eurovent.eu/?q=content/eurovent-615-2021-air-leakages-air-handling-units-first-edition" TargetMode="External"/><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5A8A-101A-471C-84DD-2006CD049890}"/>
              </a:ext>
            </a:extLst>
          </p:cNvPr>
          <p:cNvSpPr>
            <a:spLocks noGrp="1"/>
          </p:cNvSpPr>
          <p:nvPr>
            <p:ph type="ctrTitle"/>
          </p:nvPr>
        </p:nvSpPr>
        <p:spPr>
          <a:xfrm>
            <a:off x="7376160" y="3616656"/>
            <a:ext cx="4328160" cy="1460859"/>
          </a:xfrm>
        </p:spPr>
        <p:txBody>
          <a:bodyPr/>
          <a:lstStyle/>
          <a:p>
            <a:pPr algn="l"/>
            <a:r>
              <a:rPr lang="en-GB" sz="2400" dirty="0"/>
              <a:t>Air Leakages in Air Handling Units:</a:t>
            </a:r>
            <a:br>
              <a:rPr lang="en-GB" sz="2400" dirty="0"/>
            </a:br>
            <a:r>
              <a:rPr lang="en-GB" sz="2400" dirty="0"/>
              <a:t>Guidelines for Improving Indoor Air Quality</a:t>
            </a:r>
          </a:p>
        </p:txBody>
      </p:sp>
      <p:sp>
        <p:nvSpPr>
          <p:cNvPr id="3" name="Subtitle 2">
            <a:extLst>
              <a:ext uri="{FF2B5EF4-FFF2-40B4-BE49-F238E27FC236}">
                <a16:creationId xmlns:a16="http://schemas.microsoft.com/office/drawing/2014/main" id="{828159D5-ECEF-4B8B-A433-09D6920AE5CD}"/>
              </a:ext>
            </a:extLst>
          </p:cNvPr>
          <p:cNvSpPr>
            <a:spLocks noGrp="1"/>
          </p:cNvSpPr>
          <p:nvPr>
            <p:ph type="subTitle" idx="1"/>
          </p:nvPr>
        </p:nvSpPr>
        <p:spPr/>
        <p:txBody>
          <a:bodyPr>
            <a:normAutofit lnSpcReduction="10000"/>
          </a:bodyPr>
          <a:lstStyle/>
          <a:p>
            <a:pPr algn="l"/>
            <a:r>
              <a:rPr lang="en-GB" sz="1800" dirty="0"/>
              <a:t>David Black</a:t>
            </a:r>
          </a:p>
          <a:p>
            <a:pPr algn="l"/>
            <a:r>
              <a:rPr lang="en-GB" sz="1800" dirty="0"/>
              <a:t>Global Product Manager- Modular AHUs</a:t>
            </a:r>
          </a:p>
          <a:p>
            <a:pPr algn="l"/>
            <a:r>
              <a:rPr lang="en-GB" sz="1800" dirty="0"/>
              <a:t>FlaktGroup</a:t>
            </a:r>
          </a:p>
        </p:txBody>
      </p:sp>
      <p:sp>
        <p:nvSpPr>
          <p:cNvPr id="4" name="Rectangle 3">
            <a:extLst>
              <a:ext uri="{FF2B5EF4-FFF2-40B4-BE49-F238E27FC236}">
                <a16:creationId xmlns:a16="http://schemas.microsoft.com/office/drawing/2014/main" id="{9E0F9CC4-015F-4CA9-A360-ADBB1783E938}"/>
              </a:ext>
            </a:extLst>
          </p:cNvPr>
          <p:cNvSpPr/>
          <p:nvPr/>
        </p:nvSpPr>
        <p:spPr>
          <a:xfrm>
            <a:off x="7303625" y="2802374"/>
            <a:ext cx="2116285" cy="461665"/>
          </a:xfrm>
          <a:prstGeom prst="rect">
            <a:avLst/>
          </a:prstGeom>
        </p:spPr>
        <p:txBody>
          <a:bodyPr wrap="none">
            <a:spAutoFit/>
          </a:bodyPr>
          <a:lstStyle/>
          <a:p>
            <a:r>
              <a:rPr lang="en-GB" sz="2400" dirty="0"/>
              <a:t>CIBSE Dec 2021</a:t>
            </a:r>
          </a:p>
        </p:txBody>
      </p:sp>
    </p:spTree>
    <p:extLst>
      <p:ext uri="{BB962C8B-B14F-4D97-AF65-F5344CB8AC3E}">
        <p14:creationId xmlns:p14="http://schemas.microsoft.com/office/powerpoint/2010/main" val="34879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50DA5-CD50-4BA8-8F24-20662757F4DB}"/>
              </a:ext>
            </a:extLst>
          </p:cNvPr>
          <p:cNvSpPr>
            <a:spLocks noGrp="1"/>
          </p:cNvSpPr>
          <p:nvPr>
            <p:ph idx="1"/>
          </p:nvPr>
        </p:nvSpPr>
        <p:spPr>
          <a:xfrm>
            <a:off x="590656" y="991553"/>
            <a:ext cx="8538104" cy="5040311"/>
          </a:xfrm>
          <a:solidFill>
            <a:srgbClr val="E2E3E6"/>
          </a:solidFill>
        </p:spPr>
        <p:txBody>
          <a:bodyPr/>
          <a:lstStyle/>
          <a:p>
            <a:r>
              <a:rPr lang="en-GB" u="sng" dirty="0"/>
              <a:t>prEN 308 May 2020</a:t>
            </a:r>
          </a:p>
          <a:p>
            <a:r>
              <a:rPr lang="en-GB" dirty="0"/>
              <a:t>5.5.2 Internal leakage test. The test of static internal leakage applies for category </a:t>
            </a:r>
            <a:r>
              <a:rPr lang="en-GB" b="1" dirty="0">
                <a:solidFill>
                  <a:srgbClr val="FFC000"/>
                </a:solidFill>
              </a:rPr>
              <a:t>HRC1</a:t>
            </a:r>
            <a:r>
              <a:rPr lang="en-GB" dirty="0"/>
              <a:t> and </a:t>
            </a:r>
            <a:r>
              <a:rPr lang="en-GB" b="1" dirty="0">
                <a:solidFill>
                  <a:srgbClr val="FF0000"/>
                </a:solidFill>
              </a:rPr>
              <a:t>HRC2</a:t>
            </a:r>
            <a:r>
              <a:rPr lang="en-GB" dirty="0"/>
              <a:t> in which the internal nominal </a:t>
            </a:r>
            <a:r>
              <a:rPr lang="en-GB" b="1" dirty="0"/>
              <a:t>leakage</a:t>
            </a:r>
            <a:r>
              <a:rPr lang="en-GB" dirty="0"/>
              <a:t> rate determined by the pressure test </a:t>
            </a:r>
            <a:r>
              <a:rPr lang="en-GB" b="1" dirty="0"/>
              <a:t>is less than 3 %. </a:t>
            </a:r>
            <a:r>
              <a:rPr lang="en-GB" dirty="0"/>
              <a:t>If the static internal nominal leakage rate is higher, then the test of EATR is required.</a:t>
            </a:r>
          </a:p>
          <a:p>
            <a:endParaRPr lang="en-GB" dirty="0"/>
          </a:p>
          <a:p>
            <a:r>
              <a:rPr lang="en-GB" u="sng" dirty="0"/>
              <a:t>Eurovent certification programme for Air to Air Plate heat exchangers -ECP 08 - 28/05/2020 </a:t>
            </a:r>
          </a:p>
          <a:p>
            <a:r>
              <a:rPr lang="en-GB" dirty="0"/>
              <a:t>Air leakage shall be checked according to EN 308:1997 and noted (in % with 1 decimal place). The following acceptance criteria are acceptable:  </a:t>
            </a:r>
            <a:r>
              <a:rPr lang="en-GB" b="1" dirty="0"/>
              <a:t>Air leakage + 0.5 %</a:t>
            </a:r>
          </a:p>
          <a:p>
            <a:endParaRPr lang="en-GB" b="1" dirty="0"/>
          </a:p>
          <a:p>
            <a:r>
              <a:rPr lang="en-GB" u="sng" dirty="0"/>
              <a:t>For </a:t>
            </a:r>
            <a:r>
              <a:rPr lang="en-GB" b="1" u="sng" dirty="0">
                <a:solidFill>
                  <a:srgbClr val="0070C0"/>
                </a:solidFill>
              </a:rPr>
              <a:t>HRC3</a:t>
            </a:r>
            <a:r>
              <a:rPr lang="en-GB" u="sng" dirty="0"/>
              <a:t> Eurovent REC 6-15 - Air Leakages in Air Handling Units - First Edition - 2021 </a:t>
            </a:r>
          </a:p>
          <a:p>
            <a:r>
              <a:rPr lang="en-GB" dirty="0"/>
              <a:t>A thermal wheel unit with fans drawing through the rotor, fitted with a purge sector and with pressure balance controls has an </a:t>
            </a:r>
            <a:r>
              <a:rPr lang="en-GB" b="1" dirty="0"/>
              <a:t>EATR &lt;1%</a:t>
            </a:r>
            <a:r>
              <a:rPr lang="en-GB" dirty="0"/>
              <a:t> - In reality close to or equal to 0%.</a:t>
            </a:r>
          </a:p>
          <a:p>
            <a:endParaRPr lang="en-GB" dirty="0"/>
          </a:p>
        </p:txBody>
      </p:sp>
      <p:sp>
        <p:nvSpPr>
          <p:cNvPr id="3" name="Text Placeholder 2">
            <a:extLst>
              <a:ext uri="{FF2B5EF4-FFF2-40B4-BE49-F238E27FC236}">
                <a16:creationId xmlns:a16="http://schemas.microsoft.com/office/drawing/2014/main" id="{82A74236-E5B7-4E3D-877E-5041C0ED97FA}"/>
              </a:ext>
            </a:extLst>
          </p:cNvPr>
          <p:cNvSpPr>
            <a:spLocks noGrp="1"/>
          </p:cNvSpPr>
          <p:nvPr>
            <p:ph type="body" sz="quarter" idx="13"/>
          </p:nvPr>
        </p:nvSpPr>
        <p:spPr>
          <a:xfrm>
            <a:off x="579438" y="-396240"/>
            <a:ext cx="9692322" cy="1127457"/>
          </a:xfrm>
        </p:spPr>
        <p:txBody>
          <a:bodyPr/>
          <a:lstStyle/>
          <a:p>
            <a:r>
              <a:rPr lang="en-GB" sz="1600" b="1" dirty="0">
                <a:solidFill>
                  <a:srgbClr val="FFC000"/>
                </a:solidFill>
              </a:rPr>
              <a:t>HRC1</a:t>
            </a:r>
            <a:r>
              <a:rPr lang="en-GB" sz="1600" dirty="0"/>
              <a:t> – Cross &amp; Counterflow plates </a:t>
            </a:r>
          </a:p>
          <a:p>
            <a:r>
              <a:rPr lang="en-GB" sz="1600" b="1" dirty="0">
                <a:solidFill>
                  <a:srgbClr val="FF0000"/>
                </a:solidFill>
              </a:rPr>
              <a:t>HRC2</a:t>
            </a:r>
            <a:r>
              <a:rPr lang="en-GB" sz="1600" dirty="0"/>
              <a:t> – Run Around Coils and Heat Pipes</a:t>
            </a:r>
          </a:p>
          <a:p>
            <a:r>
              <a:rPr lang="en-GB" sz="1600" b="1" dirty="0">
                <a:solidFill>
                  <a:srgbClr val="0070C0"/>
                </a:solidFill>
              </a:rPr>
              <a:t>HRC3- </a:t>
            </a:r>
            <a:r>
              <a:rPr lang="en-GB" sz="1600" dirty="0"/>
              <a:t> rotors</a:t>
            </a:r>
          </a:p>
        </p:txBody>
      </p:sp>
      <p:pic>
        <p:nvPicPr>
          <p:cNvPr id="5" name="Picture 4">
            <a:extLst>
              <a:ext uri="{FF2B5EF4-FFF2-40B4-BE49-F238E27FC236}">
                <a16:creationId xmlns:a16="http://schemas.microsoft.com/office/drawing/2014/main" id="{B83CA796-C80D-4A42-9202-04FE60144C12}"/>
              </a:ext>
            </a:extLst>
          </p:cNvPr>
          <p:cNvPicPr>
            <a:picLocks noChangeAspect="1"/>
          </p:cNvPicPr>
          <p:nvPr/>
        </p:nvPicPr>
        <p:blipFill>
          <a:blip r:embed="rId2"/>
          <a:stretch>
            <a:fillRect/>
          </a:stretch>
        </p:blipFill>
        <p:spPr>
          <a:xfrm>
            <a:off x="9335832" y="2857803"/>
            <a:ext cx="2734248" cy="1244892"/>
          </a:xfrm>
          <a:prstGeom prst="rect">
            <a:avLst/>
          </a:prstGeom>
        </p:spPr>
      </p:pic>
      <p:pic>
        <p:nvPicPr>
          <p:cNvPr id="6" name="Picture 5">
            <a:extLst>
              <a:ext uri="{FF2B5EF4-FFF2-40B4-BE49-F238E27FC236}">
                <a16:creationId xmlns:a16="http://schemas.microsoft.com/office/drawing/2014/main" id="{CAA8416B-2B8C-44D6-8509-D9BFC9B500DE}"/>
              </a:ext>
            </a:extLst>
          </p:cNvPr>
          <p:cNvPicPr>
            <a:picLocks noChangeAspect="1"/>
          </p:cNvPicPr>
          <p:nvPr/>
        </p:nvPicPr>
        <p:blipFill>
          <a:blip r:embed="rId3"/>
          <a:stretch>
            <a:fillRect/>
          </a:stretch>
        </p:blipFill>
        <p:spPr>
          <a:xfrm>
            <a:off x="9341956" y="4534416"/>
            <a:ext cx="2697644" cy="1448896"/>
          </a:xfrm>
          <a:prstGeom prst="rect">
            <a:avLst/>
          </a:prstGeom>
        </p:spPr>
      </p:pic>
      <p:pic>
        <p:nvPicPr>
          <p:cNvPr id="7" name="Picture 6">
            <a:extLst>
              <a:ext uri="{FF2B5EF4-FFF2-40B4-BE49-F238E27FC236}">
                <a16:creationId xmlns:a16="http://schemas.microsoft.com/office/drawing/2014/main" id="{06CCF323-0E89-497C-BE81-C2DF594E66B0}"/>
              </a:ext>
            </a:extLst>
          </p:cNvPr>
          <p:cNvPicPr>
            <a:picLocks noChangeAspect="1"/>
          </p:cNvPicPr>
          <p:nvPr/>
        </p:nvPicPr>
        <p:blipFill>
          <a:blip r:embed="rId4"/>
          <a:stretch>
            <a:fillRect/>
          </a:stretch>
        </p:blipFill>
        <p:spPr>
          <a:xfrm>
            <a:off x="9783827" y="1228201"/>
            <a:ext cx="1673808" cy="1179719"/>
          </a:xfrm>
          <a:prstGeom prst="rect">
            <a:avLst/>
          </a:prstGeom>
        </p:spPr>
      </p:pic>
      <p:sp>
        <p:nvSpPr>
          <p:cNvPr id="8" name="Rectangle 7">
            <a:extLst>
              <a:ext uri="{FF2B5EF4-FFF2-40B4-BE49-F238E27FC236}">
                <a16:creationId xmlns:a16="http://schemas.microsoft.com/office/drawing/2014/main" id="{F4EFB800-88EE-4524-B484-D2493AF9C491}"/>
              </a:ext>
            </a:extLst>
          </p:cNvPr>
          <p:cNvSpPr/>
          <p:nvPr/>
        </p:nvSpPr>
        <p:spPr>
          <a:xfrm>
            <a:off x="2682240" y="5955715"/>
            <a:ext cx="9890760" cy="646331"/>
          </a:xfrm>
          <a:prstGeom prst="rect">
            <a:avLst/>
          </a:prstGeom>
        </p:spPr>
        <p:txBody>
          <a:bodyPr wrap="square">
            <a:spAutoFit/>
          </a:bodyPr>
          <a:lstStyle/>
          <a:p>
            <a:r>
              <a:rPr lang="en-GB" dirty="0">
                <a:hlinkClick r:id="rId5"/>
              </a:rPr>
              <a:t>https://www.cibse.org/networks/groups/hvac-systems/hvac-systems-group-past-presentations</a:t>
            </a:r>
            <a:endParaRPr lang="en-GB" dirty="0"/>
          </a:p>
          <a:p>
            <a:endParaRPr lang="en-GB" dirty="0"/>
          </a:p>
        </p:txBody>
      </p:sp>
      <p:sp>
        <p:nvSpPr>
          <p:cNvPr id="9" name="Rectangle 8">
            <a:extLst>
              <a:ext uri="{FF2B5EF4-FFF2-40B4-BE49-F238E27FC236}">
                <a16:creationId xmlns:a16="http://schemas.microsoft.com/office/drawing/2014/main" id="{69B06DC7-DD17-4518-A31B-3B13DB5007A5}"/>
              </a:ext>
            </a:extLst>
          </p:cNvPr>
          <p:cNvSpPr/>
          <p:nvPr/>
        </p:nvSpPr>
        <p:spPr>
          <a:xfrm>
            <a:off x="2674783" y="6353294"/>
            <a:ext cx="5928033" cy="369332"/>
          </a:xfrm>
          <a:prstGeom prst="rect">
            <a:avLst/>
          </a:prstGeom>
        </p:spPr>
        <p:txBody>
          <a:bodyPr wrap="none">
            <a:spAutoFit/>
          </a:bodyPr>
          <a:lstStyle/>
          <a:p>
            <a:r>
              <a:rPr lang="en-GB" dirty="0">
                <a:hlinkClick r:id="rId6"/>
              </a:rPr>
              <a:t>https://www.youtube.com/watch?v=xU9M8HIVGPs&amp;t=1368s</a:t>
            </a:r>
            <a:endParaRPr lang="en-GB" dirty="0"/>
          </a:p>
        </p:txBody>
      </p:sp>
      <p:pic>
        <p:nvPicPr>
          <p:cNvPr id="11" name="Picture 10" descr="Icon&#10;&#10;Description automatically generated">
            <a:extLst>
              <a:ext uri="{FF2B5EF4-FFF2-40B4-BE49-F238E27FC236}">
                <a16:creationId xmlns:a16="http://schemas.microsoft.com/office/drawing/2014/main" id="{04F8FA9E-957D-4A6A-B4A9-70FD4C915D61}"/>
              </a:ext>
            </a:extLst>
          </p:cNvPr>
          <p:cNvPicPr>
            <a:picLocks noChangeAspect="1"/>
          </p:cNvPicPr>
          <p:nvPr/>
        </p:nvPicPr>
        <p:blipFill rotWithShape="1">
          <a:blip r:embed="rId7">
            <a:alphaModFix/>
          </a:blip>
          <a:srcRect t="17821" b="16187"/>
          <a:stretch/>
        </p:blipFill>
        <p:spPr>
          <a:xfrm>
            <a:off x="1473518" y="6050280"/>
            <a:ext cx="1223962" cy="807720"/>
          </a:xfrm>
          <a:prstGeom prst="rect">
            <a:avLst/>
          </a:prstGeom>
        </p:spPr>
      </p:pic>
    </p:spTree>
    <p:extLst>
      <p:ext uri="{BB962C8B-B14F-4D97-AF65-F5344CB8AC3E}">
        <p14:creationId xmlns:p14="http://schemas.microsoft.com/office/powerpoint/2010/main" val="44266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arn(inVertical)">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barn(inVertical)">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7FFF83-576B-419F-99C5-811F25A5E759}"/>
              </a:ext>
            </a:extLst>
          </p:cNvPr>
          <p:cNvSpPr>
            <a:spLocks noGrp="1"/>
          </p:cNvSpPr>
          <p:nvPr>
            <p:ph type="ctrTitle"/>
          </p:nvPr>
        </p:nvSpPr>
        <p:spPr/>
        <p:txBody>
          <a:bodyPr/>
          <a:lstStyle/>
          <a:p>
            <a:r>
              <a:rPr lang="en-GB" dirty="0"/>
              <a:t>Casing</a:t>
            </a:r>
          </a:p>
        </p:txBody>
      </p:sp>
      <p:sp>
        <p:nvSpPr>
          <p:cNvPr id="4" name="Footer Placeholder 3">
            <a:extLst>
              <a:ext uri="{FF2B5EF4-FFF2-40B4-BE49-F238E27FC236}">
                <a16:creationId xmlns:a16="http://schemas.microsoft.com/office/drawing/2014/main" id="{B344EEBF-C687-470C-92BF-AA28EB65E6D0}"/>
              </a:ext>
            </a:extLst>
          </p:cNvPr>
          <p:cNvSpPr>
            <a:spLocks noGrp="1"/>
          </p:cNvSpPr>
          <p:nvPr>
            <p:ph type="ftr" sz="quarter" idx="4294967295"/>
          </p:nvPr>
        </p:nvSpPr>
        <p:spPr>
          <a:xfrm>
            <a:off x="0" y="6457950"/>
            <a:ext cx="4114800" cy="215900"/>
          </a:xfrm>
        </p:spPr>
        <p:txBody>
          <a:bodyPr/>
          <a:lstStyle/>
          <a:p>
            <a:r>
              <a:rPr lang="en-GB"/>
              <a:t>The solution to pollution is dilution</a:t>
            </a:r>
            <a:endParaRPr lang="en-US"/>
          </a:p>
        </p:txBody>
      </p:sp>
    </p:spTree>
    <p:extLst>
      <p:ext uri="{BB962C8B-B14F-4D97-AF65-F5344CB8AC3E}">
        <p14:creationId xmlns:p14="http://schemas.microsoft.com/office/powerpoint/2010/main" val="369382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66D357-CD9A-4B4A-84A6-E5A66F01207E}"/>
              </a:ext>
            </a:extLst>
          </p:cNvPr>
          <p:cNvSpPr/>
          <p:nvPr/>
        </p:nvSpPr>
        <p:spPr>
          <a:xfrm>
            <a:off x="562946" y="951723"/>
            <a:ext cx="11492205" cy="1380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8DA5EB2-14C5-42C3-88AC-AD397AFBB03F}"/>
              </a:ext>
            </a:extLst>
          </p:cNvPr>
          <p:cNvSpPr/>
          <p:nvPr/>
        </p:nvSpPr>
        <p:spPr>
          <a:xfrm>
            <a:off x="522514" y="2948473"/>
            <a:ext cx="11495315" cy="2127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65D254F-0C1E-49C6-9113-CF52EC92FDA9}"/>
              </a:ext>
            </a:extLst>
          </p:cNvPr>
          <p:cNvSpPr>
            <a:spLocks noGrp="1"/>
          </p:cNvSpPr>
          <p:nvPr>
            <p:ph type="body" sz="quarter" idx="13"/>
          </p:nvPr>
        </p:nvSpPr>
        <p:spPr>
          <a:xfrm>
            <a:off x="675855" y="264368"/>
            <a:ext cx="8712951" cy="365457"/>
          </a:xfrm>
        </p:spPr>
        <p:txBody>
          <a:bodyPr/>
          <a:lstStyle/>
          <a:p>
            <a:r>
              <a:rPr lang="en-GB" sz="2400" dirty="0"/>
              <a:t>Casing leakage – Part L</a:t>
            </a:r>
          </a:p>
        </p:txBody>
      </p:sp>
      <p:pic>
        <p:nvPicPr>
          <p:cNvPr id="4" name="Picture 3">
            <a:extLst>
              <a:ext uri="{FF2B5EF4-FFF2-40B4-BE49-F238E27FC236}">
                <a16:creationId xmlns:a16="http://schemas.microsoft.com/office/drawing/2014/main" id="{DDF01041-4CF2-4933-9387-19DC5F2C13BE}"/>
              </a:ext>
            </a:extLst>
          </p:cNvPr>
          <p:cNvPicPr>
            <a:picLocks noChangeAspect="1"/>
          </p:cNvPicPr>
          <p:nvPr/>
        </p:nvPicPr>
        <p:blipFill>
          <a:blip r:embed="rId3">
            <a:clrChange>
              <a:clrFrom>
                <a:srgbClr val="FFFFFF"/>
              </a:clrFrom>
              <a:clrTo>
                <a:srgbClr val="FFFFFF">
                  <a:alpha val="0"/>
                </a:srgbClr>
              </a:clrTo>
            </a:clrChange>
            <a:alphaModFix amt="20000"/>
          </a:blip>
          <a:stretch>
            <a:fillRect/>
          </a:stretch>
        </p:blipFill>
        <p:spPr>
          <a:xfrm>
            <a:off x="772753" y="983413"/>
            <a:ext cx="5795997" cy="5079825"/>
          </a:xfrm>
          <a:prstGeom prst="rect">
            <a:avLst/>
          </a:prstGeom>
        </p:spPr>
      </p:pic>
      <p:pic>
        <p:nvPicPr>
          <p:cNvPr id="5" name="Picture 4">
            <a:extLst>
              <a:ext uri="{FF2B5EF4-FFF2-40B4-BE49-F238E27FC236}">
                <a16:creationId xmlns:a16="http://schemas.microsoft.com/office/drawing/2014/main" id="{5B1BA560-C6D9-4ED7-904C-A729685429B0}"/>
              </a:ext>
            </a:extLst>
          </p:cNvPr>
          <p:cNvPicPr>
            <a:picLocks noChangeAspect="1"/>
          </p:cNvPicPr>
          <p:nvPr/>
        </p:nvPicPr>
        <p:blipFill>
          <a:blip r:embed="rId4">
            <a:alphaModFix amt="19000"/>
          </a:blip>
          <a:stretch>
            <a:fillRect/>
          </a:stretch>
        </p:blipFill>
        <p:spPr>
          <a:xfrm>
            <a:off x="7038202" y="1279164"/>
            <a:ext cx="4886321" cy="4728698"/>
          </a:xfrm>
          <a:prstGeom prst="rect">
            <a:avLst/>
          </a:prstGeom>
        </p:spPr>
      </p:pic>
      <p:pic>
        <p:nvPicPr>
          <p:cNvPr id="6" name="Picture 5">
            <a:extLst>
              <a:ext uri="{FF2B5EF4-FFF2-40B4-BE49-F238E27FC236}">
                <a16:creationId xmlns:a16="http://schemas.microsoft.com/office/drawing/2014/main" id="{5513A30E-73C9-4B05-84BA-F757AC72EC6B}"/>
              </a:ext>
            </a:extLst>
          </p:cNvPr>
          <p:cNvPicPr>
            <a:picLocks noChangeAspect="1"/>
          </p:cNvPicPr>
          <p:nvPr/>
        </p:nvPicPr>
        <p:blipFill>
          <a:blip r:embed="rId5"/>
          <a:stretch>
            <a:fillRect/>
          </a:stretch>
        </p:blipFill>
        <p:spPr>
          <a:xfrm>
            <a:off x="650519" y="1137714"/>
            <a:ext cx="11087651" cy="1026987"/>
          </a:xfrm>
          <a:prstGeom prst="rect">
            <a:avLst/>
          </a:prstGeom>
        </p:spPr>
      </p:pic>
      <p:pic>
        <p:nvPicPr>
          <p:cNvPr id="7" name="Picture 6">
            <a:extLst>
              <a:ext uri="{FF2B5EF4-FFF2-40B4-BE49-F238E27FC236}">
                <a16:creationId xmlns:a16="http://schemas.microsoft.com/office/drawing/2014/main" id="{7D4BE0BB-0702-401C-B6B1-E00A22EF2631}"/>
              </a:ext>
            </a:extLst>
          </p:cNvPr>
          <p:cNvPicPr>
            <a:picLocks noChangeAspect="1"/>
          </p:cNvPicPr>
          <p:nvPr/>
        </p:nvPicPr>
        <p:blipFill>
          <a:blip r:embed="rId6"/>
          <a:stretch>
            <a:fillRect/>
          </a:stretch>
        </p:blipFill>
        <p:spPr>
          <a:xfrm>
            <a:off x="9443415" y="3211529"/>
            <a:ext cx="2225233" cy="1554615"/>
          </a:xfrm>
          <a:prstGeom prst="rect">
            <a:avLst/>
          </a:prstGeom>
        </p:spPr>
      </p:pic>
      <p:sp>
        <p:nvSpPr>
          <p:cNvPr id="8" name="TextBox 7">
            <a:extLst>
              <a:ext uri="{FF2B5EF4-FFF2-40B4-BE49-F238E27FC236}">
                <a16:creationId xmlns:a16="http://schemas.microsoft.com/office/drawing/2014/main" id="{A8C70536-CF37-4196-BF52-2463B7135778}"/>
              </a:ext>
            </a:extLst>
          </p:cNvPr>
          <p:cNvSpPr txBox="1"/>
          <p:nvPr/>
        </p:nvSpPr>
        <p:spPr>
          <a:xfrm>
            <a:off x="802433" y="3321698"/>
            <a:ext cx="8422306" cy="1569660"/>
          </a:xfrm>
          <a:prstGeom prst="rect">
            <a:avLst/>
          </a:prstGeom>
          <a:noFill/>
        </p:spPr>
        <p:txBody>
          <a:bodyPr wrap="none" rtlCol="0">
            <a:spAutoFit/>
          </a:bodyPr>
          <a:lstStyle/>
          <a:p>
            <a:r>
              <a:rPr lang="en-GB" sz="2400" dirty="0"/>
              <a:t>Eurovent independently tests manufacturers units for leakage and</a:t>
            </a:r>
          </a:p>
          <a:p>
            <a:r>
              <a:rPr lang="en-GB" sz="2400" dirty="0"/>
              <a:t>Tests results are available to view by following the link</a:t>
            </a:r>
          </a:p>
          <a:p>
            <a:r>
              <a:rPr lang="en-GB" sz="2400" dirty="0">
                <a:hlinkClick r:id="rId7"/>
              </a:rPr>
              <a:t>https://www.eurovent-certification.com/en/</a:t>
            </a:r>
            <a:endParaRPr lang="en-GB" sz="2400" dirty="0"/>
          </a:p>
          <a:p>
            <a:endParaRPr lang="en-GB" sz="2400" dirty="0"/>
          </a:p>
        </p:txBody>
      </p:sp>
    </p:spTree>
    <p:extLst>
      <p:ext uri="{BB962C8B-B14F-4D97-AF65-F5344CB8AC3E}">
        <p14:creationId xmlns:p14="http://schemas.microsoft.com/office/powerpoint/2010/main" val="17844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2A542F-41AD-4697-9E71-1348529BC0BC}"/>
              </a:ext>
            </a:extLst>
          </p:cNvPr>
          <p:cNvSpPr>
            <a:spLocks noGrp="1"/>
          </p:cNvSpPr>
          <p:nvPr>
            <p:ph type="ctrTitle"/>
          </p:nvPr>
        </p:nvSpPr>
        <p:spPr/>
        <p:txBody>
          <a:bodyPr/>
          <a:lstStyle/>
          <a:p>
            <a:r>
              <a:rPr lang="en-GB" dirty="0"/>
              <a:t>Filters</a:t>
            </a:r>
          </a:p>
        </p:txBody>
      </p:sp>
      <p:sp>
        <p:nvSpPr>
          <p:cNvPr id="4" name="Footer Placeholder 3">
            <a:extLst>
              <a:ext uri="{FF2B5EF4-FFF2-40B4-BE49-F238E27FC236}">
                <a16:creationId xmlns:a16="http://schemas.microsoft.com/office/drawing/2014/main" id="{A36B3960-49D7-4E9C-A0D3-94AB80FE0613}"/>
              </a:ext>
            </a:extLst>
          </p:cNvPr>
          <p:cNvSpPr>
            <a:spLocks noGrp="1"/>
          </p:cNvSpPr>
          <p:nvPr>
            <p:ph type="ftr" sz="quarter" idx="4294967295"/>
          </p:nvPr>
        </p:nvSpPr>
        <p:spPr>
          <a:xfrm>
            <a:off x="0" y="6457950"/>
            <a:ext cx="4114800" cy="215900"/>
          </a:xfrm>
        </p:spPr>
        <p:txBody>
          <a:bodyPr/>
          <a:lstStyle/>
          <a:p>
            <a:r>
              <a:rPr lang="en-GB"/>
              <a:t>The solution to pollution is dilution</a:t>
            </a:r>
            <a:endParaRPr lang="en-US"/>
          </a:p>
        </p:txBody>
      </p:sp>
      <p:pic>
        <p:nvPicPr>
          <p:cNvPr id="6" name="Picture 5">
            <a:extLst>
              <a:ext uri="{FF2B5EF4-FFF2-40B4-BE49-F238E27FC236}">
                <a16:creationId xmlns:a16="http://schemas.microsoft.com/office/drawing/2014/main" id="{7842DDF5-46BD-4A58-BDD6-BD96327E3766}"/>
              </a:ext>
            </a:extLst>
          </p:cNvPr>
          <p:cNvPicPr>
            <a:picLocks noChangeAspect="1"/>
          </p:cNvPicPr>
          <p:nvPr/>
        </p:nvPicPr>
        <p:blipFill>
          <a:blip r:embed="rId2"/>
          <a:stretch>
            <a:fillRect/>
          </a:stretch>
        </p:blipFill>
        <p:spPr>
          <a:xfrm>
            <a:off x="5039589" y="2232071"/>
            <a:ext cx="2859272" cy="2804403"/>
          </a:xfrm>
          <a:prstGeom prst="rect">
            <a:avLst/>
          </a:prstGeom>
        </p:spPr>
      </p:pic>
    </p:spTree>
    <p:extLst>
      <p:ext uri="{BB962C8B-B14F-4D97-AF65-F5344CB8AC3E}">
        <p14:creationId xmlns:p14="http://schemas.microsoft.com/office/powerpoint/2010/main" val="155612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68D99-A689-4EDE-A510-B7AF0F6D85A1}"/>
              </a:ext>
            </a:extLst>
          </p:cNvPr>
          <p:cNvSpPr>
            <a:spLocks noGrp="1"/>
          </p:cNvSpPr>
          <p:nvPr>
            <p:ph idx="1"/>
          </p:nvPr>
        </p:nvSpPr>
        <p:spPr/>
        <p:txBody>
          <a:bodyPr/>
          <a:lstStyle/>
          <a:p>
            <a:r>
              <a:rPr lang="en-GB" dirty="0"/>
              <a:t>8. Filter bypass leakage</a:t>
            </a:r>
          </a:p>
          <a:p>
            <a:r>
              <a:rPr lang="en-GB" dirty="0"/>
              <a:t>Air bypass around filter cells will decrease the effective efficiency of the filter, especially a high efficiency one, because the bypass air is not filtered. In addition, any inward leakage through the casing downstream of the filter has the same effect. Therefore for filters located upstream of the fan, the air tightness and area of the casing between the filter and the fan are factors that can affect the filter bypass leakage rate.</a:t>
            </a:r>
          </a:p>
        </p:txBody>
      </p:sp>
      <p:sp>
        <p:nvSpPr>
          <p:cNvPr id="3" name="Text Placeholder 2">
            <a:extLst>
              <a:ext uri="{FF2B5EF4-FFF2-40B4-BE49-F238E27FC236}">
                <a16:creationId xmlns:a16="http://schemas.microsoft.com/office/drawing/2014/main" id="{34B6E3DA-19AF-4205-AD90-BB36CFEDB591}"/>
              </a:ext>
            </a:extLst>
          </p:cNvPr>
          <p:cNvSpPr>
            <a:spLocks noGrp="1"/>
          </p:cNvSpPr>
          <p:nvPr>
            <p:ph type="body" sz="quarter" idx="13"/>
          </p:nvPr>
        </p:nvSpPr>
        <p:spPr>
          <a:xfrm>
            <a:off x="564198" y="259080"/>
            <a:ext cx="8712951" cy="365457"/>
          </a:xfrm>
        </p:spPr>
        <p:txBody>
          <a:bodyPr/>
          <a:lstStyle/>
          <a:p>
            <a:r>
              <a:rPr lang="en-GB" sz="2400" dirty="0"/>
              <a:t>Filters – prEN1886</a:t>
            </a:r>
          </a:p>
        </p:txBody>
      </p:sp>
      <p:sp>
        <p:nvSpPr>
          <p:cNvPr id="4" name="Footer Placeholder 3">
            <a:extLst>
              <a:ext uri="{FF2B5EF4-FFF2-40B4-BE49-F238E27FC236}">
                <a16:creationId xmlns:a16="http://schemas.microsoft.com/office/drawing/2014/main" id="{0D1A8CDF-E169-4AC2-AD6F-657C7FE2686E}"/>
              </a:ext>
            </a:extLst>
          </p:cNvPr>
          <p:cNvSpPr>
            <a:spLocks noGrp="1"/>
          </p:cNvSpPr>
          <p:nvPr>
            <p:ph type="ftr" sz="quarter" idx="14"/>
          </p:nvPr>
        </p:nvSpPr>
        <p:spPr/>
        <p:txBody>
          <a:bodyPr/>
          <a:lstStyle/>
          <a:p>
            <a:r>
              <a:rPr lang="en-GB"/>
              <a:t>The solution to pollution is dilution</a:t>
            </a:r>
            <a:endParaRPr lang="en-US"/>
          </a:p>
        </p:txBody>
      </p:sp>
      <p:pic>
        <p:nvPicPr>
          <p:cNvPr id="5" name="Picture 4">
            <a:extLst>
              <a:ext uri="{FF2B5EF4-FFF2-40B4-BE49-F238E27FC236}">
                <a16:creationId xmlns:a16="http://schemas.microsoft.com/office/drawing/2014/main" id="{8CA3B29B-293B-4EC3-BE45-E31077052764}"/>
              </a:ext>
            </a:extLst>
          </p:cNvPr>
          <p:cNvPicPr>
            <a:picLocks noChangeAspect="1"/>
          </p:cNvPicPr>
          <p:nvPr/>
        </p:nvPicPr>
        <p:blipFill>
          <a:blip r:embed="rId2"/>
          <a:stretch>
            <a:fillRect/>
          </a:stretch>
        </p:blipFill>
        <p:spPr>
          <a:xfrm>
            <a:off x="1427254" y="2653458"/>
            <a:ext cx="9273585" cy="3518741"/>
          </a:xfrm>
          <a:prstGeom prst="rect">
            <a:avLst/>
          </a:prstGeom>
        </p:spPr>
      </p:pic>
    </p:spTree>
    <p:extLst>
      <p:ext uri="{BB962C8B-B14F-4D97-AF65-F5344CB8AC3E}">
        <p14:creationId xmlns:p14="http://schemas.microsoft.com/office/powerpoint/2010/main" val="411226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2B3390-B56B-4597-844C-75BFA4ACFBC2}"/>
              </a:ext>
            </a:extLst>
          </p:cNvPr>
          <p:cNvPicPr>
            <a:picLocks noGrp="1" noChangeAspect="1"/>
          </p:cNvPicPr>
          <p:nvPr>
            <p:ph idx="1"/>
          </p:nvPr>
        </p:nvPicPr>
        <p:blipFill>
          <a:blip r:embed="rId2"/>
          <a:stretch>
            <a:fillRect/>
          </a:stretch>
        </p:blipFill>
        <p:spPr>
          <a:xfrm>
            <a:off x="799905" y="1013208"/>
            <a:ext cx="6447803" cy="1243269"/>
          </a:xfrm>
          <a:prstGeom prst="rect">
            <a:avLst/>
          </a:prstGeom>
        </p:spPr>
      </p:pic>
      <p:sp>
        <p:nvSpPr>
          <p:cNvPr id="3" name="Text Placeholder 2">
            <a:extLst>
              <a:ext uri="{FF2B5EF4-FFF2-40B4-BE49-F238E27FC236}">
                <a16:creationId xmlns:a16="http://schemas.microsoft.com/office/drawing/2014/main" id="{5B15223C-C641-491E-BEC7-DDAABD19E6FE}"/>
              </a:ext>
            </a:extLst>
          </p:cNvPr>
          <p:cNvSpPr>
            <a:spLocks noGrp="1"/>
          </p:cNvSpPr>
          <p:nvPr>
            <p:ph type="body" sz="quarter" idx="13"/>
          </p:nvPr>
        </p:nvSpPr>
        <p:spPr/>
        <p:txBody>
          <a:bodyPr/>
          <a:lstStyle/>
          <a:p>
            <a:r>
              <a:rPr lang="en-GB" sz="2400" dirty="0"/>
              <a:t>Filters – Eurovent certification criteria</a:t>
            </a:r>
          </a:p>
        </p:txBody>
      </p:sp>
      <p:sp>
        <p:nvSpPr>
          <p:cNvPr id="4" name="Footer Placeholder 3">
            <a:extLst>
              <a:ext uri="{FF2B5EF4-FFF2-40B4-BE49-F238E27FC236}">
                <a16:creationId xmlns:a16="http://schemas.microsoft.com/office/drawing/2014/main" id="{B84EB565-B060-4AFA-87AF-6FC431FDEF25}"/>
              </a:ext>
            </a:extLst>
          </p:cNvPr>
          <p:cNvSpPr>
            <a:spLocks noGrp="1"/>
          </p:cNvSpPr>
          <p:nvPr>
            <p:ph type="ftr" sz="quarter" idx="14"/>
          </p:nvPr>
        </p:nvSpPr>
        <p:spPr/>
        <p:txBody>
          <a:bodyPr/>
          <a:lstStyle/>
          <a:p>
            <a:r>
              <a:rPr lang="en-GB"/>
              <a:t>The solution to pollution is dilution</a:t>
            </a:r>
            <a:endParaRPr lang="en-US"/>
          </a:p>
        </p:txBody>
      </p:sp>
      <p:pic>
        <p:nvPicPr>
          <p:cNvPr id="6" name="Picture 5">
            <a:extLst>
              <a:ext uri="{FF2B5EF4-FFF2-40B4-BE49-F238E27FC236}">
                <a16:creationId xmlns:a16="http://schemas.microsoft.com/office/drawing/2014/main" id="{3568AC18-5446-4614-84EF-63534B3FBF10}"/>
              </a:ext>
            </a:extLst>
          </p:cNvPr>
          <p:cNvPicPr>
            <a:picLocks noChangeAspect="1"/>
          </p:cNvPicPr>
          <p:nvPr/>
        </p:nvPicPr>
        <p:blipFill>
          <a:blip r:embed="rId3"/>
          <a:stretch>
            <a:fillRect/>
          </a:stretch>
        </p:blipFill>
        <p:spPr>
          <a:xfrm>
            <a:off x="769753" y="2427987"/>
            <a:ext cx="6374697" cy="3434255"/>
          </a:xfrm>
          <a:prstGeom prst="rect">
            <a:avLst/>
          </a:prstGeom>
        </p:spPr>
      </p:pic>
      <p:pic>
        <p:nvPicPr>
          <p:cNvPr id="2" name="Picture 1">
            <a:extLst>
              <a:ext uri="{FF2B5EF4-FFF2-40B4-BE49-F238E27FC236}">
                <a16:creationId xmlns:a16="http://schemas.microsoft.com/office/drawing/2014/main" id="{D6EAA385-259A-4F07-BBE6-005DB6D368DC}"/>
              </a:ext>
            </a:extLst>
          </p:cNvPr>
          <p:cNvPicPr>
            <a:picLocks noChangeAspect="1"/>
          </p:cNvPicPr>
          <p:nvPr/>
        </p:nvPicPr>
        <p:blipFill>
          <a:blip r:embed="rId4"/>
          <a:stretch>
            <a:fillRect/>
          </a:stretch>
        </p:blipFill>
        <p:spPr>
          <a:xfrm>
            <a:off x="9015176" y="1012699"/>
            <a:ext cx="2928008" cy="5181299"/>
          </a:xfrm>
          <a:prstGeom prst="rect">
            <a:avLst/>
          </a:prstGeom>
        </p:spPr>
      </p:pic>
    </p:spTree>
    <p:extLst>
      <p:ext uri="{BB962C8B-B14F-4D97-AF65-F5344CB8AC3E}">
        <p14:creationId xmlns:p14="http://schemas.microsoft.com/office/powerpoint/2010/main" val="188359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8E8A6-C76B-49AF-B5D1-BAD79E0442C8}"/>
              </a:ext>
            </a:extLst>
          </p:cNvPr>
          <p:cNvSpPr>
            <a:spLocks noGrp="1"/>
          </p:cNvSpPr>
          <p:nvPr>
            <p:ph type="ctrTitle"/>
          </p:nvPr>
        </p:nvSpPr>
        <p:spPr/>
        <p:txBody>
          <a:bodyPr/>
          <a:lstStyle/>
          <a:p>
            <a:r>
              <a:rPr lang="en-GB" dirty="0"/>
              <a:t>Summary</a:t>
            </a:r>
          </a:p>
        </p:txBody>
      </p:sp>
      <p:sp>
        <p:nvSpPr>
          <p:cNvPr id="4" name="Footer Placeholder 3">
            <a:extLst>
              <a:ext uri="{FF2B5EF4-FFF2-40B4-BE49-F238E27FC236}">
                <a16:creationId xmlns:a16="http://schemas.microsoft.com/office/drawing/2014/main" id="{A1B29A34-46E3-4617-9838-BAA6D5C2E9C2}"/>
              </a:ext>
            </a:extLst>
          </p:cNvPr>
          <p:cNvSpPr>
            <a:spLocks noGrp="1"/>
          </p:cNvSpPr>
          <p:nvPr>
            <p:ph type="ftr" sz="quarter" idx="4294967295"/>
          </p:nvPr>
        </p:nvSpPr>
        <p:spPr>
          <a:xfrm>
            <a:off x="0" y="6457950"/>
            <a:ext cx="4114800" cy="215900"/>
          </a:xfrm>
        </p:spPr>
        <p:txBody>
          <a:bodyPr/>
          <a:lstStyle/>
          <a:p>
            <a:r>
              <a:rPr lang="en-GB"/>
              <a:t>The solution to pollution is dilution</a:t>
            </a:r>
            <a:endParaRPr lang="en-US"/>
          </a:p>
        </p:txBody>
      </p:sp>
    </p:spTree>
    <p:extLst>
      <p:ext uri="{BB962C8B-B14F-4D97-AF65-F5344CB8AC3E}">
        <p14:creationId xmlns:p14="http://schemas.microsoft.com/office/powerpoint/2010/main" val="80302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0DE59D-41AC-43C6-8560-F559249D06D0}"/>
              </a:ext>
            </a:extLst>
          </p:cNvPr>
          <p:cNvSpPr>
            <a:spLocks noGrp="1"/>
          </p:cNvSpPr>
          <p:nvPr>
            <p:ph type="body" sz="quarter" idx="13"/>
          </p:nvPr>
        </p:nvSpPr>
        <p:spPr>
          <a:xfrm>
            <a:off x="564198" y="228600"/>
            <a:ext cx="8712951" cy="365457"/>
          </a:xfrm>
        </p:spPr>
        <p:txBody>
          <a:bodyPr/>
          <a:lstStyle/>
          <a:p>
            <a:r>
              <a:rPr lang="en-GB" sz="2400" dirty="0"/>
              <a:t>Summary – AHU actions for optimal IAQ</a:t>
            </a:r>
          </a:p>
        </p:txBody>
      </p:sp>
      <p:graphicFrame>
        <p:nvGraphicFramePr>
          <p:cNvPr id="4" name="Table 4">
            <a:extLst>
              <a:ext uri="{FF2B5EF4-FFF2-40B4-BE49-F238E27FC236}">
                <a16:creationId xmlns:a16="http://schemas.microsoft.com/office/drawing/2014/main" id="{8BFF54EE-02E9-431D-B978-D5B3A767F44C}"/>
              </a:ext>
            </a:extLst>
          </p:cNvPr>
          <p:cNvGraphicFramePr>
            <a:graphicFrameLocks noGrp="1"/>
          </p:cNvGraphicFramePr>
          <p:nvPr>
            <p:extLst>
              <p:ext uri="{D42A27DB-BD31-4B8C-83A1-F6EECF244321}">
                <p14:modId xmlns:p14="http://schemas.microsoft.com/office/powerpoint/2010/main" val="361771136"/>
              </p:ext>
            </p:extLst>
          </p:nvPr>
        </p:nvGraphicFramePr>
        <p:xfrm>
          <a:off x="568960" y="872066"/>
          <a:ext cx="11211561" cy="4958080"/>
        </p:xfrm>
        <a:graphic>
          <a:graphicData uri="http://schemas.openxmlformats.org/drawingml/2006/table">
            <a:tbl>
              <a:tblPr firstRow="1" bandRow="1">
                <a:tableStyleId>{F5AB1C69-6EDB-4FF4-983F-18BD219EF322}</a:tableStyleId>
              </a:tblPr>
              <a:tblGrid>
                <a:gridCol w="2357120">
                  <a:extLst>
                    <a:ext uri="{9D8B030D-6E8A-4147-A177-3AD203B41FA5}">
                      <a16:colId xmlns:a16="http://schemas.microsoft.com/office/drawing/2014/main" val="557541962"/>
                    </a:ext>
                  </a:extLst>
                </a:gridCol>
                <a:gridCol w="2880360">
                  <a:extLst>
                    <a:ext uri="{9D8B030D-6E8A-4147-A177-3AD203B41FA5}">
                      <a16:colId xmlns:a16="http://schemas.microsoft.com/office/drawing/2014/main" val="3554461969"/>
                    </a:ext>
                  </a:extLst>
                </a:gridCol>
                <a:gridCol w="5974081">
                  <a:extLst>
                    <a:ext uri="{9D8B030D-6E8A-4147-A177-3AD203B41FA5}">
                      <a16:colId xmlns:a16="http://schemas.microsoft.com/office/drawing/2014/main" val="3974983995"/>
                    </a:ext>
                  </a:extLst>
                </a:gridCol>
              </a:tblGrid>
              <a:tr h="370840">
                <a:tc>
                  <a:txBody>
                    <a:bodyPr/>
                    <a:lstStyle/>
                    <a:p>
                      <a:r>
                        <a:rPr lang="en-GB" dirty="0"/>
                        <a:t>Item</a:t>
                      </a:r>
                    </a:p>
                  </a:txBody>
                  <a:tcPr/>
                </a:tc>
                <a:tc>
                  <a:txBody>
                    <a:bodyPr/>
                    <a:lstStyle/>
                    <a:p>
                      <a:r>
                        <a:rPr lang="en-GB" dirty="0"/>
                        <a:t>Relevant standard</a:t>
                      </a:r>
                    </a:p>
                  </a:txBody>
                  <a:tcPr/>
                </a:tc>
                <a:tc>
                  <a:txBody>
                    <a:bodyPr/>
                    <a:lstStyle/>
                    <a:p>
                      <a:r>
                        <a:rPr lang="en-GB" dirty="0"/>
                        <a:t>comment</a:t>
                      </a:r>
                    </a:p>
                  </a:txBody>
                  <a:tcPr/>
                </a:tc>
                <a:extLst>
                  <a:ext uri="{0D108BD9-81ED-4DB2-BD59-A6C34878D82A}">
                    <a16:rowId xmlns:a16="http://schemas.microsoft.com/office/drawing/2014/main" val="2135366904"/>
                  </a:ext>
                </a:extLst>
              </a:tr>
              <a:tr h="370840">
                <a:tc>
                  <a:txBody>
                    <a:bodyPr/>
                    <a:lstStyle/>
                    <a:p>
                      <a:r>
                        <a:rPr lang="en-GB" dirty="0"/>
                        <a:t>Meet Part L leakage </a:t>
                      </a:r>
                    </a:p>
                  </a:txBody>
                  <a:tcPr/>
                </a:tc>
                <a:tc>
                  <a:txBody>
                    <a:bodyPr/>
                    <a:lstStyle/>
                    <a:p>
                      <a:r>
                        <a:rPr lang="en-GB" dirty="0"/>
                        <a:t>L2 standard in Part L 2014</a:t>
                      </a:r>
                    </a:p>
                  </a:txBody>
                  <a:tcPr/>
                </a:tc>
                <a:tc>
                  <a:txBody>
                    <a:bodyPr/>
                    <a:lstStyle/>
                    <a:p>
                      <a:r>
                        <a:rPr lang="en-GB" dirty="0"/>
                        <a:t>Eurovent independently verifies the manufacturers claim</a:t>
                      </a:r>
                    </a:p>
                  </a:txBody>
                  <a:tcPr/>
                </a:tc>
                <a:extLst>
                  <a:ext uri="{0D108BD9-81ED-4DB2-BD59-A6C34878D82A}">
                    <a16:rowId xmlns:a16="http://schemas.microsoft.com/office/drawing/2014/main" val="560758464"/>
                  </a:ext>
                </a:extLst>
              </a:tr>
              <a:tr h="370840">
                <a:tc>
                  <a:txBody>
                    <a:bodyPr/>
                    <a:lstStyle/>
                    <a:p>
                      <a:r>
                        <a:rPr lang="en-GB" dirty="0"/>
                        <a:t>Minimise filter bypass</a:t>
                      </a:r>
                    </a:p>
                  </a:txBody>
                  <a:tcPr/>
                </a:tc>
                <a:tc>
                  <a:txBody>
                    <a:bodyPr/>
                    <a:lstStyle/>
                    <a:p>
                      <a:r>
                        <a:rPr lang="en-GB" dirty="0"/>
                        <a:t>EN</a:t>
                      </a:r>
                    </a:p>
                  </a:txBody>
                  <a:tcPr/>
                </a:tc>
                <a:tc>
                  <a:txBody>
                    <a:bodyPr/>
                    <a:lstStyle/>
                    <a:p>
                      <a:r>
                        <a:rPr lang="en-GB" dirty="0"/>
                        <a:t>Eurovent tests and publishes the filter bypass leakage</a:t>
                      </a:r>
                    </a:p>
                  </a:txBody>
                  <a:tcPr/>
                </a:tc>
                <a:extLst>
                  <a:ext uri="{0D108BD9-81ED-4DB2-BD59-A6C34878D82A}">
                    <a16:rowId xmlns:a16="http://schemas.microsoft.com/office/drawing/2014/main" val="3117825718"/>
                  </a:ext>
                </a:extLst>
              </a:tr>
              <a:tr h="370840">
                <a:tc>
                  <a:txBody>
                    <a:bodyPr/>
                    <a:lstStyle/>
                    <a:p>
                      <a:r>
                        <a:rPr lang="en-GB" dirty="0"/>
                        <a:t>Heat recovery efficiency</a:t>
                      </a:r>
                    </a:p>
                  </a:txBody>
                  <a:tcPr/>
                </a:tc>
                <a:tc>
                  <a:txBody>
                    <a:bodyPr/>
                    <a:lstStyle/>
                    <a:p>
                      <a:r>
                        <a:rPr lang="en-GB" dirty="0" err="1"/>
                        <a:t>prEN</a:t>
                      </a:r>
                      <a:r>
                        <a:rPr lang="en-GB" dirty="0"/>
                        <a:t> 308:2020</a:t>
                      </a:r>
                    </a:p>
                  </a:txBody>
                  <a:tcPr/>
                </a:tc>
                <a:tc>
                  <a:txBody>
                    <a:bodyPr/>
                    <a:lstStyle/>
                    <a:p>
                      <a:r>
                        <a:rPr lang="en-GB" dirty="0"/>
                        <a:t>Eurovent tests the leakage. A Eurovent certified unit leaks less than a EN 308 certified product</a:t>
                      </a:r>
                    </a:p>
                  </a:txBody>
                  <a:tcPr/>
                </a:tc>
                <a:extLst>
                  <a:ext uri="{0D108BD9-81ED-4DB2-BD59-A6C34878D82A}">
                    <a16:rowId xmlns:a16="http://schemas.microsoft.com/office/drawing/2014/main" val="3112352975"/>
                  </a:ext>
                </a:extLst>
              </a:tr>
              <a:tr h="370840">
                <a:tc>
                  <a:txBody>
                    <a:bodyPr/>
                    <a:lstStyle/>
                    <a:p>
                      <a:r>
                        <a:rPr lang="en-GB" dirty="0"/>
                        <a:t>Rotors – </a:t>
                      </a:r>
                    </a:p>
                    <a:p>
                      <a:r>
                        <a:rPr lang="en-GB" dirty="0"/>
                        <a:t>Correct fan position</a:t>
                      </a:r>
                    </a:p>
                  </a:txBody>
                  <a:tcPr/>
                </a:tc>
                <a:tc>
                  <a:txBody>
                    <a:bodyPr/>
                    <a:lstStyle/>
                    <a:p>
                      <a:r>
                        <a:rPr lang="en-GB" dirty="0"/>
                        <a:t>Eurovent REC 6-15 - Air Leakages in Air Handling Units - First Edition - 2021 </a:t>
                      </a:r>
                    </a:p>
                  </a:txBody>
                  <a:tcPr/>
                </a:tc>
                <a:tc>
                  <a:txBody>
                    <a:bodyPr/>
                    <a:lstStyle/>
                    <a:p>
                      <a:endParaRPr lang="en-GB"/>
                    </a:p>
                  </a:txBody>
                  <a:tcPr/>
                </a:tc>
                <a:extLst>
                  <a:ext uri="{0D108BD9-81ED-4DB2-BD59-A6C34878D82A}">
                    <a16:rowId xmlns:a16="http://schemas.microsoft.com/office/drawing/2014/main" val="3535060190"/>
                  </a:ext>
                </a:extLst>
              </a:tr>
              <a:tr h="370840">
                <a:tc>
                  <a:txBody>
                    <a:bodyPr/>
                    <a:lstStyle/>
                    <a:p>
                      <a:r>
                        <a:rPr lang="en-GB" dirty="0"/>
                        <a:t>Fit Purge Sector</a:t>
                      </a:r>
                    </a:p>
                  </a:txBody>
                  <a:tcPr/>
                </a:tc>
                <a:tc>
                  <a:txBody>
                    <a:bodyPr/>
                    <a:lstStyle/>
                    <a:p>
                      <a:pPr algn="ctr"/>
                      <a:r>
                        <a:rPr lang="en-GB" dirty="0"/>
                        <a:t>“</a:t>
                      </a:r>
                    </a:p>
                  </a:txBody>
                  <a:tcPr/>
                </a:tc>
                <a:tc>
                  <a:txBody>
                    <a:bodyPr/>
                    <a:lstStyle/>
                    <a:p>
                      <a:r>
                        <a:rPr lang="en-GB" dirty="0"/>
                        <a:t>      Including all these options results in an EATR &lt;1%</a:t>
                      </a:r>
                    </a:p>
                  </a:txBody>
                  <a:tcPr/>
                </a:tc>
                <a:extLst>
                  <a:ext uri="{0D108BD9-81ED-4DB2-BD59-A6C34878D82A}">
                    <a16:rowId xmlns:a16="http://schemas.microsoft.com/office/drawing/2014/main" val="1191952629"/>
                  </a:ext>
                </a:extLst>
              </a:tr>
              <a:tr h="370840">
                <a:tc>
                  <a:txBody>
                    <a:bodyPr/>
                    <a:lstStyle/>
                    <a:p>
                      <a:r>
                        <a:rPr lang="en-GB" dirty="0"/>
                        <a:t>Include pressure balancing</a:t>
                      </a:r>
                    </a:p>
                  </a:txBody>
                  <a:tcPr/>
                </a:tc>
                <a:tc>
                  <a:txBody>
                    <a:bodyPr/>
                    <a:lstStyle/>
                    <a:p>
                      <a:pPr algn="ctr"/>
                      <a:r>
                        <a:rPr lang="en-GB" dirty="0"/>
                        <a:t>“</a:t>
                      </a:r>
                    </a:p>
                  </a:txBody>
                  <a:tcPr/>
                </a:tc>
                <a:tc>
                  <a:txBody>
                    <a:bodyPr/>
                    <a:lstStyle/>
                    <a:p>
                      <a:endParaRPr lang="en-GB"/>
                    </a:p>
                  </a:txBody>
                  <a:tcPr/>
                </a:tc>
                <a:extLst>
                  <a:ext uri="{0D108BD9-81ED-4DB2-BD59-A6C34878D82A}">
                    <a16:rowId xmlns:a16="http://schemas.microsoft.com/office/drawing/2014/main" val="2714986030"/>
                  </a:ext>
                </a:extLst>
              </a:tr>
              <a:tr h="370840">
                <a:tc>
                  <a:txBody>
                    <a:bodyPr/>
                    <a:lstStyle/>
                    <a:p>
                      <a:r>
                        <a:rPr lang="en-GB" dirty="0"/>
                        <a:t>Request EATR</a:t>
                      </a:r>
                    </a:p>
                  </a:txBody>
                  <a:tcPr/>
                </a:tc>
                <a:tc>
                  <a:txBody>
                    <a:bodyPr/>
                    <a:lstStyle/>
                    <a:p>
                      <a:r>
                        <a:rPr lang="en-GB" dirty="0" err="1"/>
                        <a:t>prEN</a:t>
                      </a:r>
                      <a:r>
                        <a:rPr lang="en-GB" dirty="0"/>
                        <a:t> 308:2020</a:t>
                      </a:r>
                    </a:p>
                  </a:txBody>
                  <a:tcPr/>
                </a:tc>
                <a:tc>
                  <a:txBody>
                    <a:bodyPr/>
                    <a:lstStyle/>
                    <a:p>
                      <a:r>
                        <a:rPr lang="en-GB" dirty="0"/>
                        <a:t>A Eurovent certified manufacturer will soon be obligated to declare the EATR</a:t>
                      </a:r>
                    </a:p>
                  </a:txBody>
                  <a:tcPr/>
                </a:tc>
                <a:extLst>
                  <a:ext uri="{0D108BD9-81ED-4DB2-BD59-A6C34878D82A}">
                    <a16:rowId xmlns:a16="http://schemas.microsoft.com/office/drawing/2014/main" val="2667255823"/>
                  </a:ext>
                </a:extLst>
              </a:tr>
              <a:tr h="370840">
                <a:tc>
                  <a:txBody>
                    <a:bodyPr/>
                    <a:lstStyle/>
                    <a:p>
                      <a:r>
                        <a:rPr lang="en-GB" dirty="0"/>
                        <a:t>European Standards</a:t>
                      </a:r>
                    </a:p>
                  </a:txBody>
                  <a:tcPr/>
                </a:tc>
                <a:tc>
                  <a:txBody>
                    <a:bodyPr/>
                    <a:lstStyle/>
                    <a:p>
                      <a:r>
                        <a:rPr lang="en-GB" dirty="0"/>
                        <a:t>prEN308, EN16798-3, EN16798-4 &amp; prEN1886</a:t>
                      </a:r>
                    </a:p>
                  </a:txBody>
                  <a:tcPr/>
                </a:tc>
                <a:tc>
                  <a:txBody>
                    <a:bodyPr/>
                    <a:lstStyle/>
                    <a:p>
                      <a:r>
                        <a:rPr lang="en-GB" dirty="0"/>
                        <a:t>Add to standard specification and refer specifically to the requirements contained within</a:t>
                      </a:r>
                    </a:p>
                  </a:txBody>
                  <a:tcPr/>
                </a:tc>
                <a:extLst>
                  <a:ext uri="{0D108BD9-81ED-4DB2-BD59-A6C34878D82A}">
                    <a16:rowId xmlns:a16="http://schemas.microsoft.com/office/drawing/2014/main" val="1264870082"/>
                  </a:ext>
                </a:extLst>
              </a:tr>
            </a:tbl>
          </a:graphicData>
        </a:graphic>
      </p:graphicFrame>
      <p:sp>
        <p:nvSpPr>
          <p:cNvPr id="6" name="Right Brace 5">
            <a:extLst>
              <a:ext uri="{FF2B5EF4-FFF2-40B4-BE49-F238E27FC236}">
                <a16:creationId xmlns:a16="http://schemas.microsoft.com/office/drawing/2014/main" id="{6B6F16AB-2BA5-4392-B3DE-A8414B3A52D9}"/>
              </a:ext>
            </a:extLst>
          </p:cNvPr>
          <p:cNvSpPr/>
          <p:nvPr/>
        </p:nvSpPr>
        <p:spPr>
          <a:xfrm>
            <a:off x="5852160" y="2636520"/>
            <a:ext cx="45719" cy="1889760"/>
          </a:xfrm>
          <a:prstGeom prst="rightBrace">
            <a:avLst/>
          </a:prstGeom>
          <a:ln w="476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8363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874DBC-F008-4FE4-9FD2-E33F02A55061}"/>
              </a:ext>
            </a:extLst>
          </p:cNvPr>
          <p:cNvPicPr>
            <a:picLocks noChangeAspect="1"/>
          </p:cNvPicPr>
          <p:nvPr/>
        </p:nvPicPr>
        <p:blipFill>
          <a:blip r:embed="rId2"/>
          <a:stretch>
            <a:fillRect/>
          </a:stretch>
        </p:blipFill>
        <p:spPr>
          <a:xfrm>
            <a:off x="2174537" y="948550"/>
            <a:ext cx="6528029" cy="5244380"/>
          </a:xfrm>
          <a:prstGeom prst="rect">
            <a:avLst/>
          </a:prstGeom>
        </p:spPr>
      </p:pic>
      <p:sp>
        <p:nvSpPr>
          <p:cNvPr id="2" name="Text Placeholder 1">
            <a:extLst>
              <a:ext uri="{FF2B5EF4-FFF2-40B4-BE49-F238E27FC236}">
                <a16:creationId xmlns:a16="http://schemas.microsoft.com/office/drawing/2014/main" id="{10E19D1A-635D-400C-95C7-367B7DB59C6D}"/>
              </a:ext>
            </a:extLst>
          </p:cNvPr>
          <p:cNvSpPr>
            <a:spLocks noGrp="1"/>
          </p:cNvSpPr>
          <p:nvPr>
            <p:ph type="body" sz="quarter" idx="13"/>
          </p:nvPr>
        </p:nvSpPr>
        <p:spPr/>
        <p:txBody>
          <a:bodyPr/>
          <a:lstStyle/>
          <a:p>
            <a:endParaRPr lang="en-GB"/>
          </a:p>
        </p:txBody>
      </p:sp>
      <p:sp>
        <p:nvSpPr>
          <p:cNvPr id="3" name="Footer Placeholder 2">
            <a:extLst>
              <a:ext uri="{FF2B5EF4-FFF2-40B4-BE49-F238E27FC236}">
                <a16:creationId xmlns:a16="http://schemas.microsoft.com/office/drawing/2014/main" id="{02B16E2C-B3CF-4BED-B59A-434C77B2B041}"/>
              </a:ext>
            </a:extLst>
          </p:cNvPr>
          <p:cNvSpPr>
            <a:spLocks noGrp="1"/>
          </p:cNvSpPr>
          <p:nvPr>
            <p:ph type="ftr" sz="quarter" idx="14"/>
          </p:nvPr>
        </p:nvSpPr>
        <p:spPr/>
        <p:txBody>
          <a:bodyPr/>
          <a:lstStyle/>
          <a:p>
            <a:r>
              <a:rPr lang="en-GB"/>
              <a:t>The solution to pollution is dilution</a:t>
            </a:r>
            <a:endParaRPr lang="en-US"/>
          </a:p>
        </p:txBody>
      </p:sp>
    </p:spTree>
    <p:extLst>
      <p:ext uri="{BB962C8B-B14F-4D97-AF65-F5344CB8AC3E}">
        <p14:creationId xmlns:p14="http://schemas.microsoft.com/office/powerpoint/2010/main" val="312345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2739073" y="1023303"/>
            <a:ext cx="9209087" cy="1521777"/>
          </a:xfrm>
        </p:spPr>
        <p:txBody>
          <a:bodyPr>
            <a:normAutofit/>
          </a:bodyPr>
          <a:lstStyle/>
          <a:p>
            <a:pPr marL="0" indent="0">
              <a:buNone/>
            </a:pPr>
            <a:r>
              <a:rPr lang="sv-SE" dirty="0">
                <a:latin typeface="Calibri" panose="020F0502020204030204" pitchFamily="34" charset="0"/>
                <a:cs typeface="Calibri" panose="020F0502020204030204" pitchFamily="34" charset="0"/>
              </a:rPr>
              <a:t>David Black - Global Product Marketing Manager for Modular Air Handling Units</a:t>
            </a:r>
          </a:p>
          <a:p>
            <a:pPr marL="0" indent="0">
              <a:buNone/>
            </a:pPr>
            <a:r>
              <a:rPr lang="sv-SE" dirty="0">
                <a:latin typeface="Calibri" panose="020F0502020204030204" pitchFamily="34" charset="0"/>
                <a:cs typeface="Calibri" panose="020F0502020204030204" pitchFamily="34" charset="0"/>
              </a:rPr>
              <a:t>I’ve worked in the HVAC sector since 1986 for English, German and Swedish AHU manufacturers.</a:t>
            </a:r>
          </a:p>
          <a:p>
            <a:pPr marL="0" indent="0">
              <a:buNone/>
            </a:pPr>
            <a:r>
              <a:rPr lang="sv-SE" dirty="0">
                <a:latin typeface="Calibri" panose="020F0502020204030204" pitchFamily="34" charset="0"/>
                <a:cs typeface="Calibri" panose="020F0502020204030204" pitchFamily="34" charset="0"/>
              </a:rPr>
              <a:t>I am a CIBSE HVAC Group committee member and contributed material for the CIBSE Covid 19 ventilation guidance.</a:t>
            </a:r>
          </a:p>
          <a:p>
            <a:endParaRPr lang="sv-SE" dirty="0"/>
          </a:p>
          <a:p>
            <a:endParaRPr lang="sv-SE" dirty="0"/>
          </a:p>
        </p:txBody>
      </p:sp>
      <p:pic>
        <p:nvPicPr>
          <p:cNvPr id="10" name="Content Placeholder 7" descr="A person posing for the camera&#10;&#10;Description automatically generated">
            <a:extLst>
              <a:ext uri="{FF2B5EF4-FFF2-40B4-BE49-F238E27FC236}">
                <a16:creationId xmlns:a16="http://schemas.microsoft.com/office/drawing/2014/main" id="{24982700-A2C2-4406-BD3F-33364DF29A4D}"/>
              </a:ext>
            </a:extLst>
          </p:cNvPr>
          <p:cNvPicPr>
            <a:picLocks noChangeAspect="1"/>
          </p:cNvPicPr>
          <p:nvPr/>
        </p:nvPicPr>
        <p:blipFill>
          <a:blip r:embed="rId3"/>
          <a:stretch>
            <a:fillRect/>
          </a:stretch>
        </p:blipFill>
        <p:spPr>
          <a:xfrm>
            <a:off x="623211" y="877051"/>
            <a:ext cx="1857375" cy="1857375"/>
          </a:xfrm>
          <a:prstGeom prst="rect">
            <a:avLst/>
          </a:prstGeom>
        </p:spPr>
      </p:pic>
      <p:pic>
        <p:nvPicPr>
          <p:cNvPr id="6" name="Picture 5">
            <a:extLst>
              <a:ext uri="{FF2B5EF4-FFF2-40B4-BE49-F238E27FC236}">
                <a16:creationId xmlns:a16="http://schemas.microsoft.com/office/drawing/2014/main" id="{53F9315A-5B99-457A-8284-D4E7DFCCFB06}"/>
              </a:ext>
            </a:extLst>
          </p:cNvPr>
          <p:cNvPicPr>
            <a:picLocks noChangeAspect="1"/>
          </p:cNvPicPr>
          <p:nvPr/>
        </p:nvPicPr>
        <p:blipFill>
          <a:blip r:embed="rId4"/>
          <a:stretch>
            <a:fillRect/>
          </a:stretch>
        </p:blipFill>
        <p:spPr>
          <a:xfrm>
            <a:off x="533400" y="2810854"/>
            <a:ext cx="11443996" cy="3417544"/>
          </a:xfrm>
          <a:prstGeom prst="rect">
            <a:avLst/>
          </a:prstGeom>
        </p:spPr>
      </p:pic>
      <p:pic>
        <p:nvPicPr>
          <p:cNvPr id="12" name="Picture 11" descr="A picture containing sitting, lamp, dark, clock&#10;&#10;Description automatically generated">
            <a:extLst>
              <a:ext uri="{FF2B5EF4-FFF2-40B4-BE49-F238E27FC236}">
                <a16:creationId xmlns:a16="http://schemas.microsoft.com/office/drawing/2014/main" id="{CB772A25-1535-4A3A-990A-72F325DAD8A2}"/>
              </a:ext>
            </a:extLst>
          </p:cNvPr>
          <p:cNvPicPr>
            <a:picLocks noChangeAspect="1"/>
          </p:cNvPicPr>
          <p:nvPr/>
        </p:nvPicPr>
        <p:blipFill>
          <a:blip r:embed="rId5"/>
          <a:stretch>
            <a:fillRect/>
          </a:stretch>
        </p:blipFill>
        <p:spPr>
          <a:xfrm>
            <a:off x="6787506" y="2454416"/>
            <a:ext cx="1416326" cy="1133061"/>
          </a:xfrm>
          <a:prstGeom prst="rect">
            <a:avLst/>
          </a:prstGeom>
        </p:spPr>
      </p:pic>
      <p:pic>
        <p:nvPicPr>
          <p:cNvPr id="13" name="Picture 12" descr="A picture containing sitting, lamp, dark, clock&#10;&#10;Description automatically generated">
            <a:extLst>
              <a:ext uri="{FF2B5EF4-FFF2-40B4-BE49-F238E27FC236}">
                <a16:creationId xmlns:a16="http://schemas.microsoft.com/office/drawing/2014/main" id="{583F0AC1-2447-4506-A66B-C728281F4902}"/>
              </a:ext>
            </a:extLst>
          </p:cNvPr>
          <p:cNvPicPr>
            <a:picLocks noChangeAspect="1"/>
          </p:cNvPicPr>
          <p:nvPr/>
        </p:nvPicPr>
        <p:blipFill>
          <a:blip r:embed="rId5"/>
          <a:stretch>
            <a:fillRect/>
          </a:stretch>
        </p:blipFill>
        <p:spPr>
          <a:xfrm>
            <a:off x="1943592" y="4138535"/>
            <a:ext cx="1416326" cy="1133061"/>
          </a:xfrm>
          <a:prstGeom prst="rect">
            <a:avLst/>
          </a:prstGeom>
        </p:spPr>
      </p:pic>
      <p:pic>
        <p:nvPicPr>
          <p:cNvPr id="14" name="Picture 13" descr="A picture containing sitting, lamp, dark, clock&#10;&#10;Description automatically generated">
            <a:extLst>
              <a:ext uri="{FF2B5EF4-FFF2-40B4-BE49-F238E27FC236}">
                <a16:creationId xmlns:a16="http://schemas.microsoft.com/office/drawing/2014/main" id="{B3CA88C4-0B5B-414E-8941-1D622252BBB8}"/>
              </a:ext>
            </a:extLst>
          </p:cNvPr>
          <p:cNvPicPr>
            <a:picLocks noChangeAspect="1"/>
          </p:cNvPicPr>
          <p:nvPr/>
        </p:nvPicPr>
        <p:blipFill>
          <a:blip r:embed="rId5"/>
          <a:stretch>
            <a:fillRect/>
          </a:stretch>
        </p:blipFill>
        <p:spPr>
          <a:xfrm>
            <a:off x="6781189" y="3439199"/>
            <a:ext cx="1416326" cy="1133061"/>
          </a:xfrm>
          <a:prstGeom prst="rect">
            <a:avLst/>
          </a:prstGeom>
        </p:spPr>
      </p:pic>
      <p:pic>
        <p:nvPicPr>
          <p:cNvPr id="15" name="Picture 14" descr="A picture containing sitting, lamp, dark, clock&#10;&#10;Description automatically generated">
            <a:extLst>
              <a:ext uri="{FF2B5EF4-FFF2-40B4-BE49-F238E27FC236}">
                <a16:creationId xmlns:a16="http://schemas.microsoft.com/office/drawing/2014/main" id="{DCC9C121-44C1-4129-972E-291972F6A7EF}"/>
              </a:ext>
            </a:extLst>
          </p:cNvPr>
          <p:cNvPicPr>
            <a:picLocks noChangeAspect="1"/>
          </p:cNvPicPr>
          <p:nvPr/>
        </p:nvPicPr>
        <p:blipFill>
          <a:blip r:embed="rId5"/>
          <a:stretch>
            <a:fillRect/>
          </a:stretch>
        </p:blipFill>
        <p:spPr>
          <a:xfrm>
            <a:off x="7589160" y="4106802"/>
            <a:ext cx="1416326" cy="1133061"/>
          </a:xfrm>
          <a:prstGeom prst="rect">
            <a:avLst/>
          </a:prstGeom>
        </p:spPr>
      </p:pic>
      <p:pic>
        <p:nvPicPr>
          <p:cNvPr id="16" name="Picture 15" descr="A picture containing sitting, lamp, dark, clock&#10;&#10;Description automatically generated">
            <a:extLst>
              <a:ext uri="{FF2B5EF4-FFF2-40B4-BE49-F238E27FC236}">
                <a16:creationId xmlns:a16="http://schemas.microsoft.com/office/drawing/2014/main" id="{F32E007C-1FB1-4453-BABC-9C67608653E7}"/>
              </a:ext>
            </a:extLst>
          </p:cNvPr>
          <p:cNvPicPr>
            <a:picLocks noChangeAspect="1"/>
          </p:cNvPicPr>
          <p:nvPr/>
        </p:nvPicPr>
        <p:blipFill>
          <a:blip r:embed="rId5"/>
          <a:stretch>
            <a:fillRect/>
          </a:stretch>
        </p:blipFill>
        <p:spPr>
          <a:xfrm>
            <a:off x="10125918" y="5076849"/>
            <a:ext cx="1416326" cy="1133061"/>
          </a:xfrm>
          <a:prstGeom prst="rect">
            <a:avLst/>
          </a:prstGeom>
        </p:spPr>
      </p:pic>
    </p:spTree>
    <p:extLst>
      <p:ext uri="{BB962C8B-B14F-4D97-AF65-F5344CB8AC3E}">
        <p14:creationId xmlns:p14="http://schemas.microsoft.com/office/powerpoint/2010/main" val="220449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2A0E25-3A43-4748-98A2-9EB2D8205642}"/>
              </a:ext>
            </a:extLst>
          </p:cNvPr>
          <p:cNvPicPr>
            <a:picLocks noChangeAspect="1"/>
          </p:cNvPicPr>
          <p:nvPr/>
        </p:nvPicPr>
        <p:blipFill>
          <a:blip r:embed="rId3"/>
          <a:stretch>
            <a:fillRect/>
          </a:stretch>
        </p:blipFill>
        <p:spPr>
          <a:xfrm>
            <a:off x="385592" y="914400"/>
            <a:ext cx="11195763" cy="4983480"/>
          </a:xfrm>
          <a:prstGeom prst="rect">
            <a:avLst/>
          </a:prstGeom>
        </p:spPr>
      </p:pic>
      <p:sp>
        <p:nvSpPr>
          <p:cNvPr id="2" name="Footer Placeholder 1">
            <a:extLst>
              <a:ext uri="{FF2B5EF4-FFF2-40B4-BE49-F238E27FC236}">
                <a16:creationId xmlns:a16="http://schemas.microsoft.com/office/drawing/2014/main" id="{EF91B589-8279-440A-90DF-87924DBD50EE}"/>
              </a:ext>
            </a:extLst>
          </p:cNvPr>
          <p:cNvSpPr>
            <a:spLocks noGrp="1"/>
          </p:cNvSpPr>
          <p:nvPr>
            <p:ph type="ftr" sz="quarter" idx="11"/>
          </p:nvPr>
        </p:nvSpPr>
        <p:spPr>
          <a:xfrm>
            <a:off x="533400" y="107950"/>
            <a:ext cx="8321040" cy="532130"/>
          </a:xfrm>
        </p:spPr>
        <p:txBody>
          <a:bodyPr/>
          <a:lstStyle/>
          <a:p>
            <a:r>
              <a:rPr lang="en-GB" sz="2400" dirty="0"/>
              <a:t>Introduction – where do AHUs leak and what can we do about it?</a:t>
            </a:r>
          </a:p>
        </p:txBody>
      </p:sp>
      <p:pic>
        <p:nvPicPr>
          <p:cNvPr id="4" name="Picture 3">
            <a:extLst>
              <a:ext uri="{FF2B5EF4-FFF2-40B4-BE49-F238E27FC236}">
                <a16:creationId xmlns:a16="http://schemas.microsoft.com/office/drawing/2014/main" id="{C8B0B29B-FE43-4CF0-B2A8-54C58644C80B}"/>
              </a:ext>
            </a:extLst>
          </p:cNvPr>
          <p:cNvPicPr>
            <a:picLocks noChangeAspect="1"/>
          </p:cNvPicPr>
          <p:nvPr/>
        </p:nvPicPr>
        <p:blipFill>
          <a:blip r:embed="rId4"/>
          <a:stretch>
            <a:fillRect/>
          </a:stretch>
        </p:blipFill>
        <p:spPr>
          <a:xfrm rot="10800000">
            <a:off x="4655906" y="2655351"/>
            <a:ext cx="1089574" cy="1315456"/>
          </a:xfrm>
          <a:prstGeom prst="rect">
            <a:avLst/>
          </a:prstGeom>
        </p:spPr>
      </p:pic>
      <p:pic>
        <p:nvPicPr>
          <p:cNvPr id="5" name="Picture 4">
            <a:extLst>
              <a:ext uri="{FF2B5EF4-FFF2-40B4-BE49-F238E27FC236}">
                <a16:creationId xmlns:a16="http://schemas.microsoft.com/office/drawing/2014/main" id="{843830E2-EC3F-4A64-B8D8-9516587BF0F7}"/>
              </a:ext>
            </a:extLst>
          </p:cNvPr>
          <p:cNvPicPr>
            <a:picLocks noChangeAspect="1"/>
          </p:cNvPicPr>
          <p:nvPr/>
        </p:nvPicPr>
        <p:blipFill>
          <a:blip r:embed="rId4"/>
          <a:stretch>
            <a:fillRect/>
          </a:stretch>
        </p:blipFill>
        <p:spPr>
          <a:xfrm rot="5400000">
            <a:off x="2447835" y="4339744"/>
            <a:ext cx="424531" cy="1842596"/>
          </a:xfrm>
          <a:prstGeom prst="rect">
            <a:avLst/>
          </a:prstGeom>
        </p:spPr>
      </p:pic>
      <p:sp>
        <p:nvSpPr>
          <p:cNvPr id="7" name="Arrow: Up-Down 6">
            <a:extLst>
              <a:ext uri="{FF2B5EF4-FFF2-40B4-BE49-F238E27FC236}">
                <a16:creationId xmlns:a16="http://schemas.microsoft.com/office/drawing/2014/main" id="{C214234C-49BF-48E8-983D-36447C13C320}"/>
              </a:ext>
            </a:extLst>
          </p:cNvPr>
          <p:cNvSpPr/>
          <p:nvPr/>
        </p:nvSpPr>
        <p:spPr>
          <a:xfrm>
            <a:off x="8214360" y="2773680"/>
            <a:ext cx="484632" cy="1216152"/>
          </a:xfrm>
          <a:prstGeom prst="upDownArrow">
            <a:avLst/>
          </a:prstGeom>
          <a:gradFill flip="none" rotWithShape="1">
            <a:gsLst>
              <a:gs pos="0">
                <a:srgbClr val="FF0000"/>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464E82A8-7CC8-43B6-BE3B-7D6B2A4A0528}"/>
              </a:ext>
            </a:extLst>
          </p:cNvPr>
          <p:cNvPicPr>
            <a:picLocks noChangeAspect="1"/>
          </p:cNvPicPr>
          <p:nvPr/>
        </p:nvPicPr>
        <p:blipFill>
          <a:blip r:embed="rId4"/>
          <a:stretch>
            <a:fillRect/>
          </a:stretch>
        </p:blipFill>
        <p:spPr>
          <a:xfrm rot="16200000">
            <a:off x="5343437" y="240183"/>
            <a:ext cx="424531" cy="1842596"/>
          </a:xfrm>
          <a:prstGeom prst="rect">
            <a:avLst/>
          </a:prstGeom>
        </p:spPr>
      </p:pic>
      <p:sp>
        <p:nvSpPr>
          <p:cNvPr id="9" name="TextBox 8">
            <a:extLst>
              <a:ext uri="{FF2B5EF4-FFF2-40B4-BE49-F238E27FC236}">
                <a16:creationId xmlns:a16="http://schemas.microsoft.com/office/drawing/2014/main" id="{4705E56F-6FA2-4F13-A99F-88D74EA20786}"/>
              </a:ext>
            </a:extLst>
          </p:cNvPr>
          <p:cNvSpPr txBox="1"/>
          <p:nvPr/>
        </p:nvSpPr>
        <p:spPr>
          <a:xfrm>
            <a:off x="7085409" y="792480"/>
            <a:ext cx="5106591" cy="1200329"/>
          </a:xfrm>
          <a:prstGeom prst="rect">
            <a:avLst/>
          </a:prstGeom>
          <a:noFill/>
        </p:spPr>
        <p:txBody>
          <a:bodyPr wrap="none" rtlCol="0">
            <a:spAutoFit/>
          </a:bodyPr>
          <a:lstStyle/>
          <a:p>
            <a:pPr marL="285750" indent="-285750">
              <a:buFont typeface="Wingdings" panose="05000000000000000000" pitchFamily="2" charset="2"/>
              <a:buChar char="Ø"/>
            </a:pPr>
            <a:r>
              <a:rPr lang="en-GB" sz="2400" dirty="0"/>
              <a:t>Leakage around the filter</a:t>
            </a:r>
          </a:p>
          <a:p>
            <a:pPr marL="285750" indent="-285750">
              <a:buFont typeface="Wingdings" panose="05000000000000000000" pitchFamily="2" charset="2"/>
              <a:buChar char="Ø"/>
            </a:pPr>
            <a:r>
              <a:rPr lang="en-GB" sz="2400" dirty="0"/>
              <a:t>Leakage in and out of the casing</a:t>
            </a:r>
          </a:p>
          <a:p>
            <a:pPr marL="285750" indent="-285750">
              <a:buFont typeface="Wingdings" panose="05000000000000000000" pitchFamily="2" charset="2"/>
              <a:buChar char="Ø"/>
            </a:pPr>
            <a:r>
              <a:rPr lang="en-GB" sz="2400" dirty="0"/>
              <a:t>Leakage through and around the HRS</a:t>
            </a:r>
          </a:p>
        </p:txBody>
      </p:sp>
    </p:spTree>
    <p:extLst>
      <p:ext uri="{BB962C8B-B14F-4D97-AF65-F5344CB8AC3E}">
        <p14:creationId xmlns:p14="http://schemas.microsoft.com/office/powerpoint/2010/main" val="22575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5D4AD2-C78C-4190-A0B4-D78A295D81C3}"/>
              </a:ext>
            </a:extLst>
          </p:cNvPr>
          <p:cNvSpPr>
            <a:spLocks noGrp="1"/>
          </p:cNvSpPr>
          <p:nvPr>
            <p:ph type="ftr" sz="quarter" idx="11"/>
          </p:nvPr>
        </p:nvSpPr>
        <p:spPr>
          <a:xfrm>
            <a:off x="579120" y="184150"/>
            <a:ext cx="9738360" cy="379730"/>
          </a:xfrm>
        </p:spPr>
        <p:txBody>
          <a:bodyPr/>
          <a:lstStyle/>
          <a:p>
            <a:r>
              <a:rPr lang="en-GB" sz="2400" dirty="0"/>
              <a:t>Is leakage important?   EN 16798-4:H2 Common features of HRS</a:t>
            </a:r>
          </a:p>
        </p:txBody>
      </p:sp>
      <p:graphicFrame>
        <p:nvGraphicFramePr>
          <p:cNvPr id="3" name="Table 3">
            <a:extLst>
              <a:ext uri="{FF2B5EF4-FFF2-40B4-BE49-F238E27FC236}">
                <a16:creationId xmlns:a16="http://schemas.microsoft.com/office/drawing/2014/main" id="{CF4BE078-2AAA-4535-B90C-7E159C0F09BF}"/>
              </a:ext>
            </a:extLst>
          </p:cNvPr>
          <p:cNvGraphicFramePr>
            <a:graphicFrameLocks noGrp="1"/>
          </p:cNvGraphicFramePr>
          <p:nvPr>
            <p:extLst>
              <p:ext uri="{D42A27DB-BD31-4B8C-83A1-F6EECF244321}">
                <p14:modId xmlns:p14="http://schemas.microsoft.com/office/powerpoint/2010/main" val="1626833213"/>
              </p:ext>
            </p:extLst>
          </p:nvPr>
        </p:nvGraphicFramePr>
        <p:xfrm>
          <a:off x="614680" y="868679"/>
          <a:ext cx="11379200" cy="1737360"/>
        </p:xfrm>
        <a:graphic>
          <a:graphicData uri="http://schemas.openxmlformats.org/drawingml/2006/table">
            <a:tbl>
              <a:tblPr firstRow="1" bandRow="1">
                <a:tableStyleId>{F5AB1C69-6EDB-4FF4-983F-18BD219EF322}</a:tableStyleId>
              </a:tblPr>
              <a:tblGrid>
                <a:gridCol w="2706901">
                  <a:extLst>
                    <a:ext uri="{9D8B030D-6E8A-4147-A177-3AD203B41FA5}">
                      <a16:colId xmlns:a16="http://schemas.microsoft.com/office/drawing/2014/main" val="654199515"/>
                    </a:ext>
                  </a:extLst>
                </a:gridCol>
                <a:gridCol w="2083803">
                  <a:extLst>
                    <a:ext uri="{9D8B030D-6E8A-4147-A177-3AD203B41FA5}">
                      <a16:colId xmlns:a16="http://schemas.microsoft.com/office/drawing/2014/main" val="3828525911"/>
                    </a:ext>
                  </a:extLst>
                </a:gridCol>
                <a:gridCol w="2267669">
                  <a:extLst>
                    <a:ext uri="{9D8B030D-6E8A-4147-A177-3AD203B41FA5}">
                      <a16:colId xmlns:a16="http://schemas.microsoft.com/office/drawing/2014/main" val="2968696603"/>
                    </a:ext>
                  </a:extLst>
                </a:gridCol>
                <a:gridCol w="2044987">
                  <a:extLst>
                    <a:ext uri="{9D8B030D-6E8A-4147-A177-3AD203B41FA5}">
                      <a16:colId xmlns:a16="http://schemas.microsoft.com/office/drawing/2014/main" val="4015348935"/>
                    </a:ext>
                  </a:extLst>
                </a:gridCol>
                <a:gridCol w="2275840">
                  <a:extLst>
                    <a:ext uri="{9D8B030D-6E8A-4147-A177-3AD203B41FA5}">
                      <a16:colId xmlns:a16="http://schemas.microsoft.com/office/drawing/2014/main" val="755417169"/>
                    </a:ext>
                  </a:extLst>
                </a:gridCol>
              </a:tblGrid>
              <a:tr h="448492">
                <a:tc>
                  <a:txBody>
                    <a:bodyPr/>
                    <a:lstStyle/>
                    <a:p>
                      <a:pPr algn="ctr"/>
                      <a:r>
                        <a:rPr lang="en-GB" sz="2400" dirty="0"/>
                        <a:t>Feature</a:t>
                      </a:r>
                    </a:p>
                  </a:txBody>
                  <a:tcPr anchor="ctr"/>
                </a:tc>
                <a:tc>
                  <a:txBody>
                    <a:bodyPr/>
                    <a:lstStyle/>
                    <a:p>
                      <a:pPr algn="ctr"/>
                      <a:r>
                        <a:rPr lang="en-GB" sz="2400" dirty="0"/>
                        <a:t>Plate</a:t>
                      </a:r>
                    </a:p>
                  </a:txBody>
                  <a:tcPr anchor="ctr"/>
                </a:tc>
                <a:tc>
                  <a:txBody>
                    <a:bodyPr/>
                    <a:lstStyle/>
                    <a:p>
                      <a:pPr algn="ctr"/>
                      <a:r>
                        <a:rPr lang="en-GB" sz="2400" dirty="0"/>
                        <a:t>Heat Pipe</a:t>
                      </a:r>
                    </a:p>
                  </a:txBody>
                  <a:tcPr anchor="ctr"/>
                </a:tc>
                <a:tc>
                  <a:txBody>
                    <a:bodyPr/>
                    <a:lstStyle/>
                    <a:p>
                      <a:pPr algn="ctr"/>
                      <a:r>
                        <a:rPr lang="en-GB" sz="2400" dirty="0"/>
                        <a:t>Rotary</a:t>
                      </a:r>
                    </a:p>
                  </a:txBody>
                  <a:tcPr anchor="ctr"/>
                </a:tc>
                <a:tc>
                  <a:txBody>
                    <a:bodyPr/>
                    <a:lstStyle/>
                    <a:p>
                      <a:pPr algn="ctr"/>
                      <a:r>
                        <a:rPr lang="en-GB" sz="2400" dirty="0"/>
                        <a:t>Run Around Coil</a:t>
                      </a:r>
                    </a:p>
                  </a:txBody>
                  <a:tcPr anchor="ctr"/>
                </a:tc>
                <a:extLst>
                  <a:ext uri="{0D108BD9-81ED-4DB2-BD59-A6C34878D82A}">
                    <a16:rowId xmlns:a16="http://schemas.microsoft.com/office/drawing/2014/main" val="1922911132"/>
                  </a:ext>
                </a:extLst>
              </a:tr>
              <a:tr h="448492">
                <a:tc>
                  <a:txBody>
                    <a:bodyPr/>
                    <a:lstStyle/>
                    <a:p>
                      <a:pPr algn="ctr"/>
                      <a:r>
                        <a:rPr lang="en-GB" sz="2400" dirty="0"/>
                        <a:t>Leakage</a:t>
                      </a:r>
                    </a:p>
                  </a:txBody>
                  <a:tcPr anchor="ctr"/>
                </a:tc>
                <a:tc>
                  <a:txBody>
                    <a:bodyPr/>
                    <a:lstStyle/>
                    <a:p>
                      <a:pPr algn="ctr"/>
                      <a:r>
                        <a:rPr lang="en-GB" sz="2400" dirty="0"/>
                        <a:t>Slight</a:t>
                      </a:r>
                    </a:p>
                  </a:txBody>
                  <a:tcPr anchor="ctr"/>
                </a:tc>
                <a:tc>
                  <a:txBody>
                    <a:bodyPr/>
                    <a:lstStyle/>
                    <a:p>
                      <a:pPr algn="ctr"/>
                      <a:r>
                        <a:rPr lang="en-GB" sz="2400" dirty="0"/>
                        <a:t>Slight</a:t>
                      </a:r>
                    </a:p>
                  </a:txBody>
                  <a:tcPr anchor="ctr"/>
                </a:tc>
                <a:tc>
                  <a:txBody>
                    <a:bodyPr/>
                    <a:lstStyle/>
                    <a:p>
                      <a:pPr algn="ctr"/>
                      <a:r>
                        <a:rPr lang="en-GB" sz="2400" dirty="0"/>
                        <a:t>Considerable</a:t>
                      </a:r>
                    </a:p>
                  </a:txBody>
                  <a:tcPr anchor="ctr"/>
                </a:tc>
                <a:tc>
                  <a:txBody>
                    <a:bodyPr/>
                    <a:lstStyle/>
                    <a:p>
                      <a:pPr algn="ctr"/>
                      <a:r>
                        <a:rPr lang="en-GB" sz="2400" dirty="0"/>
                        <a:t>None</a:t>
                      </a:r>
                    </a:p>
                  </a:txBody>
                  <a:tcPr anchor="ctr"/>
                </a:tc>
                <a:extLst>
                  <a:ext uri="{0D108BD9-81ED-4DB2-BD59-A6C34878D82A}">
                    <a16:rowId xmlns:a16="http://schemas.microsoft.com/office/drawing/2014/main" val="3143871571"/>
                  </a:ext>
                </a:extLst>
              </a:tr>
              <a:tr h="672738">
                <a:tc>
                  <a:txBody>
                    <a:bodyPr/>
                    <a:lstStyle/>
                    <a:p>
                      <a:pPr algn="ctr"/>
                      <a:r>
                        <a:rPr lang="en-GB" sz="2400" dirty="0"/>
                        <a:t>Leakage possible in case of a defect</a:t>
                      </a:r>
                    </a:p>
                  </a:txBody>
                  <a:tcPr anchor="ctr"/>
                </a:tc>
                <a:tc>
                  <a:txBody>
                    <a:bodyPr/>
                    <a:lstStyle/>
                    <a:p>
                      <a:pPr algn="ctr"/>
                      <a:r>
                        <a:rPr lang="en-GB" sz="2400" dirty="0"/>
                        <a:t>Yes</a:t>
                      </a:r>
                    </a:p>
                  </a:txBody>
                  <a:tcPr anchor="ctr"/>
                </a:tc>
                <a:tc>
                  <a:txBody>
                    <a:bodyPr/>
                    <a:lstStyle/>
                    <a:p>
                      <a:pPr algn="ctr"/>
                      <a:r>
                        <a:rPr lang="en-GB" sz="2400" dirty="0"/>
                        <a:t>Yes</a:t>
                      </a:r>
                    </a:p>
                  </a:txBody>
                  <a:tcPr anchor="ctr"/>
                </a:tc>
                <a:tc>
                  <a:txBody>
                    <a:bodyPr/>
                    <a:lstStyle/>
                    <a:p>
                      <a:pPr algn="ctr"/>
                      <a:r>
                        <a:rPr lang="en-GB" sz="2400" dirty="0"/>
                        <a:t>Yes</a:t>
                      </a:r>
                    </a:p>
                  </a:txBody>
                  <a:tcPr anchor="ctr"/>
                </a:tc>
                <a:tc>
                  <a:txBody>
                    <a:bodyPr/>
                    <a:lstStyle/>
                    <a:p>
                      <a:pPr algn="ctr"/>
                      <a:r>
                        <a:rPr lang="en-GB" sz="2400" dirty="0"/>
                        <a:t>None</a:t>
                      </a:r>
                    </a:p>
                  </a:txBody>
                  <a:tcPr anchor="ctr"/>
                </a:tc>
                <a:extLst>
                  <a:ext uri="{0D108BD9-81ED-4DB2-BD59-A6C34878D82A}">
                    <a16:rowId xmlns:a16="http://schemas.microsoft.com/office/drawing/2014/main" val="155324269"/>
                  </a:ext>
                </a:extLst>
              </a:tr>
            </a:tbl>
          </a:graphicData>
        </a:graphic>
      </p:graphicFrame>
      <p:sp>
        <p:nvSpPr>
          <p:cNvPr id="4" name="Rectangle 3">
            <a:extLst>
              <a:ext uri="{FF2B5EF4-FFF2-40B4-BE49-F238E27FC236}">
                <a16:creationId xmlns:a16="http://schemas.microsoft.com/office/drawing/2014/main" id="{61E7E94F-FB43-4706-B74E-F56EC14762FA}"/>
              </a:ext>
            </a:extLst>
          </p:cNvPr>
          <p:cNvSpPr/>
          <p:nvPr/>
        </p:nvSpPr>
        <p:spPr>
          <a:xfrm>
            <a:off x="624840" y="5599614"/>
            <a:ext cx="11170920" cy="587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718142A-D983-45F9-A9EA-CCF296E345D2}"/>
              </a:ext>
            </a:extLst>
          </p:cNvPr>
          <p:cNvSpPr/>
          <p:nvPr/>
        </p:nvSpPr>
        <p:spPr>
          <a:xfrm>
            <a:off x="624840" y="4685214"/>
            <a:ext cx="11170920" cy="587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FE40B7D-C24F-4ACA-821D-5920600ADDEE}"/>
              </a:ext>
            </a:extLst>
          </p:cNvPr>
          <p:cNvSpPr/>
          <p:nvPr/>
        </p:nvSpPr>
        <p:spPr>
          <a:xfrm>
            <a:off x="670560" y="3725094"/>
            <a:ext cx="11170920" cy="587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FDFF60DF-BAFB-4DF5-B3BB-EAADD4D65014}"/>
              </a:ext>
            </a:extLst>
          </p:cNvPr>
          <p:cNvSpPr/>
          <p:nvPr/>
        </p:nvSpPr>
        <p:spPr>
          <a:xfrm>
            <a:off x="685800" y="2749734"/>
            <a:ext cx="11170920" cy="587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7832467-557F-4EB8-AB64-4A7B4236378C}"/>
              </a:ext>
            </a:extLst>
          </p:cNvPr>
          <p:cNvSpPr/>
          <p:nvPr/>
        </p:nvSpPr>
        <p:spPr>
          <a:xfrm>
            <a:off x="716280" y="2691676"/>
            <a:ext cx="11140440" cy="3908762"/>
          </a:xfrm>
          <a:prstGeom prst="rect">
            <a:avLst/>
          </a:prstGeom>
        </p:spPr>
        <p:txBody>
          <a:bodyPr wrap="square">
            <a:spAutoFit/>
          </a:bodyPr>
          <a:lstStyle/>
          <a:p>
            <a:r>
              <a:rPr lang="en-GB" sz="3200" dirty="0"/>
              <a:t>Supply and extract volume flow</a:t>
            </a:r>
          </a:p>
          <a:p>
            <a:endParaRPr lang="en-GB" sz="3200" dirty="0"/>
          </a:p>
          <a:p>
            <a:r>
              <a:rPr lang="en-GB" sz="3200" dirty="0" err="1"/>
              <a:t>SFPv</a:t>
            </a:r>
            <a:endParaRPr lang="en-GB" sz="3200" dirty="0"/>
          </a:p>
          <a:p>
            <a:endParaRPr lang="en-GB" sz="3200" dirty="0"/>
          </a:p>
          <a:p>
            <a:r>
              <a:rPr lang="en-GB" sz="3200" dirty="0"/>
              <a:t>Heat recovery efficiency</a:t>
            </a:r>
          </a:p>
          <a:p>
            <a:endParaRPr lang="en-GB" sz="3200" dirty="0"/>
          </a:p>
          <a:p>
            <a:r>
              <a:rPr lang="en-GB" sz="3200" dirty="0"/>
              <a:t>IAQ </a:t>
            </a:r>
          </a:p>
          <a:p>
            <a:endParaRPr lang="en-GB" sz="2400" dirty="0"/>
          </a:p>
        </p:txBody>
      </p:sp>
      <p:pic>
        <p:nvPicPr>
          <p:cNvPr id="9" name="Picture 8">
            <a:extLst>
              <a:ext uri="{FF2B5EF4-FFF2-40B4-BE49-F238E27FC236}">
                <a16:creationId xmlns:a16="http://schemas.microsoft.com/office/drawing/2014/main" id="{7F6101E9-E77A-49FC-A4F7-4A8C68A305F0}"/>
              </a:ext>
            </a:extLst>
          </p:cNvPr>
          <p:cNvPicPr>
            <a:picLocks noChangeAspect="1"/>
          </p:cNvPicPr>
          <p:nvPr/>
        </p:nvPicPr>
        <p:blipFill>
          <a:blip r:embed="rId2"/>
          <a:stretch>
            <a:fillRect/>
          </a:stretch>
        </p:blipFill>
        <p:spPr>
          <a:xfrm>
            <a:off x="9703117" y="2652153"/>
            <a:ext cx="1010603" cy="812089"/>
          </a:xfrm>
          <a:prstGeom prst="rect">
            <a:avLst/>
          </a:prstGeom>
        </p:spPr>
      </p:pic>
      <p:pic>
        <p:nvPicPr>
          <p:cNvPr id="10" name="Picture 9">
            <a:extLst>
              <a:ext uri="{FF2B5EF4-FFF2-40B4-BE49-F238E27FC236}">
                <a16:creationId xmlns:a16="http://schemas.microsoft.com/office/drawing/2014/main" id="{7F549969-7507-4FAA-A22D-1A613E57DDA8}"/>
              </a:ext>
            </a:extLst>
          </p:cNvPr>
          <p:cNvPicPr>
            <a:picLocks noChangeAspect="1"/>
          </p:cNvPicPr>
          <p:nvPr/>
        </p:nvPicPr>
        <p:blipFill>
          <a:blip r:embed="rId2"/>
          <a:stretch>
            <a:fillRect/>
          </a:stretch>
        </p:blipFill>
        <p:spPr>
          <a:xfrm>
            <a:off x="9703117" y="3627513"/>
            <a:ext cx="1010603" cy="812089"/>
          </a:xfrm>
          <a:prstGeom prst="rect">
            <a:avLst/>
          </a:prstGeom>
        </p:spPr>
      </p:pic>
      <p:pic>
        <p:nvPicPr>
          <p:cNvPr id="11" name="Picture 10">
            <a:extLst>
              <a:ext uri="{FF2B5EF4-FFF2-40B4-BE49-F238E27FC236}">
                <a16:creationId xmlns:a16="http://schemas.microsoft.com/office/drawing/2014/main" id="{DF678CB6-6826-4A81-9C44-71E28A9B06EE}"/>
              </a:ext>
            </a:extLst>
          </p:cNvPr>
          <p:cNvPicPr>
            <a:picLocks noChangeAspect="1"/>
          </p:cNvPicPr>
          <p:nvPr/>
        </p:nvPicPr>
        <p:blipFill>
          <a:blip r:embed="rId2"/>
          <a:stretch>
            <a:fillRect/>
          </a:stretch>
        </p:blipFill>
        <p:spPr>
          <a:xfrm>
            <a:off x="9687877" y="4587633"/>
            <a:ext cx="1010603" cy="812089"/>
          </a:xfrm>
          <a:prstGeom prst="rect">
            <a:avLst/>
          </a:prstGeom>
        </p:spPr>
      </p:pic>
      <p:pic>
        <p:nvPicPr>
          <p:cNvPr id="12" name="Picture 11">
            <a:extLst>
              <a:ext uri="{FF2B5EF4-FFF2-40B4-BE49-F238E27FC236}">
                <a16:creationId xmlns:a16="http://schemas.microsoft.com/office/drawing/2014/main" id="{D831FB69-EE94-42F9-96FC-CC60F6117882}"/>
              </a:ext>
            </a:extLst>
          </p:cNvPr>
          <p:cNvPicPr>
            <a:picLocks noChangeAspect="1"/>
          </p:cNvPicPr>
          <p:nvPr/>
        </p:nvPicPr>
        <p:blipFill>
          <a:blip r:embed="rId2"/>
          <a:stretch>
            <a:fillRect/>
          </a:stretch>
        </p:blipFill>
        <p:spPr>
          <a:xfrm>
            <a:off x="9687877" y="5502033"/>
            <a:ext cx="1010603" cy="812089"/>
          </a:xfrm>
          <a:prstGeom prst="rect">
            <a:avLst/>
          </a:prstGeom>
        </p:spPr>
      </p:pic>
      <p:pic>
        <p:nvPicPr>
          <p:cNvPr id="13" name="Picture 12" descr="A picture containing fruit, plant&#10;&#10;Description automatically generated">
            <a:extLst>
              <a:ext uri="{FF2B5EF4-FFF2-40B4-BE49-F238E27FC236}">
                <a16:creationId xmlns:a16="http://schemas.microsoft.com/office/drawing/2014/main" id="{D0F9482A-8F31-4328-96F4-182E06DB8FA8}"/>
              </a:ext>
            </a:extLst>
          </p:cNvPr>
          <p:cNvPicPr>
            <a:picLocks noChangeAspect="1"/>
          </p:cNvPicPr>
          <p:nvPr/>
        </p:nvPicPr>
        <p:blipFill>
          <a:blip r:embed="rId3"/>
          <a:stretch>
            <a:fillRect/>
          </a:stretch>
        </p:blipFill>
        <p:spPr>
          <a:xfrm>
            <a:off x="10695271" y="5505429"/>
            <a:ext cx="1130969" cy="719475"/>
          </a:xfrm>
          <a:prstGeom prst="rect">
            <a:avLst/>
          </a:prstGeom>
        </p:spPr>
      </p:pic>
    </p:spTree>
    <p:extLst>
      <p:ext uri="{BB962C8B-B14F-4D97-AF65-F5344CB8AC3E}">
        <p14:creationId xmlns:p14="http://schemas.microsoft.com/office/powerpoint/2010/main" val="115584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150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3DB72-2877-4EA5-B35B-1B3726A6C51A}"/>
              </a:ext>
            </a:extLst>
          </p:cNvPr>
          <p:cNvSpPr>
            <a:spLocks noGrp="1"/>
          </p:cNvSpPr>
          <p:nvPr>
            <p:ph idx="1"/>
          </p:nvPr>
        </p:nvSpPr>
        <p:spPr>
          <a:xfrm>
            <a:off x="605896" y="2606993"/>
            <a:ext cx="11372744" cy="3641407"/>
          </a:xfrm>
        </p:spPr>
        <p:txBody>
          <a:bodyPr/>
          <a:lstStyle/>
          <a:p>
            <a:r>
              <a:rPr lang="en-GB" sz="1600" b="1" dirty="0"/>
              <a:t>2.1 EN standards</a:t>
            </a:r>
          </a:p>
          <a:p>
            <a:pPr marL="285750" indent="-285750">
              <a:buFont typeface="Arial" panose="020B0604020202020204" pitchFamily="34" charset="0"/>
              <a:buChar char="•"/>
            </a:pPr>
            <a:r>
              <a:rPr lang="en-GB" sz="1600" dirty="0"/>
              <a:t>The subject matter of internal leakages within the AHU is superficially addressed in a few EN standards.</a:t>
            </a:r>
          </a:p>
          <a:p>
            <a:pPr marL="285750" indent="-285750">
              <a:buFont typeface="Arial" panose="020B0604020202020204" pitchFamily="34" charset="0"/>
              <a:buChar char="•"/>
            </a:pPr>
            <a:r>
              <a:rPr lang="en-GB" sz="1600" dirty="0"/>
              <a:t>The issue of leakages in heat recovery sections is raised in EN 16798-3, which deals with the design of ventilation and air condition systems. The standard provides general definitions of </a:t>
            </a:r>
            <a:r>
              <a:rPr lang="en-GB" sz="1600" b="1" dirty="0"/>
              <a:t>Exhaust Air Transfer ratio (EATR) </a:t>
            </a:r>
            <a:r>
              <a:rPr lang="en-GB" sz="1600" dirty="0"/>
              <a:t>and Outdoor Air Correction Factor (OACF). </a:t>
            </a:r>
          </a:p>
          <a:p>
            <a:pPr marL="285750" indent="-285750">
              <a:buFont typeface="Arial" panose="020B0604020202020204" pitchFamily="34" charset="0"/>
              <a:buChar char="•"/>
            </a:pPr>
            <a:r>
              <a:rPr lang="en-GB" sz="1600" b="1" dirty="0"/>
              <a:t>EATR is the “level of carry over of extract air to the supply air”</a:t>
            </a:r>
          </a:p>
          <a:p>
            <a:pPr marL="285750" indent="-285750">
              <a:buFont typeface="Arial" panose="020B0604020202020204" pitchFamily="34" charset="0"/>
              <a:buChar char="•"/>
            </a:pPr>
            <a:r>
              <a:rPr lang="en-GB" sz="1600" dirty="0"/>
              <a:t>EN 13053, which specifies requirements and testing for rating and performance of air handling units imposes on the manufacturer responsibility for avoiding leakages from the extract air stream to the supply air stream during the test of a unit with heat recovery. </a:t>
            </a:r>
          </a:p>
          <a:p>
            <a:pPr marL="285750" indent="-285750">
              <a:buFont typeface="Arial" panose="020B0604020202020204" pitchFamily="34" charset="0"/>
              <a:buChar char="•"/>
            </a:pPr>
            <a:r>
              <a:rPr lang="en-GB" sz="1600" dirty="0"/>
              <a:t>However, the abovementioned standards are not harmonised in EU legislation and compliance with them is not mandatory. Moreover, they do not provide any requirements regarding internal leakages nor any testing method that might be applied by market surveillance authorities.</a:t>
            </a:r>
          </a:p>
        </p:txBody>
      </p:sp>
      <p:pic>
        <p:nvPicPr>
          <p:cNvPr id="5" name="Picture 4">
            <a:extLst>
              <a:ext uri="{FF2B5EF4-FFF2-40B4-BE49-F238E27FC236}">
                <a16:creationId xmlns:a16="http://schemas.microsoft.com/office/drawing/2014/main" id="{67FEDED6-0134-4DA0-ABA9-F5145E322D2A}"/>
              </a:ext>
            </a:extLst>
          </p:cNvPr>
          <p:cNvPicPr>
            <a:picLocks noChangeAspect="1"/>
          </p:cNvPicPr>
          <p:nvPr/>
        </p:nvPicPr>
        <p:blipFill>
          <a:blip r:embed="rId2"/>
          <a:stretch>
            <a:fillRect/>
          </a:stretch>
        </p:blipFill>
        <p:spPr>
          <a:xfrm>
            <a:off x="598645" y="835221"/>
            <a:ext cx="5580302" cy="1420299"/>
          </a:xfrm>
          <a:prstGeom prst="rect">
            <a:avLst/>
          </a:prstGeom>
        </p:spPr>
      </p:pic>
      <p:sp>
        <p:nvSpPr>
          <p:cNvPr id="4" name="Footer Placeholder 3">
            <a:extLst>
              <a:ext uri="{FF2B5EF4-FFF2-40B4-BE49-F238E27FC236}">
                <a16:creationId xmlns:a16="http://schemas.microsoft.com/office/drawing/2014/main" id="{2002AFD9-D32A-4B29-A9AE-188BB73D98D2}"/>
              </a:ext>
            </a:extLst>
          </p:cNvPr>
          <p:cNvSpPr>
            <a:spLocks noGrp="1"/>
          </p:cNvSpPr>
          <p:nvPr>
            <p:ph type="ftr" sz="quarter" idx="14"/>
          </p:nvPr>
        </p:nvSpPr>
        <p:spPr/>
        <p:txBody>
          <a:bodyPr/>
          <a:lstStyle/>
          <a:p>
            <a:r>
              <a:rPr lang="en-GB"/>
              <a:t>The solution to pollution is dilution</a:t>
            </a:r>
            <a:endParaRPr lang="en-US"/>
          </a:p>
        </p:txBody>
      </p:sp>
      <p:sp>
        <p:nvSpPr>
          <p:cNvPr id="6" name="Text Placeholder 2">
            <a:extLst>
              <a:ext uri="{FF2B5EF4-FFF2-40B4-BE49-F238E27FC236}">
                <a16:creationId xmlns:a16="http://schemas.microsoft.com/office/drawing/2014/main" id="{4BB0F0F2-0937-4F68-9A6E-62A24D6E0F98}"/>
              </a:ext>
            </a:extLst>
          </p:cNvPr>
          <p:cNvSpPr>
            <a:spLocks noGrp="1"/>
          </p:cNvSpPr>
          <p:nvPr>
            <p:ph type="body" sz="quarter" idx="13"/>
          </p:nvPr>
        </p:nvSpPr>
        <p:spPr>
          <a:xfrm>
            <a:off x="548958" y="243840"/>
            <a:ext cx="8712951" cy="365457"/>
          </a:xfrm>
        </p:spPr>
        <p:txBody>
          <a:bodyPr/>
          <a:lstStyle/>
          <a:p>
            <a:r>
              <a:rPr lang="en-GB" sz="2400" dirty="0"/>
              <a:t>The best summary of the requirements</a:t>
            </a:r>
          </a:p>
        </p:txBody>
      </p:sp>
      <p:pic>
        <p:nvPicPr>
          <p:cNvPr id="7" name="Picture 6">
            <a:extLst>
              <a:ext uri="{FF2B5EF4-FFF2-40B4-BE49-F238E27FC236}">
                <a16:creationId xmlns:a16="http://schemas.microsoft.com/office/drawing/2014/main" id="{8B692289-B315-4C18-9875-E91035E468FE}"/>
              </a:ext>
            </a:extLst>
          </p:cNvPr>
          <p:cNvPicPr>
            <a:picLocks noChangeAspect="1"/>
          </p:cNvPicPr>
          <p:nvPr/>
        </p:nvPicPr>
        <p:blipFill>
          <a:blip r:embed="rId3"/>
          <a:stretch>
            <a:fillRect/>
          </a:stretch>
        </p:blipFill>
        <p:spPr>
          <a:xfrm>
            <a:off x="5188268" y="2246771"/>
            <a:ext cx="1044892" cy="686535"/>
          </a:xfrm>
          <a:prstGeom prst="rect">
            <a:avLst/>
          </a:prstGeom>
        </p:spPr>
      </p:pic>
      <p:sp>
        <p:nvSpPr>
          <p:cNvPr id="3" name="Rectangle 2">
            <a:extLst>
              <a:ext uri="{FF2B5EF4-FFF2-40B4-BE49-F238E27FC236}">
                <a16:creationId xmlns:a16="http://schemas.microsoft.com/office/drawing/2014/main" id="{F1EF3E65-02B4-498A-BD92-EEF7752C3964}"/>
              </a:ext>
            </a:extLst>
          </p:cNvPr>
          <p:cNvSpPr/>
          <p:nvPr/>
        </p:nvSpPr>
        <p:spPr>
          <a:xfrm>
            <a:off x="6324600" y="797897"/>
            <a:ext cx="5638800" cy="1569660"/>
          </a:xfrm>
          <a:prstGeom prst="rect">
            <a:avLst/>
          </a:prstGeom>
        </p:spPr>
        <p:txBody>
          <a:bodyPr wrap="square">
            <a:spAutoFit/>
          </a:bodyPr>
          <a:lstStyle/>
          <a:p>
            <a:pPr marL="285750" indent="-285750">
              <a:buFont typeface="Arial" panose="020B0604020202020204" pitchFamily="34" charset="0"/>
              <a:buChar char="•"/>
            </a:pPr>
            <a:r>
              <a:rPr lang="en-GB" sz="1600" dirty="0"/>
              <a:t>This Recommendation sets out the principles of good practice to limit the internal air leakage in air handling units.</a:t>
            </a:r>
          </a:p>
          <a:p>
            <a:pPr marL="285750" indent="-285750">
              <a:buFont typeface="Arial" panose="020B0604020202020204" pitchFamily="34" charset="0"/>
              <a:buChar char="•"/>
            </a:pPr>
            <a:r>
              <a:rPr lang="en-GB" sz="1600" dirty="0"/>
              <a:t>It outlines the most important measures to be considered in the design of a unit to minimise the leakage. </a:t>
            </a:r>
          </a:p>
          <a:p>
            <a:pPr marL="285750" indent="-285750">
              <a:buFont typeface="Arial" panose="020B0604020202020204" pitchFamily="34" charset="0"/>
              <a:buChar char="•"/>
            </a:pPr>
            <a:r>
              <a:rPr lang="en-GB" sz="1600" dirty="0"/>
              <a:t>The recommendation also presents guidelines on how to correct the declared performance due to leakages.</a:t>
            </a:r>
          </a:p>
        </p:txBody>
      </p:sp>
    </p:spTree>
    <p:extLst>
      <p:ext uri="{BB962C8B-B14F-4D97-AF65-F5344CB8AC3E}">
        <p14:creationId xmlns:p14="http://schemas.microsoft.com/office/powerpoint/2010/main" val="34909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95C29F-AF10-48CB-9A92-4C14F12F152E}"/>
              </a:ext>
            </a:extLst>
          </p:cNvPr>
          <p:cNvSpPr>
            <a:spLocks noGrp="1"/>
          </p:cNvSpPr>
          <p:nvPr>
            <p:ph idx="1"/>
          </p:nvPr>
        </p:nvSpPr>
        <p:spPr>
          <a:xfrm>
            <a:off x="666856" y="2881313"/>
            <a:ext cx="11387984" cy="1995487"/>
          </a:xfrm>
        </p:spPr>
        <p:txBody>
          <a:bodyPr/>
          <a:lstStyle/>
          <a:p>
            <a:r>
              <a:rPr lang="en-GB" b="1" dirty="0"/>
              <a:t>3.1 Exhaust Air Transfer Ratio (EATR) and Outdoor Air Correction Factor (OACF)</a:t>
            </a:r>
          </a:p>
          <a:p>
            <a:pPr marL="285750" indent="-285750">
              <a:buFont typeface="Arial" panose="020B0604020202020204" pitchFamily="34" charset="0"/>
              <a:buChar char="•"/>
            </a:pPr>
            <a:r>
              <a:rPr lang="en-GB" dirty="0"/>
              <a:t>At present, the most established factors for characterising internal leakages are EATR and OACF (principally for rotors)</a:t>
            </a:r>
          </a:p>
          <a:p>
            <a:pPr marL="285750" indent="-285750">
              <a:buFont typeface="Arial" panose="020B0604020202020204" pitchFamily="34" charset="0"/>
              <a:buChar char="•"/>
            </a:pPr>
            <a:r>
              <a:rPr lang="en-GB" dirty="0"/>
              <a:t>Both factors are defined in EN 16798-3 and are under revision in prEN 308. </a:t>
            </a:r>
          </a:p>
          <a:p>
            <a:pPr marL="285750" indent="-285750">
              <a:buFont typeface="Arial" panose="020B0604020202020204" pitchFamily="34" charset="0"/>
              <a:buChar char="•"/>
            </a:pPr>
            <a:r>
              <a:rPr lang="en-GB" dirty="0"/>
              <a:t>They have been adopted in the Eurovent </a:t>
            </a:r>
            <a:r>
              <a:rPr lang="en-GB" dirty="0" err="1"/>
              <a:t>Certita</a:t>
            </a:r>
            <a:r>
              <a:rPr lang="en-GB" dirty="0"/>
              <a:t> Certification performance tests for a long time.</a:t>
            </a:r>
          </a:p>
          <a:p>
            <a:pPr marL="285750" indent="-285750">
              <a:buFont typeface="Arial" panose="020B0604020202020204" pitchFamily="34" charset="0"/>
              <a:buChar char="•"/>
            </a:pPr>
            <a:r>
              <a:rPr lang="en-GB" dirty="0"/>
              <a:t>Ongoing works on the revision of EN 308 in CEN/TC 110 aim to extend their scope of application to other HRC</a:t>
            </a:r>
          </a:p>
        </p:txBody>
      </p:sp>
      <p:sp>
        <p:nvSpPr>
          <p:cNvPr id="3" name="Text Placeholder 2">
            <a:extLst>
              <a:ext uri="{FF2B5EF4-FFF2-40B4-BE49-F238E27FC236}">
                <a16:creationId xmlns:a16="http://schemas.microsoft.com/office/drawing/2014/main" id="{384DE7E2-A7FC-4783-86B9-43C4485EA020}"/>
              </a:ext>
            </a:extLst>
          </p:cNvPr>
          <p:cNvSpPr>
            <a:spLocks noGrp="1"/>
          </p:cNvSpPr>
          <p:nvPr>
            <p:ph type="body" sz="quarter" idx="13"/>
          </p:nvPr>
        </p:nvSpPr>
        <p:spPr>
          <a:xfrm>
            <a:off x="564198" y="243840"/>
            <a:ext cx="8712951" cy="365457"/>
          </a:xfrm>
        </p:spPr>
        <p:txBody>
          <a:bodyPr/>
          <a:lstStyle/>
          <a:p>
            <a:r>
              <a:rPr lang="en-GB" sz="2400" dirty="0"/>
              <a:t>The best summary of the requirements</a:t>
            </a:r>
          </a:p>
        </p:txBody>
      </p:sp>
      <p:sp>
        <p:nvSpPr>
          <p:cNvPr id="4" name="Footer Placeholder 3">
            <a:extLst>
              <a:ext uri="{FF2B5EF4-FFF2-40B4-BE49-F238E27FC236}">
                <a16:creationId xmlns:a16="http://schemas.microsoft.com/office/drawing/2014/main" id="{C39810AC-9B65-45BE-9746-87932488D36D}"/>
              </a:ext>
            </a:extLst>
          </p:cNvPr>
          <p:cNvSpPr>
            <a:spLocks noGrp="1"/>
          </p:cNvSpPr>
          <p:nvPr>
            <p:ph type="ftr" sz="quarter" idx="14"/>
          </p:nvPr>
        </p:nvSpPr>
        <p:spPr/>
        <p:txBody>
          <a:bodyPr/>
          <a:lstStyle/>
          <a:p>
            <a:r>
              <a:rPr lang="en-GB"/>
              <a:t>The solution to pollution is dilution</a:t>
            </a:r>
            <a:endParaRPr lang="en-US"/>
          </a:p>
        </p:txBody>
      </p:sp>
      <p:pic>
        <p:nvPicPr>
          <p:cNvPr id="5" name="Picture 4">
            <a:extLst>
              <a:ext uri="{FF2B5EF4-FFF2-40B4-BE49-F238E27FC236}">
                <a16:creationId xmlns:a16="http://schemas.microsoft.com/office/drawing/2014/main" id="{88DE2A9E-E23C-4A20-89AA-A4B20E29D09B}"/>
              </a:ext>
            </a:extLst>
          </p:cNvPr>
          <p:cNvPicPr>
            <a:picLocks noChangeAspect="1"/>
          </p:cNvPicPr>
          <p:nvPr/>
        </p:nvPicPr>
        <p:blipFill>
          <a:blip r:embed="rId2"/>
          <a:stretch>
            <a:fillRect/>
          </a:stretch>
        </p:blipFill>
        <p:spPr>
          <a:xfrm>
            <a:off x="688551" y="880796"/>
            <a:ext cx="6852498" cy="1743607"/>
          </a:xfrm>
          <a:prstGeom prst="rect">
            <a:avLst/>
          </a:prstGeom>
        </p:spPr>
      </p:pic>
      <p:sp>
        <p:nvSpPr>
          <p:cNvPr id="6" name="Rectangle 5">
            <a:extLst>
              <a:ext uri="{FF2B5EF4-FFF2-40B4-BE49-F238E27FC236}">
                <a16:creationId xmlns:a16="http://schemas.microsoft.com/office/drawing/2014/main" id="{0047861C-9282-4958-92BB-B81901D983BB}"/>
              </a:ext>
            </a:extLst>
          </p:cNvPr>
          <p:cNvSpPr/>
          <p:nvPr/>
        </p:nvSpPr>
        <p:spPr>
          <a:xfrm>
            <a:off x="563880" y="5894755"/>
            <a:ext cx="11308080" cy="646331"/>
          </a:xfrm>
          <a:prstGeom prst="rect">
            <a:avLst/>
          </a:prstGeom>
        </p:spPr>
        <p:txBody>
          <a:bodyPr wrap="square">
            <a:spAutoFit/>
          </a:bodyPr>
          <a:lstStyle/>
          <a:p>
            <a:r>
              <a:rPr lang="en-GB" dirty="0">
                <a:hlinkClick r:id="rId3"/>
              </a:rPr>
              <a:t>https://eurovent.eu/?q=content/eurovent-615-2021-air-leakages-air-handling-units-first-edition</a:t>
            </a:r>
            <a:endParaRPr lang="en-GB" dirty="0"/>
          </a:p>
          <a:p>
            <a:endParaRPr lang="en-GB" dirty="0"/>
          </a:p>
        </p:txBody>
      </p:sp>
    </p:spTree>
    <p:extLst>
      <p:ext uri="{BB962C8B-B14F-4D97-AF65-F5344CB8AC3E}">
        <p14:creationId xmlns:p14="http://schemas.microsoft.com/office/powerpoint/2010/main" val="420989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69A80B-B12F-4377-AE4F-86F0F4187FA2}"/>
              </a:ext>
            </a:extLst>
          </p:cNvPr>
          <p:cNvPicPr>
            <a:picLocks noChangeAspect="1"/>
          </p:cNvPicPr>
          <p:nvPr/>
        </p:nvPicPr>
        <p:blipFill>
          <a:blip r:embed="rId2">
            <a:alphaModFix amt="32000"/>
          </a:blip>
          <a:stretch>
            <a:fillRect/>
          </a:stretch>
        </p:blipFill>
        <p:spPr>
          <a:xfrm>
            <a:off x="964101" y="3298096"/>
            <a:ext cx="10587820" cy="2965543"/>
          </a:xfrm>
          <a:prstGeom prst="rect">
            <a:avLst/>
          </a:prstGeom>
        </p:spPr>
      </p:pic>
      <p:sp>
        <p:nvSpPr>
          <p:cNvPr id="2" name="Content Placeholder 1">
            <a:extLst>
              <a:ext uri="{FF2B5EF4-FFF2-40B4-BE49-F238E27FC236}">
                <a16:creationId xmlns:a16="http://schemas.microsoft.com/office/drawing/2014/main" id="{CA3D3940-9409-4E4C-ADCB-16FF39E88147}"/>
              </a:ext>
            </a:extLst>
          </p:cNvPr>
          <p:cNvSpPr>
            <a:spLocks noGrp="1"/>
          </p:cNvSpPr>
          <p:nvPr>
            <p:ph idx="1"/>
          </p:nvPr>
        </p:nvSpPr>
        <p:spPr>
          <a:xfrm>
            <a:off x="590656" y="823913"/>
            <a:ext cx="10969520" cy="2498407"/>
          </a:xfrm>
        </p:spPr>
        <p:txBody>
          <a:bodyPr/>
          <a:lstStyle/>
          <a:p>
            <a:r>
              <a:rPr lang="en-GB" sz="2000" dirty="0"/>
              <a:t>prEN 308 May 2020	Heat exchangers - Test procedures for establishing performance of air to air 			heat recovery devices</a:t>
            </a:r>
          </a:p>
          <a:p>
            <a:r>
              <a:rPr lang="en-GB" sz="2000" dirty="0"/>
              <a:t>prEN 1886:2021		Ventilation for buildings — Air handling units — Mechanical performance</a:t>
            </a:r>
          </a:p>
          <a:p>
            <a:r>
              <a:rPr lang="en-GB" sz="2000" dirty="0"/>
              <a:t>Part L:2014		Clause 10.4 of the compliance guide. </a:t>
            </a:r>
          </a:p>
          <a:p>
            <a:r>
              <a:rPr lang="en-GB" sz="2000" dirty="0"/>
              <a:t>EN 16798-3: 2019	Energy Performance of Building Part 3 Non-Residential</a:t>
            </a:r>
          </a:p>
          <a:p>
            <a:r>
              <a:rPr lang="en-GB" sz="2000" dirty="0"/>
              <a:t>EN 16798-4: 2019	Energy Performance of Building Part 4 – Interpreting Part 3 Non-Residential</a:t>
            </a:r>
          </a:p>
          <a:p>
            <a:endParaRPr lang="en-GB" sz="2000" dirty="0"/>
          </a:p>
          <a:p>
            <a:endParaRPr lang="en-GB" sz="2000" dirty="0"/>
          </a:p>
          <a:p>
            <a:endParaRPr lang="en-GB" sz="2000"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D29838C4-EFDA-4234-82F4-FA25152734C7}"/>
              </a:ext>
            </a:extLst>
          </p:cNvPr>
          <p:cNvSpPr>
            <a:spLocks noGrp="1"/>
          </p:cNvSpPr>
          <p:nvPr>
            <p:ph type="ftr" sz="quarter" idx="14"/>
          </p:nvPr>
        </p:nvSpPr>
        <p:spPr/>
        <p:txBody>
          <a:bodyPr/>
          <a:lstStyle/>
          <a:p>
            <a:r>
              <a:rPr lang="en-GB"/>
              <a:t>The solution to pollution is dilution</a:t>
            </a:r>
            <a:endParaRPr lang="en-US"/>
          </a:p>
        </p:txBody>
      </p:sp>
      <p:sp>
        <p:nvSpPr>
          <p:cNvPr id="6" name="Text Placeholder 5">
            <a:extLst>
              <a:ext uri="{FF2B5EF4-FFF2-40B4-BE49-F238E27FC236}">
                <a16:creationId xmlns:a16="http://schemas.microsoft.com/office/drawing/2014/main" id="{4C12C8F3-855E-45D9-9E1C-F03A9BFCDC08}"/>
              </a:ext>
            </a:extLst>
          </p:cNvPr>
          <p:cNvSpPr>
            <a:spLocks noGrp="1"/>
          </p:cNvSpPr>
          <p:nvPr>
            <p:ph type="body" sz="quarter" idx="13"/>
          </p:nvPr>
        </p:nvSpPr>
        <p:spPr>
          <a:xfrm>
            <a:off x="686118" y="213360"/>
            <a:ext cx="8712951" cy="365457"/>
          </a:xfrm>
        </p:spPr>
        <p:txBody>
          <a:bodyPr/>
          <a:lstStyle/>
          <a:p>
            <a:r>
              <a:rPr lang="en-GB" sz="2400" dirty="0"/>
              <a:t>What standards apply and what advice and verification is available?</a:t>
            </a:r>
          </a:p>
        </p:txBody>
      </p:sp>
      <p:pic>
        <p:nvPicPr>
          <p:cNvPr id="8" name="Picture 7">
            <a:extLst>
              <a:ext uri="{FF2B5EF4-FFF2-40B4-BE49-F238E27FC236}">
                <a16:creationId xmlns:a16="http://schemas.microsoft.com/office/drawing/2014/main" id="{05CB4799-6333-4627-92AD-C6BF670CB9CF}"/>
              </a:ext>
            </a:extLst>
          </p:cNvPr>
          <p:cNvPicPr>
            <a:picLocks noChangeAspect="1"/>
          </p:cNvPicPr>
          <p:nvPr/>
        </p:nvPicPr>
        <p:blipFill>
          <a:blip r:embed="rId3"/>
          <a:stretch>
            <a:fillRect/>
          </a:stretch>
        </p:blipFill>
        <p:spPr>
          <a:xfrm>
            <a:off x="6773228" y="1097280"/>
            <a:ext cx="694372" cy="456230"/>
          </a:xfrm>
          <a:prstGeom prst="rect">
            <a:avLst/>
          </a:prstGeom>
        </p:spPr>
      </p:pic>
      <p:pic>
        <p:nvPicPr>
          <p:cNvPr id="9" name="Picture 8">
            <a:extLst>
              <a:ext uri="{FF2B5EF4-FFF2-40B4-BE49-F238E27FC236}">
                <a16:creationId xmlns:a16="http://schemas.microsoft.com/office/drawing/2014/main" id="{AA2905F4-6677-481C-9122-C3646A06F5CF}"/>
              </a:ext>
            </a:extLst>
          </p:cNvPr>
          <p:cNvPicPr>
            <a:picLocks noChangeAspect="1"/>
          </p:cNvPicPr>
          <p:nvPr/>
        </p:nvPicPr>
        <p:blipFill>
          <a:blip r:embed="rId3"/>
          <a:stretch>
            <a:fillRect/>
          </a:stretch>
        </p:blipFill>
        <p:spPr>
          <a:xfrm>
            <a:off x="10979468" y="1417319"/>
            <a:ext cx="719044" cy="472441"/>
          </a:xfrm>
          <a:prstGeom prst="rect">
            <a:avLst/>
          </a:prstGeom>
        </p:spPr>
      </p:pic>
      <p:pic>
        <p:nvPicPr>
          <p:cNvPr id="11" name="Picture 10">
            <a:extLst>
              <a:ext uri="{FF2B5EF4-FFF2-40B4-BE49-F238E27FC236}">
                <a16:creationId xmlns:a16="http://schemas.microsoft.com/office/drawing/2014/main" id="{77B3FE77-B080-46D6-9DC4-763E0E5B84E4}"/>
              </a:ext>
            </a:extLst>
          </p:cNvPr>
          <p:cNvPicPr>
            <a:picLocks noChangeAspect="1"/>
          </p:cNvPicPr>
          <p:nvPr/>
        </p:nvPicPr>
        <p:blipFill>
          <a:blip r:embed="rId3"/>
          <a:stretch>
            <a:fillRect/>
          </a:stretch>
        </p:blipFill>
        <p:spPr>
          <a:xfrm>
            <a:off x="9043988" y="2316479"/>
            <a:ext cx="719044" cy="472441"/>
          </a:xfrm>
          <a:prstGeom prst="rect">
            <a:avLst/>
          </a:prstGeom>
        </p:spPr>
      </p:pic>
      <p:pic>
        <p:nvPicPr>
          <p:cNvPr id="12" name="Picture 11">
            <a:extLst>
              <a:ext uri="{FF2B5EF4-FFF2-40B4-BE49-F238E27FC236}">
                <a16:creationId xmlns:a16="http://schemas.microsoft.com/office/drawing/2014/main" id="{8618AF98-3017-4BD5-951F-7DF0EF56E73B}"/>
              </a:ext>
            </a:extLst>
          </p:cNvPr>
          <p:cNvPicPr>
            <a:picLocks noChangeAspect="1"/>
          </p:cNvPicPr>
          <p:nvPr/>
        </p:nvPicPr>
        <p:blipFill>
          <a:blip r:embed="rId3"/>
          <a:stretch>
            <a:fillRect/>
          </a:stretch>
        </p:blipFill>
        <p:spPr>
          <a:xfrm>
            <a:off x="11160422" y="2697479"/>
            <a:ext cx="765434" cy="502921"/>
          </a:xfrm>
          <a:prstGeom prst="rect">
            <a:avLst/>
          </a:prstGeom>
        </p:spPr>
      </p:pic>
    </p:spTree>
    <p:extLst>
      <p:ext uri="{BB962C8B-B14F-4D97-AF65-F5344CB8AC3E}">
        <p14:creationId xmlns:p14="http://schemas.microsoft.com/office/powerpoint/2010/main" val="22367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81728-CE9C-420D-B022-09A91C97A997}"/>
              </a:ext>
            </a:extLst>
          </p:cNvPr>
          <p:cNvSpPr>
            <a:spLocks noGrp="1"/>
          </p:cNvSpPr>
          <p:nvPr>
            <p:ph idx="1"/>
          </p:nvPr>
        </p:nvSpPr>
        <p:spPr>
          <a:xfrm>
            <a:off x="559837" y="976313"/>
            <a:ext cx="7852643" cy="5040311"/>
          </a:xfrm>
          <a:solidFill>
            <a:schemeClr val="bg1">
              <a:lumMod val="95000"/>
            </a:schemeClr>
          </a:solidFill>
        </p:spPr>
        <p:txBody>
          <a:bodyPr/>
          <a:lstStyle/>
          <a:p>
            <a:r>
              <a:rPr lang="en-GB" sz="2400" dirty="0"/>
              <a:t>This edition includes the following significant technical changes with respect to EN 308:1997</a:t>
            </a:r>
          </a:p>
          <a:p>
            <a:r>
              <a:rPr lang="en-GB" sz="2400" dirty="0"/>
              <a:t>— In addition to laboratory tests of heat recovery components (HRC), laboratory tests for HRC fitted into air handling units and on-site tests of HRC are defined.</a:t>
            </a:r>
          </a:p>
          <a:p>
            <a:endParaRPr lang="en-GB" sz="2400" dirty="0"/>
          </a:p>
          <a:p>
            <a:r>
              <a:rPr lang="en-GB" sz="2400" dirty="0"/>
              <a:t>— Leakage testing has been refined. Exhaust air transfer ration (EATR) and outdoor air correction factor (OACF) are implemented and defined.</a:t>
            </a:r>
          </a:p>
          <a:p>
            <a:endParaRPr lang="en-GB" sz="2400" dirty="0"/>
          </a:p>
          <a:p>
            <a:r>
              <a:rPr lang="en-GB" sz="2400" dirty="0"/>
              <a:t>— Several terms and definitions are changed, e.g. categories of heat recovery components.</a:t>
            </a:r>
          </a:p>
        </p:txBody>
      </p:sp>
      <p:sp>
        <p:nvSpPr>
          <p:cNvPr id="3" name="Text Placeholder 2">
            <a:extLst>
              <a:ext uri="{FF2B5EF4-FFF2-40B4-BE49-F238E27FC236}">
                <a16:creationId xmlns:a16="http://schemas.microsoft.com/office/drawing/2014/main" id="{20A5CEB8-9F39-4E71-AC15-CDA76CD7E054}"/>
              </a:ext>
            </a:extLst>
          </p:cNvPr>
          <p:cNvSpPr>
            <a:spLocks noGrp="1"/>
          </p:cNvSpPr>
          <p:nvPr>
            <p:ph type="body" sz="quarter" idx="13"/>
          </p:nvPr>
        </p:nvSpPr>
        <p:spPr>
          <a:xfrm>
            <a:off x="564198" y="228600"/>
            <a:ext cx="8712951" cy="365457"/>
          </a:xfrm>
        </p:spPr>
        <p:txBody>
          <a:bodyPr/>
          <a:lstStyle/>
          <a:p>
            <a:r>
              <a:rPr lang="en-GB" sz="2400" dirty="0"/>
              <a:t>prEN308: May 2020 - heat exchangers key changes</a:t>
            </a:r>
          </a:p>
        </p:txBody>
      </p:sp>
      <p:sp>
        <p:nvSpPr>
          <p:cNvPr id="4" name="Footer Placeholder 3">
            <a:extLst>
              <a:ext uri="{FF2B5EF4-FFF2-40B4-BE49-F238E27FC236}">
                <a16:creationId xmlns:a16="http://schemas.microsoft.com/office/drawing/2014/main" id="{6D9D0995-355C-47FA-A607-6E8A206AA999}"/>
              </a:ext>
            </a:extLst>
          </p:cNvPr>
          <p:cNvSpPr>
            <a:spLocks noGrp="1"/>
          </p:cNvSpPr>
          <p:nvPr>
            <p:ph type="ftr" sz="quarter" idx="14"/>
          </p:nvPr>
        </p:nvSpPr>
        <p:spPr/>
        <p:txBody>
          <a:bodyPr/>
          <a:lstStyle/>
          <a:p>
            <a:r>
              <a:rPr lang="en-GB"/>
              <a:t>The solution to pollution is dilution</a:t>
            </a:r>
            <a:endParaRPr lang="en-US"/>
          </a:p>
        </p:txBody>
      </p:sp>
      <p:pic>
        <p:nvPicPr>
          <p:cNvPr id="5" name="Picture 4">
            <a:extLst>
              <a:ext uri="{FF2B5EF4-FFF2-40B4-BE49-F238E27FC236}">
                <a16:creationId xmlns:a16="http://schemas.microsoft.com/office/drawing/2014/main" id="{611328F0-0A24-4280-97DB-30FC24FD6AA2}"/>
              </a:ext>
            </a:extLst>
          </p:cNvPr>
          <p:cNvPicPr>
            <a:picLocks noChangeAspect="1"/>
          </p:cNvPicPr>
          <p:nvPr/>
        </p:nvPicPr>
        <p:blipFill>
          <a:blip r:embed="rId2"/>
          <a:stretch>
            <a:fillRect/>
          </a:stretch>
        </p:blipFill>
        <p:spPr>
          <a:xfrm>
            <a:off x="8413881" y="928328"/>
            <a:ext cx="3610479" cy="5153744"/>
          </a:xfrm>
          <a:prstGeom prst="rect">
            <a:avLst/>
          </a:prstGeom>
        </p:spPr>
      </p:pic>
      <p:pic>
        <p:nvPicPr>
          <p:cNvPr id="6" name="Picture 5">
            <a:extLst>
              <a:ext uri="{FF2B5EF4-FFF2-40B4-BE49-F238E27FC236}">
                <a16:creationId xmlns:a16="http://schemas.microsoft.com/office/drawing/2014/main" id="{78509816-F7D8-4DC4-A182-71DB9736A8C9}"/>
              </a:ext>
            </a:extLst>
          </p:cNvPr>
          <p:cNvPicPr>
            <a:picLocks noChangeAspect="1"/>
          </p:cNvPicPr>
          <p:nvPr/>
        </p:nvPicPr>
        <p:blipFill>
          <a:blip r:embed="rId3"/>
          <a:stretch>
            <a:fillRect/>
          </a:stretch>
        </p:blipFill>
        <p:spPr>
          <a:xfrm>
            <a:off x="7230428" y="152400"/>
            <a:ext cx="694372" cy="456230"/>
          </a:xfrm>
          <a:prstGeom prst="rect">
            <a:avLst/>
          </a:prstGeom>
        </p:spPr>
      </p:pic>
    </p:spTree>
    <p:extLst>
      <p:ext uri="{BB962C8B-B14F-4D97-AF65-F5344CB8AC3E}">
        <p14:creationId xmlns:p14="http://schemas.microsoft.com/office/powerpoint/2010/main" val="29608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C75EF4-AF2D-4DA6-83F7-091288787782}"/>
              </a:ext>
            </a:extLst>
          </p:cNvPr>
          <p:cNvPicPr>
            <a:picLocks noGrp="1" noChangeAspect="1"/>
          </p:cNvPicPr>
          <p:nvPr>
            <p:ph idx="1"/>
          </p:nvPr>
        </p:nvPicPr>
        <p:blipFill rotWithShape="1">
          <a:blip r:embed="rId2"/>
          <a:srcRect b="22963"/>
          <a:stretch/>
        </p:blipFill>
        <p:spPr>
          <a:xfrm>
            <a:off x="518093" y="1343561"/>
            <a:ext cx="5506218" cy="2847439"/>
          </a:xfrm>
          <a:prstGeom prst="rect">
            <a:avLst/>
          </a:prstGeom>
        </p:spPr>
      </p:pic>
      <p:sp>
        <p:nvSpPr>
          <p:cNvPr id="3" name="Text Placeholder 2">
            <a:extLst>
              <a:ext uri="{FF2B5EF4-FFF2-40B4-BE49-F238E27FC236}">
                <a16:creationId xmlns:a16="http://schemas.microsoft.com/office/drawing/2014/main" id="{7B7D9436-76D4-469E-B67A-81CF6046589C}"/>
              </a:ext>
            </a:extLst>
          </p:cNvPr>
          <p:cNvSpPr>
            <a:spLocks noGrp="1"/>
          </p:cNvSpPr>
          <p:nvPr>
            <p:ph type="body" sz="quarter" idx="13"/>
          </p:nvPr>
        </p:nvSpPr>
        <p:spPr>
          <a:xfrm>
            <a:off x="579438" y="259080"/>
            <a:ext cx="8712951" cy="365457"/>
          </a:xfrm>
        </p:spPr>
        <p:txBody>
          <a:bodyPr/>
          <a:lstStyle/>
          <a:p>
            <a:r>
              <a:rPr lang="en-GB" sz="2400" dirty="0"/>
              <a:t>prEN308 described heat recovery components</a:t>
            </a:r>
          </a:p>
        </p:txBody>
      </p:sp>
      <p:sp>
        <p:nvSpPr>
          <p:cNvPr id="4" name="Footer Placeholder 3">
            <a:extLst>
              <a:ext uri="{FF2B5EF4-FFF2-40B4-BE49-F238E27FC236}">
                <a16:creationId xmlns:a16="http://schemas.microsoft.com/office/drawing/2014/main" id="{CC71EE86-BFC2-45CB-8E99-CF5E5A698CAC}"/>
              </a:ext>
            </a:extLst>
          </p:cNvPr>
          <p:cNvSpPr>
            <a:spLocks noGrp="1"/>
          </p:cNvSpPr>
          <p:nvPr>
            <p:ph type="ftr" sz="quarter" idx="14"/>
          </p:nvPr>
        </p:nvSpPr>
        <p:spPr/>
        <p:txBody>
          <a:bodyPr/>
          <a:lstStyle/>
          <a:p>
            <a:r>
              <a:rPr lang="en-GB"/>
              <a:t>The solution to pollution is dilution</a:t>
            </a:r>
            <a:endParaRPr lang="en-US"/>
          </a:p>
        </p:txBody>
      </p:sp>
      <p:sp>
        <p:nvSpPr>
          <p:cNvPr id="6" name="Rectangle 5">
            <a:extLst>
              <a:ext uri="{FF2B5EF4-FFF2-40B4-BE49-F238E27FC236}">
                <a16:creationId xmlns:a16="http://schemas.microsoft.com/office/drawing/2014/main" id="{1CA405ED-6E2F-4028-9153-77A587F48F66}"/>
              </a:ext>
            </a:extLst>
          </p:cNvPr>
          <p:cNvSpPr/>
          <p:nvPr/>
        </p:nvSpPr>
        <p:spPr>
          <a:xfrm>
            <a:off x="5882640" y="1962835"/>
            <a:ext cx="6096000" cy="2246769"/>
          </a:xfrm>
          <a:prstGeom prst="rect">
            <a:avLst/>
          </a:prstGeom>
        </p:spPr>
        <p:txBody>
          <a:bodyPr>
            <a:spAutoFit/>
          </a:bodyPr>
          <a:lstStyle/>
          <a:p>
            <a:r>
              <a:rPr lang="en-GB" sz="1400" dirty="0"/>
              <a:t>cross flow or counter flow construction or a combination of these</a:t>
            </a:r>
          </a:p>
          <a:p>
            <a:r>
              <a:rPr lang="en-GB" sz="1400" dirty="0"/>
              <a:t>designed for sensible heat transfer only</a:t>
            </a:r>
          </a:p>
          <a:p>
            <a:r>
              <a:rPr lang="en-GB" sz="1400" dirty="0"/>
              <a:t>designed for transfer of sensible heat and humidity</a:t>
            </a:r>
          </a:p>
          <a:p>
            <a:endParaRPr lang="en-GB" sz="1400" dirty="0"/>
          </a:p>
          <a:p>
            <a:r>
              <a:rPr lang="en-GB" sz="1400" dirty="0"/>
              <a:t>This category is usually called “run around coil system” or as abbreviation “RAC”.</a:t>
            </a:r>
          </a:p>
          <a:p>
            <a:r>
              <a:rPr lang="en-GB" sz="1400" dirty="0"/>
              <a:t>This category is usually called “heat pipe”. Heat pumps are not in this category</a:t>
            </a:r>
          </a:p>
          <a:p>
            <a:endParaRPr lang="en-GB" sz="1400" dirty="0"/>
          </a:p>
          <a:p>
            <a:r>
              <a:rPr lang="en-GB" sz="1400" dirty="0"/>
              <a:t>Rotary wheels are sometimes also called “thermal wheels” or “heat wheels”.</a:t>
            </a:r>
          </a:p>
          <a:p>
            <a:r>
              <a:rPr lang="en-GB" sz="1400" dirty="0"/>
              <a:t>rotary wheel not intended for humidity exchange between the two air streams</a:t>
            </a:r>
          </a:p>
          <a:p>
            <a:r>
              <a:rPr lang="en-GB" sz="1400" dirty="0"/>
              <a:t>rotary wheel determined for humidity exchange between the air streams</a:t>
            </a:r>
          </a:p>
        </p:txBody>
      </p:sp>
    </p:spTree>
    <p:extLst>
      <p:ext uri="{BB962C8B-B14F-4D97-AF65-F5344CB8AC3E}">
        <p14:creationId xmlns:p14="http://schemas.microsoft.com/office/powerpoint/2010/main" val="687966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35841&quot;&gt;&lt;object type=&quot;3&quot; unique_id=&quot;1135842&quot;&gt;&lt;property id=&quot;20148&quot; value=&quot;5&quot;/&gt;&lt;property id=&quot;20300&quot; value=&quot;Slide 1 - &amp;quot;FläktGroup Corporate Presentation&amp;quot;&quot;/&gt;&lt;property id=&quot;20307&quot; value=&quot;256&quot;/&gt;&lt;/object&gt;&lt;object type=&quot;3&quot; unique_id=&quot;1136551&quot;&gt;&lt;property id=&quot;20148&quot; value=&quot;5&quot;/&gt;&lt;property id=&quot;20300&quot; value=&quot;Slide 2&quot;/&gt;&lt;property id=&quot;20307&quot; value=&quot;257&quot;/&gt;&lt;/object&gt;&lt;object type=&quot;3&quot; unique_id=&quot;1136552&quot;&gt;&lt;property id=&quot;20148&quot; value=&quot;5&quot;/&gt;&lt;property id=&quot;20300&quot; value=&quot;Slide 3&quot;/&gt;&lt;property id=&quot;20307&quot; value=&quot;258&quot;/&gt;&lt;/object&gt;&lt;object type=&quot;3&quot; unique_id=&quot;1136553&quot;&gt;&lt;property id=&quot;20148&quot; value=&quot;5&quot;/&gt;&lt;property id=&quot;20300&quot; value=&quot;Slide 4&quot;/&gt;&lt;property id=&quot;20307&quot; value=&quot;259&quot;/&gt;&lt;/object&gt;&lt;object type=&quot;3&quot; unique_id=&quot;1136555&quot;&gt;&lt;property id=&quot;20148&quot; value=&quot;5&quot;/&gt;&lt;property id=&quot;20300&quot; value=&quot;Slide 5&quot;/&gt;&lt;property id=&quot;20307&quot; value=&quot;261&quot;/&gt;&lt;/object&gt;&lt;object type=&quot;3&quot; unique_id=&quot;1136562&quot;&gt;&lt;property id=&quot;20148&quot; value=&quot;5&quot;/&gt;&lt;property id=&quot;20300&quot; value=&quot;Slide 6&quot;/&gt;&lt;property id=&quot;20307&quot; value=&quot;268&quot;/&gt;&lt;/object&gt;&lt;object type=&quot;3&quot; unique_id=&quot;1136564&quot;&gt;&lt;property id=&quot;20148&quot; value=&quot;5&quot;/&gt;&lt;property id=&quot;20300&quot; value=&quot;Slide 7&quot;/&gt;&lt;property id=&quot;20307&quot; value=&quot;270&quot;/&gt;&lt;/object&gt;&lt;object type=&quot;3&quot; unique_id=&quot;1136566&quot;&gt;&lt;property id=&quot;20148&quot; value=&quot;5&quot;/&gt;&lt;property id=&quot;20300&quot; value=&quot;Slide 8 - &amp;quot;WHAT MAKES US UNIQUE&amp;quot;&quot;/&gt;&lt;property id=&quot;20307&quot; value=&quot;272&quot;/&gt;&lt;/object&gt;&lt;object type=&quot;3&quot; unique_id=&quot;1136567&quot;&gt;&lt;property id=&quot;20148&quot; value=&quot;5&quot;/&gt;&lt;property id=&quot;20300&quot; value=&quot;Slide 9&quot;/&gt;&lt;property id=&quot;20307&quot; value=&quot;273&quot;/&gt;&lt;/object&gt;&lt;object type=&quot;3&quot; unique_id=&quot;1136568&quot;&gt;&lt;property id=&quot;20148&quot; value=&quot;5&quot;/&gt;&lt;property id=&quot;20300&quot; value=&quot;Slide 10&quot;/&gt;&lt;property id=&quot;20307&quot; value=&quot;274&quot;/&gt;&lt;/object&gt;&lt;object type=&quot;3&quot; unique_id=&quot;1136569&quot;&gt;&lt;property id=&quot;20148&quot; value=&quot;5&quot;/&gt;&lt;property id=&quot;20300&quot; value=&quot;Slide 11&quot;/&gt;&lt;property id=&quot;20307&quot; value=&quot;275&quot;/&gt;&lt;/object&gt;&lt;object type=&quot;3&quot; unique_id=&quot;1136570&quot;&gt;&lt;property id=&quot;20148&quot; value=&quot;5&quot;/&gt;&lt;property id=&quot;20300&quot; value=&quot;Slide 12&quot;/&gt;&lt;property id=&quot;20307&quot; value=&quot;276&quot;/&gt;&lt;/object&gt;&lt;object type=&quot;3&quot; unique_id=&quot;1136571&quot;&gt;&lt;property id=&quot;20148&quot; value=&quot;5&quot;/&gt;&lt;property id=&quot;20300&quot; value=&quot;Slide 13&quot;/&gt;&lt;property id=&quot;20307&quot; value=&quot;277&quot;/&gt;&lt;/object&gt;&lt;object type=&quot;3&quot; unique_id=&quot;1136578&quot;&gt;&lt;property id=&quot;20148&quot; value=&quot;5&quot;/&gt;&lt;property id=&quot;20300&quot; value=&quot;Slide 14 - &amp;quot;OUR 5 KEY PRIORITIES&amp;quot;&quot;/&gt;&lt;property id=&quot;20307&quot; value=&quot;284&quot;/&gt;&lt;/object&gt;&lt;object type=&quot;3&quot; unique_id=&quot;1136579&quot;&gt;&lt;property id=&quot;20148&quot; value=&quot;5&quot;/&gt;&lt;property id=&quot;20300&quot; value=&quot;Slide 15&quot;/&gt;&lt;property id=&quot;20307&quot; value=&quot;285&quot;/&gt;&lt;/object&gt;&lt;object type=&quot;3&quot; unique_id=&quot;1136603&quot;&gt;&lt;property id=&quot;20148&quot; value=&quot;5&quot;/&gt;&lt;property id=&quot;20300&quot; value=&quot;Slide 17&quot;/&gt;&lt;property id=&quot;20307&quot; value=&quot;309&quot;/&gt;&lt;/object&gt;&lt;object type=&quot;3&quot; unique_id=&quot;1136621&quot;&gt;&lt;property id=&quot;20148&quot; value=&quot;5&quot;/&gt;&lt;property id=&quot;20300&quot; value=&quot;Slide 19&quot;/&gt;&lt;property id=&quot;20307&quot; value=&quot;327&quot;/&gt;&lt;/object&gt;&lt;object type=&quot;3&quot; unique_id=&quot;1136624&quot;&gt;&lt;property id=&quot;20148&quot; value=&quot;5&quot;/&gt;&lt;property id=&quot;20300&quot; value=&quot;Slide 21&quot;/&gt;&lt;property id=&quot;20307&quot; value=&quot;330&quot;/&gt;&lt;/object&gt;&lt;object type=&quot;3&quot; unique_id=&quot;1136625&quot;&gt;&lt;property id=&quot;20148&quot; value=&quot;5&quot;/&gt;&lt;property id=&quot;20300&quot; value=&quot;Slide 22&quot;/&gt;&lt;property id=&quot;20307&quot; value=&quot;331&quot;/&gt;&lt;/object&gt;&lt;object type=&quot;3&quot; unique_id=&quot;1136626&quot;&gt;&lt;property id=&quot;20148&quot; value=&quot;5&quot;/&gt;&lt;property id=&quot;20300&quot; value=&quot;Slide 23&quot;/&gt;&lt;property id=&quot;20307&quot; value=&quot;332&quot;/&gt;&lt;/object&gt;&lt;object type=&quot;3&quot; unique_id=&quot;1136627&quot;&gt;&lt;property id=&quot;20148&quot; value=&quot;5&quot;/&gt;&lt;property id=&quot;20300&quot; value=&quot;Slide 24&quot;/&gt;&lt;property id=&quot;20307&quot; value=&quot;333&quot;/&gt;&lt;/object&gt;&lt;object type=&quot;3&quot; unique_id=&quot;1136628&quot;&gt;&lt;property id=&quot;20148&quot; value=&quot;5&quot;/&gt;&lt;property id=&quot;20300&quot; value=&quot;Slide 25&quot;/&gt;&lt;property id=&quot;20307&quot; value=&quot;334&quot;/&gt;&lt;/object&gt;&lt;object type=&quot;3&quot; unique_id=&quot;1136636&quot;&gt;&lt;property id=&quot;20148&quot; value=&quot;5&quot;/&gt;&lt;property id=&quot;20300&quot; value=&quot;Slide 26&quot;/&gt;&lt;property id=&quot;20307&quot; value=&quot;342&quot;/&gt;&lt;/object&gt;&lt;object type=&quot;3&quot; unique_id=&quot;1136637&quot;&gt;&lt;property id=&quot;20148&quot; value=&quot;5&quot;/&gt;&lt;property id=&quot;20300&quot; value=&quot;Slide 27&quot;/&gt;&lt;property id=&quot;20307&quot; value=&quot;343&quot;/&gt;&lt;/object&gt;&lt;object type=&quot;3&quot; unique_id=&quot;1136638&quot;&gt;&lt;property id=&quot;20148&quot; value=&quot;5&quot;/&gt;&lt;property id=&quot;20300&quot; value=&quot;Slide 28&quot;/&gt;&lt;property id=&quot;20307&quot; value=&quot;344&quot;/&gt;&lt;/object&gt;&lt;object type=&quot;3&quot; unique_id=&quot;1136644&quot;&gt;&lt;property id=&quot;20148&quot; value=&quot;5&quot;/&gt;&lt;property id=&quot;20300&quot; value=&quot;Slide 30&quot;/&gt;&lt;property id=&quot;20307&quot; value=&quot;350&quot;/&gt;&lt;/object&gt;&lt;object type=&quot;3&quot; unique_id=&quot;1136659&quot;&gt;&lt;property id=&quot;20148&quot; value=&quot;5&quot;/&gt;&lt;property id=&quot;20300&quot; value=&quot;Slide 20&quot;/&gt;&lt;property id=&quot;20307&quot; value=&quot;365&quot;/&gt;&lt;/object&gt;&lt;object type=&quot;3&quot; unique_id=&quot;1136677&quot;&gt;&lt;property id=&quot;20148&quot; value=&quot;5&quot;/&gt;&lt;property id=&quot;20300&quot; value=&quot;Slide 32&quot;/&gt;&lt;property id=&quot;20307&quot; value=&quot;383&quot;/&gt;&lt;/object&gt;&lt;object type=&quot;3&quot; unique_id=&quot;1136678&quot;&gt;&lt;property id=&quot;20148&quot; value=&quot;5&quot;/&gt;&lt;property id=&quot;20300&quot; value=&quot;Slide 33&quot;/&gt;&lt;property id=&quot;20307&quot; value=&quot;384&quot;/&gt;&lt;/object&gt;&lt;object type=&quot;3&quot; unique_id=&quot;1136682&quot;&gt;&lt;property id=&quot;20148&quot; value=&quot;5&quot;/&gt;&lt;property id=&quot;20300&quot; value=&quot;Slide 36&quot;/&gt;&lt;property id=&quot;20307&quot; value=&quot;388&quot;/&gt;&lt;/object&gt;&lt;object type=&quot;3&quot; unique_id=&quot;1136683&quot;&gt;&lt;property id=&quot;20148&quot; value=&quot;5&quot;/&gt;&lt;property id=&quot;20300&quot; value=&quot;Slide 37&quot;/&gt;&lt;property id=&quot;20307&quot; value=&quot;389&quot;/&gt;&lt;/object&gt;&lt;object type=&quot;3&quot; unique_id=&quot;1136684&quot;&gt;&lt;property id=&quot;20148&quot; value=&quot;5&quot;/&gt;&lt;property id=&quot;20300&quot; value=&quot;Slide 38&quot;/&gt;&lt;property id=&quot;20307&quot; value=&quot;390&quot;/&gt;&lt;/object&gt;&lt;object type=&quot;3&quot; unique_id=&quot;1136685&quot;&gt;&lt;property id=&quot;20148&quot; value=&quot;5&quot;/&gt;&lt;property id=&quot;20300&quot; value=&quot;Slide 39&quot;/&gt;&lt;property id=&quot;20307&quot; value=&quot;391&quot;/&gt;&lt;/object&gt;&lt;object type=&quot;3&quot; unique_id=&quot;1138765&quot;&gt;&lt;property id=&quot;20148&quot; value=&quot;5&quot;/&gt;&lt;property id=&quot;20300&quot; value=&quot;Slide 18&quot;/&gt;&lt;property id=&quot;20307&quot; value=&quot;395&quot;/&gt;&lt;/object&gt;&lt;object type=&quot;3&quot; unique_id=&quot;1139063&quot;&gt;&lt;property id=&quot;20148&quot; value=&quot;5&quot;/&gt;&lt;property id=&quot;20300&quot; value=&quot;Slide 16&quot;/&gt;&lt;property id=&quot;20307&quot; value=&quot;396&quot;/&gt;&lt;/object&gt;&lt;object type=&quot;3&quot; unique_id=&quot;1139064&quot;&gt;&lt;property id=&quot;20148&quot; value=&quot;5&quot;/&gt;&lt;property id=&quot;20300&quot; value=&quot;Slide 29&quot;/&gt;&lt;property id=&quot;20307&quot; value=&quot;397&quot;/&gt;&lt;/object&gt;&lt;object type=&quot;3&quot; unique_id=&quot;1139417&quot;&gt;&lt;property id=&quot;20148&quot; value=&quot;5&quot;/&gt;&lt;property id=&quot;20300&quot; value=&quot;Slide 31&quot;/&gt;&lt;property id=&quot;20307&quot; value=&quot;399&quot;/&gt;&lt;/object&gt;&lt;object type=&quot;3&quot; unique_id=&quot;1139418&quot;&gt;&lt;property id=&quot;20148&quot; value=&quot;5&quot;/&gt;&lt;property id=&quot;20300&quot; value=&quot;Slide 34&quot;/&gt;&lt;property id=&quot;20307&quot; value=&quot;398&quot;/&gt;&lt;/object&gt;&lt;object type=&quot;3&quot; unique_id=&quot;1139419&quot;&gt;&lt;property id=&quot;20148&quot; value=&quot;5&quot;/&gt;&lt;property id=&quot;20300&quot; value=&quot;Slide 35&quot;/&gt;&lt;property id=&quot;20307&quot; value=&quot;400&quot;/&gt;&lt;/object&gt;&lt;/object&gt;&lt;object type=&quot;8&quot; unique_id=&quot;1135853&quot;&gt;&lt;/object&gt;&lt;/object&gt;&lt;/database&gt;"/>
  <p:tag name="SECTOMILLISECCONVERTED" val="1"/>
</p:tagLst>
</file>

<file path=ppt/theme/theme1.xml><?xml version="1.0" encoding="utf-8"?>
<a:theme xmlns:a="http://schemas.openxmlformats.org/drawingml/2006/main" name="FläktGroup">
  <a:themeElements>
    <a:clrScheme name="Fläktgroup">
      <a:dk1>
        <a:sysClr val="windowText" lastClr="000000"/>
      </a:dk1>
      <a:lt1>
        <a:sysClr val="window" lastClr="FFFFFF"/>
      </a:lt1>
      <a:dk2>
        <a:srgbClr val="7F7F7F"/>
      </a:dk2>
      <a:lt2>
        <a:srgbClr val="DDDDDC"/>
      </a:lt2>
      <a:accent1>
        <a:srgbClr val="E5D0A4"/>
      </a:accent1>
      <a:accent2>
        <a:srgbClr val="877454"/>
      </a:accent2>
      <a:accent3>
        <a:srgbClr val="718391"/>
      </a:accent3>
      <a:accent4>
        <a:srgbClr val="AFB7BC"/>
      </a:accent4>
      <a:accent5>
        <a:srgbClr val="5D8CA4"/>
      </a:accent5>
      <a:accent6>
        <a:srgbClr val="0B425B"/>
      </a:accent6>
      <a:hlink>
        <a:srgbClr val="000000"/>
      </a:hlink>
      <a:folHlink>
        <a:srgbClr val="000000"/>
      </a:folHlink>
    </a:clrScheme>
    <a:fontScheme name="Fläkt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100000">
              <a:schemeClr val="accent2"/>
            </a:gs>
          </a:gsLst>
          <a:lin ang="0" scaled="1"/>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6B4B9A8B3834A978BC5E56D93AC08" ma:contentTypeVersion="12" ma:contentTypeDescription="Create a new document." ma:contentTypeScope="" ma:versionID="664d7d462ef1966ac7aefe95ca97a4eb">
  <xsd:schema xmlns:xsd="http://www.w3.org/2001/XMLSchema" xmlns:xs="http://www.w3.org/2001/XMLSchema" xmlns:p="http://schemas.microsoft.com/office/2006/metadata/properties" xmlns:ns2="376b82e5-5f98-4022-a05c-0850da23b7d6" xmlns:ns3="3f3f1369-1c6c-46e9-966f-fd4ed9e5bfb4" targetNamespace="http://schemas.microsoft.com/office/2006/metadata/properties" ma:root="true" ma:fieldsID="caddb63e0ef9c4d343f65ef8b72fdd19" ns2:_="" ns3:_="">
    <xsd:import namespace="376b82e5-5f98-4022-a05c-0850da23b7d6"/>
    <xsd:import namespace="3f3f1369-1c6c-46e9-966f-fd4ed9e5bf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6b82e5-5f98-4022-a05c-0850da23b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f1369-1c6c-46e9-966f-fd4ed9e5bf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4464A-D471-4349-B863-AB77369D5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6b82e5-5f98-4022-a05c-0850da23b7d6"/>
    <ds:schemaRef ds:uri="3f3f1369-1c6c-46e9-966f-fd4ed9e5b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9D066-F956-4D68-A489-314CA1A9F191}">
  <ds:schemaRefs>
    <ds:schemaRef ds:uri="http://schemas.microsoft.com/sharepoint/v3/contenttype/forms"/>
  </ds:schemaRefs>
</ds:datastoreItem>
</file>

<file path=customXml/itemProps3.xml><?xml version="1.0" encoding="utf-8"?>
<ds:datastoreItem xmlns:ds="http://schemas.openxmlformats.org/officeDocument/2006/customXml" ds:itemID="{D2C0D123-30B5-41A0-8FC3-1600FACEA6B7}">
  <ds:schemaRefs>
    <ds:schemaRef ds:uri="http://schemas.microsoft.com/office/2006/documentManagement/types"/>
    <ds:schemaRef ds:uri="3f3f1369-1c6c-46e9-966f-fd4ed9e5bfb4"/>
    <ds:schemaRef ds:uri="http://purl.org/dc/terms/"/>
    <ds:schemaRef ds:uri="http://schemas.microsoft.com/office/2006/metadata/properties"/>
    <ds:schemaRef ds:uri="376b82e5-5f98-4022-a05c-0850da23b7d6"/>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1164</TotalTime>
  <Words>1235</Words>
  <Application>Microsoft Office PowerPoint</Application>
  <PresentationFormat>Widescreen</PresentationFormat>
  <Paragraphs>146</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FläktGroup</vt:lpstr>
      <vt:lpstr>Air Leakages in Air Handling Units: Guidelines for Improving Indoor Air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Casing</vt:lpstr>
      <vt:lpstr>PowerPoint Presentation</vt:lpstr>
      <vt:lpstr>Filters</vt:lpstr>
      <vt:lpstr>PowerPoint Presentation</vt:lpstr>
      <vt:lpstr>PowerPoint Presentation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Matthews (FläktGroup)</dc:creator>
  <cp:lastModifiedBy>David Black (FläktGroup)</cp:lastModifiedBy>
  <cp:revision>324</cp:revision>
  <cp:lastPrinted>2021-12-08T08:49:08Z</cp:lastPrinted>
  <dcterms:created xsi:type="dcterms:W3CDTF">2018-02-19T20:22:54Z</dcterms:created>
  <dcterms:modified xsi:type="dcterms:W3CDTF">2021-12-08T13:24:52Z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0x0101007DD6B4B9A8B3834A978BC5E56D93AC08</vt:lpwstr>
  </property>
</Properties>
</file>