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4" r:id="rId6"/>
    <p:sldMasterId id="214748368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5143500" cx="9144000"/>
  <p:notesSz cx="6858000" cy="9144000"/>
  <p:embeddedFontLst>
    <p:embeddedFont>
      <p:font typeface="Average"/>
      <p:regular r:id="rId21"/>
    </p:embeddedFont>
    <p:embeddedFont>
      <p:font typeface="Oswald"/>
      <p:regular r:id="rId22"/>
      <p:bold r:id="rId23"/>
    </p:embeddedFont>
    <p:embeddedFont>
      <p:font typeface="Comfortaa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080">
          <p15:clr>
            <a:srgbClr val="000000"/>
          </p15:clr>
        </p15:guide>
        <p15:guide id="2" pos="1440">
          <p15:clr>
            <a:srgbClr val="000000"/>
          </p15:clr>
        </p15:guide>
      </p15:sldGuideLst>
    </p:ext>
    <p:ext uri="GoogleSlidesCustomDataVersion2">
      <go:slidesCustomData xmlns:go="http://customooxmlschemas.google.com/" r:id="rId26" roundtripDataSignature="AMtx7miBB6TZVL/w+8odLyPiCvghvs47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080" orient="horz"/>
        <p:guide pos="144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customschemas.google.com/relationships/presentationmetadata" Target="metadata"/><Relationship Id="rId8" Type="http://schemas.openxmlformats.org/officeDocument/2006/relationships/notesMaster" Target="notesMasters/notes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1" Type="http://schemas.openxmlformats.org/officeDocument/2006/relationships/font" Target="fonts/Average-regular.fntdata"/><Relationship Id="rId3" Type="http://schemas.openxmlformats.org/officeDocument/2006/relationships/presProps" Target="presProps.xml"/><Relationship Id="rId25" Type="http://schemas.openxmlformats.org/officeDocument/2006/relationships/font" Target="fonts/Comfortaa-bold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0" Type="http://schemas.openxmlformats.org/officeDocument/2006/relationships/slide" Target="slides/slide12.xml"/><Relationship Id="rId2" Type="http://schemas.openxmlformats.org/officeDocument/2006/relationships/viewProps" Target="viewProps.xml"/><Relationship Id="rId16" Type="http://schemas.openxmlformats.org/officeDocument/2006/relationships/slide" Target="slides/slide8.xml"/><Relationship Id="rId29" Type="http://schemas.openxmlformats.org/officeDocument/2006/relationships/customXml" Target="../customXml/item3.xml"/><Relationship Id="rId24" Type="http://schemas.openxmlformats.org/officeDocument/2006/relationships/font" Target="fonts/Comfortaa-regular.fntdata"/><Relationship Id="rId1" Type="http://schemas.openxmlformats.org/officeDocument/2006/relationships/theme" Target="theme/theme4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3" Type="http://schemas.openxmlformats.org/officeDocument/2006/relationships/font" Target="fonts/Oswald-bold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8" Type="http://schemas.openxmlformats.org/officeDocument/2006/relationships/customXml" Target="../customXml/item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22" Type="http://schemas.openxmlformats.org/officeDocument/2006/relationships/font" Target="fonts/Oswald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868dea04b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6868dea04b_0_5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868dea04b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36868dea04b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868dea04b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6868dea04b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868dea04b_0_5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868dea04b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868dea04b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6868dea04b_0_5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6868dea04b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36868dea04b_0_8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6868dea04b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36868dea04b_0_9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868dea04b_0_61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8" name="Google Shape;88;g36868dea04b_0_61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9" name="Google Shape;89;g36868dea04b_0_61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868dea04b_0_616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g36868dea04b_0_616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36868dea04b_0_6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g36868dea04b_0_6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" name="Google Shape;95;g36868dea04b_0_6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868dea04b_0_622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g36868dea04b_0_622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9" name="Google Shape;99;g36868dea04b_0_6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0" name="Google Shape;100;g36868dea04b_0_6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g36868dea04b_0_6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868dea04b_0_628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g36868dea04b_0_628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6868dea04b_0_62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6" name="Google Shape;106;g36868dea04b_0_62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" name="Google Shape;107;g36868dea04b_0_62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868dea04b_0_63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g36868dea04b_0_634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11" name="Google Shape;111;g36868dea04b_0_634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12" name="Google Shape;112;g36868dea04b_0_63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3" name="Google Shape;113;g36868dea04b_0_63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4" name="Google Shape;114;g36868dea04b_0_63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868dea04b_0_64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g36868dea04b_0_641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18" name="Google Shape;118;g36868dea04b_0_641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19" name="Google Shape;119;g36868dea04b_0_641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20" name="Google Shape;120;g36868dea04b_0_641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21" name="Google Shape;121;g36868dea04b_0_64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g36868dea04b_0_64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g36868dea04b_0_64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868dea04b_0_65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6" name="Google Shape;126;g36868dea04b_0_65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7" name="Google Shape;127;g36868dea04b_0_65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g36868dea04b_0_65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868dea04b_0_655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" name="Google Shape;131;g36868dea04b_0_655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32" name="Google Shape;132;g36868dea04b_0_655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33" name="Google Shape;133;g36868dea04b_0_65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4" name="Google Shape;134;g36868dea04b_0_65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5" name="Google Shape;135;g36868dea04b_0_65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868dea04b_0_66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" name="Google Shape;138;g36868dea04b_0_66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36868dea04b_0_66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0" name="Google Shape;140;g36868dea04b_0_66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" name="Google Shape;141;g36868dea04b_0_66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" name="Google Shape;142;g36868dea04b_0_66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868dea04b_0_66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5" name="Google Shape;145;g36868dea04b_0_669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46" name="Google Shape;146;g36868dea04b_0_66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7" name="Google Shape;147;g36868dea04b_0_66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8" name="Google Shape;148;g36868dea04b_0_66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868dea04b_0_675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1" name="Google Shape;151;g36868dea04b_0_675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2" name="Google Shape;152;g36868dea04b_0_67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3" name="Google Shape;153;g36868dea04b_0_67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4" name="Google Shape;154;g36868dea04b_0_67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868dea04b_0_68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6868dea04b_0_68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8" name="Google Shape;158;g36868dea04b_0_68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g36868dea04b_0_68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>
            <a:lvl1pPr indent="-330200" lvl="0" marL="45720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2pPr>
            <a:lvl3pPr indent="-304800" lvl="2" marL="13716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–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»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g36868dea04b_0_68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868dea04b_0_68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3" name="Google Shape;163;g36868dea04b_0_68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868dea04b_0_69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0" name="Google Shape;170;g36868dea04b_0_69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1" name="Google Shape;171;g36868dea04b_0_69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2" name="Google Shape;172;g36868dea04b_0_694"/>
          <p:cNvCxnSpPr/>
          <p:nvPr/>
        </p:nvCxnSpPr>
        <p:spPr>
          <a:xfrm flipH="1" rot="10800000">
            <a:off x="4126279" y="2922981"/>
            <a:ext cx="870900" cy="13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868dea04b_0_69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5" name="Google Shape;175;g36868dea04b_0_69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868dea04b_0_7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8" name="Google Shape;178;g36868dea04b_0_7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g36868dea04b_0_70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868dea04b_0_7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2" name="Google Shape;182;g36868dea04b_0_70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3" name="Google Shape;183;g36868dea04b_0_70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4" name="Google Shape;184;g36868dea04b_0_70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868dea04b_0_7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7" name="Google Shape;187;g36868dea04b_0_7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868dea04b_0_7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g36868dea04b_0_7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1" name="Google Shape;191;g36868dea04b_0_7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E5E9F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868dea04b_0_71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4" name="Google Shape;194;g36868dea04b_0_7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868dea04b_0_7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6868dea04b_0_7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8" name="Google Shape;198;g36868dea04b_0_7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g36868dea04b_0_7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0" name="Google Shape;200;g36868dea04b_0_7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rgbClr val="8693AB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868dea04b_0_7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g36868dea04b_0_7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868dea04b_0_7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g36868dea04b_0_7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77248"/>
              </a:buClr>
              <a:buSzPts val="3000"/>
              <a:buNone/>
              <a:defRPr>
                <a:solidFill>
                  <a:srgbClr val="4772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868dea04b_0_7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868dea04b_0_7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5" name="Google Shape;215;g36868dea04b_0_7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6" name="Google Shape;216;g36868dea04b_0_7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868dea04b_0_7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9" name="Google Shape;219;g36868dea04b_0_7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868dea04b_0_7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g36868dea04b_0_7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g36868dea04b_0_7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868dea04b_0_7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6" name="Google Shape;226;g36868dea04b_0_7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7" name="Google Shape;227;g36868dea04b_0_7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8" name="Google Shape;228;g36868dea04b_0_7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868dea04b_0_7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1" name="Google Shape;231;g36868dea04b_0_7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6868dea04b_0_75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4" name="Google Shape;234;g36868dea04b_0_75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5" name="Google Shape;235;g36868dea04b_0_7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868dea04b_0_76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8" name="Google Shape;238;g36868dea04b_0_7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6868dea04b_0_7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6868dea04b_0_76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2" name="Google Shape;242;g36868dea04b_0_76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3" name="Google Shape;243;g36868dea04b_0_76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4" name="Google Shape;244;g36868dea04b_0_7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868dea04b_0_77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47" name="Google Shape;247;g36868dea04b_0_7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6868dea04b_0_77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g36868dea04b_0_77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1" name="Google Shape;251;g36868dea04b_0_7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6868dea04b_0_7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228600" y="717550"/>
            <a:ext cx="1504200" cy="23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868dea04b_0_60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82" name="Google Shape;82;g36868dea04b_0_60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36868dea04b_0_60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36868dea04b_0_60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36868dea04b_0_60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868dea04b_0_6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66" name="Google Shape;166;g36868dea04b_0_6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>
                <a:solidFill>
                  <a:schemeClr val="accent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 sz="1400">
                <a:solidFill>
                  <a:schemeClr val="accent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>
                <a:solidFill>
                  <a:schemeClr val="accent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>
                <a:solidFill>
                  <a:schemeClr val="accent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 sz="1400">
                <a:solidFill>
                  <a:schemeClr val="accent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>
                <a:solidFill>
                  <a:schemeClr val="accent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>
                <a:solidFill>
                  <a:schemeClr val="accent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 sz="14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7" name="Google Shape;167;g36868dea04b_0_69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868dea04b_0_7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1" name="Google Shape;211;g36868dea04b_0_7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2" name="Google Shape;212;g36868dea04b_0_7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6.gif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3.png"/><Relationship Id="rId13" Type="http://schemas.openxmlformats.org/officeDocument/2006/relationships/image" Target="../media/image4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9" Type="http://schemas.openxmlformats.org/officeDocument/2006/relationships/image" Target="../media/image6.png"/><Relationship Id="rId5" Type="http://schemas.openxmlformats.org/officeDocument/2006/relationships/image" Target="../media/image18.jpg"/><Relationship Id="rId6" Type="http://schemas.openxmlformats.org/officeDocument/2006/relationships/image" Target="../media/image22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2.jp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5F35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g36868dea04b_0_522"/>
          <p:cNvGrpSpPr/>
          <p:nvPr/>
        </p:nvGrpSpPr>
        <p:grpSpPr>
          <a:xfrm>
            <a:off x="6944191" y="4899018"/>
            <a:ext cx="51775" cy="51775"/>
            <a:chOff x="0" y="0"/>
            <a:chExt cx="812800" cy="812800"/>
          </a:xfrm>
        </p:grpSpPr>
        <p:sp>
          <p:nvSpPr>
            <p:cNvPr id="259" name="Google Shape;259;g36868dea04b_0_5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g36868dea04b_0_52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g36868dea04b_0_522"/>
          <p:cNvSpPr txBox="1"/>
          <p:nvPr/>
        </p:nvSpPr>
        <p:spPr>
          <a:xfrm>
            <a:off x="644875" y="1178400"/>
            <a:ext cx="60846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Controlling buildings to save energy by using people as thermostats</a:t>
            </a:r>
            <a:endParaRPr sz="3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2" name="Google Shape;262;g36868dea04b_0_522"/>
          <p:cNvSpPr txBox="1"/>
          <p:nvPr/>
        </p:nvSpPr>
        <p:spPr>
          <a:xfrm>
            <a:off x="5425869" y="4833938"/>
            <a:ext cx="1480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vic@klimatise.com</a:t>
            </a:r>
            <a:endParaRPr sz="9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3" name="Google Shape;263;g36868dea04b_0_522"/>
          <p:cNvSpPr txBox="1"/>
          <p:nvPr/>
        </p:nvSpPr>
        <p:spPr>
          <a:xfrm>
            <a:off x="644875" y="3019400"/>
            <a:ext cx="60846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Klimatise Cloud Thermostat software for low carbon and comfortable workspaces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4" name="Google Shape;264;g36868dea04b_0_522"/>
          <p:cNvSpPr txBox="1"/>
          <p:nvPr/>
        </p:nvSpPr>
        <p:spPr>
          <a:xfrm>
            <a:off x="644875" y="4663050"/>
            <a:ext cx="1399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Presented by: </a:t>
            </a:r>
            <a:endParaRPr sz="700"/>
          </a:p>
        </p:txBody>
      </p:sp>
      <p:sp>
        <p:nvSpPr>
          <p:cNvPr id="265" name="Google Shape;265;g36868dea04b_0_522"/>
          <p:cNvSpPr txBox="1"/>
          <p:nvPr/>
        </p:nvSpPr>
        <p:spPr>
          <a:xfrm>
            <a:off x="644875" y="4833945"/>
            <a:ext cx="2370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Vic Tink: CTO</a:t>
            </a:r>
            <a:endParaRPr sz="9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6" name="Google Shape;266;g36868dea04b_0_522"/>
          <p:cNvSpPr txBox="1"/>
          <p:nvPr/>
        </p:nvSpPr>
        <p:spPr>
          <a:xfrm>
            <a:off x="7132014" y="4833938"/>
            <a:ext cx="1636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www.klimatise.com</a:t>
            </a:r>
            <a:endParaRPr sz="700"/>
          </a:p>
        </p:txBody>
      </p:sp>
      <p:sp>
        <p:nvSpPr>
          <p:cNvPr id="267" name="Google Shape;267;g36868dea04b_0_522"/>
          <p:cNvSpPr txBox="1"/>
          <p:nvPr/>
        </p:nvSpPr>
        <p:spPr>
          <a:xfrm>
            <a:off x="702065" y="286923"/>
            <a:ext cx="217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pic>
        <p:nvPicPr>
          <p:cNvPr id="268" name="Google Shape;268;g36868dea04b_0_522"/>
          <p:cNvPicPr preferRelativeResize="0"/>
          <p:nvPr/>
        </p:nvPicPr>
        <p:blipFill rotWithShape="1">
          <a:blip r:embed="rId3">
            <a:alphaModFix/>
          </a:blip>
          <a:srcRect b="0" l="31743" r="4921" t="0"/>
          <a:stretch/>
        </p:blipFill>
        <p:spPr>
          <a:xfrm>
            <a:off x="6729475" y="1161363"/>
            <a:ext cx="2414525" cy="242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"/>
          <p:cNvSpPr/>
          <p:nvPr/>
        </p:nvSpPr>
        <p:spPr>
          <a:xfrm>
            <a:off x="5245365" y="3149155"/>
            <a:ext cx="513924" cy="513924"/>
          </a:xfrm>
          <a:custGeom>
            <a:rect b="b" l="l" r="r" t="t"/>
            <a:pathLst>
              <a:path extrusionOk="0" h="1027848" w="1027848">
                <a:moveTo>
                  <a:pt x="0" y="0"/>
                </a:moveTo>
                <a:lnTo>
                  <a:pt x="1027848" y="0"/>
                </a:lnTo>
                <a:lnTo>
                  <a:pt x="1027848" y="1027848"/>
                </a:lnTo>
                <a:lnTo>
                  <a:pt x="0" y="1027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7" name="Google Shape;427;p4"/>
          <p:cNvGrpSpPr/>
          <p:nvPr/>
        </p:nvGrpSpPr>
        <p:grpSpPr>
          <a:xfrm>
            <a:off x="0" y="-1"/>
            <a:ext cx="9144302" cy="2808127"/>
            <a:chOff x="0" y="-47625"/>
            <a:chExt cx="4816593" cy="1526737"/>
          </a:xfrm>
        </p:grpSpPr>
        <p:sp>
          <p:nvSpPr>
            <p:cNvPr id="428" name="Google Shape;428;p4"/>
            <p:cNvSpPr/>
            <p:nvPr/>
          </p:nvSpPr>
          <p:spPr>
            <a:xfrm>
              <a:off x="0" y="0"/>
              <a:ext cx="4816592" cy="1479112"/>
            </a:xfrm>
            <a:custGeom>
              <a:rect b="b" l="l" r="r" t="t"/>
              <a:pathLst>
                <a:path extrusionOk="0" h="147911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79112"/>
                  </a:lnTo>
                  <a:lnTo>
                    <a:pt x="0" y="1479112"/>
                  </a:lnTo>
                  <a:close/>
                </a:path>
              </a:pathLst>
            </a:custGeom>
            <a:solidFill>
              <a:srgbClr val="1C5F35"/>
            </a:solidFill>
            <a:ln>
              <a:noFill/>
            </a:ln>
          </p:spPr>
        </p:sp>
        <p:sp>
          <p:nvSpPr>
            <p:cNvPr id="429" name="Google Shape;429;p4"/>
            <p:cNvSpPr txBox="1"/>
            <p:nvPr/>
          </p:nvSpPr>
          <p:spPr>
            <a:xfrm>
              <a:off x="0" y="-47625"/>
              <a:ext cx="4816593" cy="1526737"/>
            </a:xfrm>
            <a:prstGeom prst="rect">
              <a:avLst/>
            </a:prstGeom>
            <a:solidFill>
              <a:srgbClr val="1C5F35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4"/>
          <p:cNvSpPr txBox="1"/>
          <p:nvPr/>
        </p:nvSpPr>
        <p:spPr>
          <a:xfrm>
            <a:off x="672143" y="902650"/>
            <a:ext cx="61947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Response</a:t>
            </a:r>
            <a:endParaRPr sz="700"/>
          </a:p>
        </p:txBody>
      </p:sp>
      <p:sp>
        <p:nvSpPr>
          <p:cNvPr id="431" name="Google Shape;431;p4"/>
          <p:cNvSpPr txBox="1"/>
          <p:nvPr/>
        </p:nvSpPr>
        <p:spPr>
          <a:xfrm>
            <a:off x="6538041" y="356235"/>
            <a:ext cx="1892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Response</a:t>
            </a:r>
            <a:endParaRPr sz="700"/>
          </a:p>
        </p:txBody>
      </p:sp>
      <p:sp>
        <p:nvSpPr>
          <p:cNvPr id="432" name="Google Shape;432;p4"/>
          <p:cNvSpPr txBox="1"/>
          <p:nvPr/>
        </p:nvSpPr>
        <p:spPr>
          <a:xfrm>
            <a:off x="1287049" y="3942600"/>
            <a:ext cx="34533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Some users were testing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9 reports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Clusters - people talking?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p4"/>
          <p:cNvSpPr txBox="1"/>
          <p:nvPr/>
        </p:nvSpPr>
        <p:spPr>
          <a:xfrm>
            <a:off x="5998197" y="3942600"/>
            <a:ext cx="29718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Reports in one space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Micro </a:t>
            </a: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adjustment</a:t>
            </a: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Iss</a:t>
            </a: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u</a:t>
            </a:r>
            <a:r>
              <a:rPr lang="en-US" sz="16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es identified</a:t>
            </a:r>
            <a:endParaRPr sz="16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4" name="Google Shape;434;p4"/>
          <p:cNvSpPr txBox="1"/>
          <p:nvPr/>
        </p:nvSpPr>
        <p:spPr>
          <a:xfrm>
            <a:off x="3688975" y="1612525"/>
            <a:ext cx="51756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Almost everyone was </a:t>
            </a:r>
            <a:r>
              <a:rPr b="1" lang="en-US" sz="1600" u="sng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ok</a:t>
            </a:r>
            <a:r>
              <a:rPr lang="en-US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Many people knew there was a reporting system.</a:t>
            </a:r>
            <a:endParaRPr sz="1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5" name="Google Shape;435;p4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6" name="Google Shape;436;p4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pic>
        <p:nvPicPr>
          <p:cNvPr descr="a yellow hand is giving a thumbs down sign on a white background (Provided by Tenor)" id="437" name="Google Shape;43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050" y="1428950"/>
            <a:ext cx="1303150" cy="130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list of tasks icon vector. Isolated contour symbol illustration (Provided by Getty Images)" id="438" name="Google Shape;43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525" y="3062625"/>
            <a:ext cx="687002" cy="6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"/>
          <p:cNvSpPr txBox="1"/>
          <p:nvPr/>
        </p:nvSpPr>
        <p:spPr>
          <a:xfrm>
            <a:off x="5998197" y="3221463"/>
            <a:ext cx="297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Impact</a:t>
            </a:r>
            <a:endParaRPr b="1" sz="24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0" name="Google Shape;440;p4"/>
          <p:cNvSpPr txBox="1"/>
          <p:nvPr/>
        </p:nvSpPr>
        <p:spPr>
          <a:xfrm>
            <a:off x="1287047" y="3221463"/>
            <a:ext cx="297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Reports</a:t>
            </a:r>
            <a:endParaRPr b="1" sz="24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5F35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6"/>
          <p:cNvGrpSpPr/>
          <p:nvPr/>
        </p:nvGrpSpPr>
        <p:grpSpPr>
          <a:xfrm>
            <a:off x="3684294" y="984582"/>
            <a:ext cx="138826" cy="138826"/>
            <a:chOff x="0" y="0"/>
            <a:chExt cx="812800" cy="812800"/>
          </a:xfrm>
        </p:grpSpPr>
        <p:sp>
          <p:nvSpPr>
            <p:cNvPr id="446" name="Google Shape;446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6"/>
          <p:cNvSpPr txBox="1"/>
          <p:nvPr/>
        </p:nvSpPr>
        <p:spPr>
          <a:xfrm>
            <a:off x="681906" y="1978774"/>
            <a:ext cx="38901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Summary</a:t>
            </a:r>
            <a:endParaRPr sz="700"/>
          </a:p>
        </p:txBody>
      </p:sp>
      <p:sp>
        <p:nvSpPr>
          <p:cNvPr id="449" name="Google Shape;449;p6"/>
          <p:cNvSpPr txBox="1"/>
          <p:nvPr/>
        </p:nvSpPr>
        <p:spPr>
          <a:xfrm>
            <a:off x="6538041" y="356235"/>
            <a:ext cx="1892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Summary</a:t>
            </a:r>
            <a:endParaRPr sz="700"/>
          </a:p>
        </p:txBody>
      </p:sp>
      <p:sp>
        <p:nvSpPr>
          <p:cNvPr id="450" name="Google Shape;450;p6"/>
          <p:cNvSpPr txBox="1"/>
          <p:nvPr/>
        </p:nvSpPr>
        <p:spPr>
          <a:xfrm>
            <a:off x="4211225" y="878650"/>
            <a:ext cx="4834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Issue now of reporting discomfort</a:t>
            </a:r>
            <a:endParaRPr sz="700"/>
          </a:p>
        </p:txBody>
      </p:sp>
      <p:sp>
        <p:nvSpPr>
          <p:cNvPr id="451" name="Google Shape;451;p6"/>
          <p:cNvSpPr txBox="1"/>
          <p:nvPr/>
        </p:nvSpPr>
        <p:spPr>
          <a:xfrm>
            <a:off x="4211228" y="2957697"/>
            <a:ext cx="472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People like the idea of an app</a:t>
            </a:r>
            <a:endParaRPr sz="700"/>
          </a:p>
        </p:txBody>
      </p:sp>
      <p:sp>
        <p:nvSpPr>
          <p:cNvPr id="452" name="Google Shape;452;p6"/>
          <p:cNvSpPr txBox="1"/>
          <p:nvPr/>
        </p:nvSpPr>
        <p:spPr>
          <a:xfrm>
            <a:off x="4211226" y="4515800"/>
            <a:ext cx="425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Adjustments made to fix issues</a:t>
            </a:r>
            <a:endParaRPr sz="700"/>
          </a:p>
        </p:txBody>
      </p:sp>
      <p:grpSp>
        <p:nvGrpSpPr>
          <p:cNvPr id="453" name="Google Shape;453;p6"/>
          <p:cNvGrpSpPr/>
          <p:nvPr/>
        </p:nvGrpSpPr>
        <p:grpSpPr>
          <a:xfrm>
            <a:off x="3684294" y="1992338"/>
            <a:ext cx="138826" cy="138826"/>
            <a:chOff x="0" y="0"/>
            <a:chExt cx="812800" cy="812800"/>
          </a:xfrm>
        </p:grpSpPr>
        <p:sp>
          <p:nvSpPr>
            <p:cNvPr id="454" name="Google Shape;45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6"/>
          <p:cNvGrpSpPr/>
          <p:nvPr/>
        </p:nvGrpSpPr>
        <p:grpSpPr>
          <a:xfrm>
            <a:off x="3684294" y="4676494"/>
            <a:ext cx="138826" cy="138826"/>
            <a:chOff x="0" y="0"/>
            <a:chExt cx="812800" cy="812800"/>
          </a:xfrm>
        </p:grpSpPr>
        <p:sp>
          <p:nvSpPr>
            <p:cNvPr id="457" name="Google Shape;45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9" name="Google Shape;459;p6"/>
          <p:cNvCxnSpPr>
            <a:stCxn id="458" idx="2"/>
          </p:cNvCxnSpPr>
          <p:nvPr/>
        </p:nvCxnSpPr>
        <p:spPr>
          <a:xfrm rot="10800000">
            <a:off x="3753707" y="1130305"/>
            <a:ext cx="0" cy="3672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0" name="Google Shape;460;p6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1" name="Google Shape;461;p6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sp>
        <p:nvSpPr>
          <p:cNvPr id="462" name="Google Shape;462;p6"/>
          <p:cNvSpPr txBox="1"/>
          <p:nvPr/>
        </p:nvSpPr>
        <p:spPr>
          <a:xfrm>
            <a:off x="4211228" y="1766768"/>
            <a:ext cx="47220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People want to know they have been listened to</a:t>
            </a:r>
            <a:endParaRPr sz="700"/>
          </a:p>
        </p:txBody>
      </p:sp>
      <p:grpSp>
        <p:nvGrpSpPr>
          <p:cNvPr id="463" name="Google Shape;463;p6"/>
          <p:cNvGrpSpPr/>
          <p:nvPr/>
        </p:nvGrpSpPr>
        <p:grpSpPr>
          <a:xfrm>
            <a:off x="3684294" y="3000094"/>
            <a:ext cx="138826" cy="138826"/>
            <a:chOff x="0" y="0"/>
            <a:chExt cx="812800" cy="812800"/>
          </a:xfrm>
        </p:grpSpPr>
        <p:sp>
          <p:nvSpPr>
            <p:cNvPr id="464" name="Google Shape;46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6"/>
          <p:cNvGrpSpPr/>
          <p:nvPr/>
        </p:nvGrpSpPr>
        <p:grpSpPr>
          <a:xfrm>
            <a:off x="3684294" y="3838294"/>
            <a:ext cx="138826" cy="138826"/>
            <a:chOff x="0" y="0"/>
            <a:chExt cx="812800" cy="812800"/>
          </a:xfrm>
        </p:grpSpPr>
        <p:sp>
          <p:nvSpPr>
            <p:cNvPr id="467" name="Google Shape;46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" name="Google Shape;469;p6"/>
          <p:cNvSpPr txBox="1"/>
          <p:nvPr/>
        </p:nvSpPr>
        <p:spPr>
          <a:xfrm>
            <a:off x="4211226" y="3753800"/>
            <a:ext cx="432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People don’t tell you if they’re ok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5F35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6868dea04b_0_598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5" name="Google Shape;475;g36868dea04b_0_598"/>
          <p:cNvSpPr txBox="1"/>
          <p:nvPr/>
        </p:nvSpPr>
        <p:spPr>
          <a:xfrm>
            <a:off x="702075" y="2341375"/>
            <a:ext cx="5172900" cy="1305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We are looking for new projects and partnerships.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We would love to partner with you to make buildings low carbon by making people more comfortable. 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6" name="Google Shape;476;g36868dea04b_0_598"/>
          <p:cNvSpPr txBox="1"/>
          <p:nvPr/>
        </p:nvSpPr>
        <p:spPr>
          <a:xfrm>
            <a:off x="702077" y="1408493"/>
            <a:ext cx="62496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Thank yo</a:t>
            </a:r>
            <a:r>
              <a:rPr lang="en-US" sz="4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u!</a:t>
            </a:r>
            <a:endParaRPr sz="700"/>
          </a:p>
        </p:txBody>
      </p:sp>
      <p:sp>
        <p:nvSpPr>
          <p:cNvPr id="477" name="Google Shape;477;g36868dea04b_0_598"/>
          <p:cNvSpPr txBox="1"/>
          <p:nvPr/>
        </p:nvSpPr>
        <p:spPr>
          <a:xfrm>
            <a:off x="6538041" y="356235"/>
            <a:ext cx="1892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Thank you!</a:t>
            </a:r>
            <a:endParaRPr sz="700"/>
          </a:p>
        </p:txBody>
      </p:sp>
      <p:sp>
        <p:nvSpPr>
          <p:cNvPr id="478" name="Google Shape;478;g36868dea04b_0_598"/>
          <p:cNvSpPr txBox="1"/>
          <p:nvPr/>
        </p:nvSpPr>
        <p:spPr>
          <a:xfrm>
            <a:off x="702065" y="334547"/>
            <a:ext cx="131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sp>
        <p:nvSpPr>
          <p:cNvPr id="479" name="Google Shape;479;g36868dea04b_0_598"/>
          <p:cNvSpPr txBox="1"/>
          <p:nvPr/>
        </p:nvSpPr>
        <p:spPr>
          <a:xfrm>
            <a:off x="3647225" y="3778300"/>
            <a:ext cx="51729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Get in touch: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Follow Klimatise on LinkedIn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 can email me at vic@klimatise.com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Speak to me after the panel session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0" name="Google Shape;480;g36868dea04b_0_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400" y="2374629"/>
            <a:ext cx="1312800" cy="1272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868dea04b_0_781"/>
          <p:cNvSpPr txBox="1"/>
          <p:nvPr/>
        </p:nvSpPr>
        <p:spPr>
          <a:xfrm>
            <a:off x="3352888" y="1861213"/>
            <a:ext cx="25155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7.5% energy</a:t>
            </a:r>
            <a:r>
              <a:rPr b="1" lang="en-US" sz="21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21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is wasted on overcooling buildings in the </a:t>
            </a:r>
            <a:endParaRPr sz="18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UK alone</a:t>
            </a:r>
            <a:endParaRPr baseline="30000" sz="900"/>
          </a:p>
        </p:txBody>
      </p:sp>
      <p:sp>
        <p:nvSpPr>
          <p:cNvPr id="274" name="Google Shape;274;g36868dea04b_0_781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Problem Statement</a:t>
            </a:r>
            <a:endParaRPr sz="700"/>
          </a:p>
        </p:txBody>
      </p:sp>
      <p:sp>
        <p:nvSpPr>
          <p:cNvPr id="275" name="Google Shape;275;g36868dea04b_0_781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1C5F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6" name="Google Shape;276;g36868dea04b_0_781"/>
          <p:cNvSpPr txBox="1"/>
          <p:nvPr/>
        </p:nvSpPr>
        <p:spPr>
          <a:xfrm>
            <a:off x="702065" y="334547"/>
            <a:ext cx="131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sp>
        <p:nvSpPr>
          <p:cNvPr id="277" name="Google Shape;277;g36868dea04b_0_781"/>
          <p:cNvSpPr txBox="1"/>
          <p:nvPr/>
        </p:nvSpPr>
        <p:spPr>
          <a:xfrm>
            <a:off x="6118900" y="1881850"/>
            <a:ext cx="2308800" cy="17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1.3% emissions</a:t>
            </a:r>
            <a:r>
              <a:rPr lang="en-US" sz="18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 globally are due to overcooling buildings</a:t>
            </a:r>
            <a:endParaRPr sz="1800">
              <a:solidFill>
                <a:srgbClr val="2D4D31"/>
              </a:solidFill>
            </a:endParaRPr>
          </a:p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C5F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8" name="Google Shape;278;g36868dea04b_0_781"/>
          <p:cNvSpPr txBox="1"/>
          <p:nvPr/>
        </p:nvSpPr>
        <p:spPr>
          <a:xfrm>
            <a:off x="702075" y="1906000"/>
            <a:ext cx="21675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39% </a:t>
            </a:r>
            <a:r>
              <a:rPr lang="en-US" sz="18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employees report </a:t>
            </a:r>
            <a:endParaRPr sz="18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temperature discomfort in offices</a:t>
            </a:r>
            <a:endParaRPr sz="3200">
              <a:solidFill>
                <a:srgbClr val="1C5F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g36868dea04b_0_781"/>
          <p:cNvSpPr txBox="1"/>
          <p:nvPr/>
        </p:nvSpPr>
        <p:spPr>
          <a:xfrm>
            <a:off x="612725" y="862175"/>
            <a:ext cx="85314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Energy is used to make people comfortable, and yet:</a:t>
            </a:r>
            <a:endParaRPr sz="2200">
              <a:solidFill>
                <a:srgbClr val="1C5F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0" name="Google Shape;280;g36868dea04b_0_781"/>
          <p:cNvSpPr txBox="1"/>
          <p:nvPr/>
        </p:nvSpPr>
        <p:spPr>
          <a:xfrm>
            <a:off x="702075" y="4124700"/>
            <a:ext cx="79719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Through poor temperature control, we are instead wasting energy, causing discomfort and hurting the planet.</a:t>
            </a:r>
            <a:endParaRPr sz="2000">
              <a:solidFill>
                <a:srgbClr val="1C5F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81" name="Google Shape;281;g36868dea04b_0_781"/>
          <p:cNvCxnSpPr/>
          <p:nvPr/>
        </p:nvCxnSpPr>
        <p:spPr>
          <a:xfrm flipH="1" rot="10800000">
            <a:off x="2565075" y="3872900"/>
            <a:ext cx="3711000" cy="12300"/>
          </a:xfrm>
          <a:prstGeom prst="straightConnector1">
            <a:avLst/>
          </a:prstGeom>
          <a:noFill/>
          <a:ln cap="flat" cmpd="sng" w="28575">
            <a:solidFill>
              <a:srgbClr val="1C5F3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868dea04b_0_536"/>
          <p:cNvSpPr txBox="1"/>
          <p:nvPr/>
        </p:nvSpPr>
        <p:spPr>
          <a:xfrm>
            <a:off x="5024475" y="547650"/>
            <a:ext cx="3754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Our mission</a:t>
            </a:r>
            <a:endParaRPr sz="3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7" name="Google Shape;287;g36868dea04b_0_536"/>
          <p:cNvPicPr preferRelativeResize="0"/>
          <p:nvPr/>
        </p:nvPicPr>
        <p:blipFill rotWithShape="1">
          <a:blip r:embed="rId3">
            <a:alphaModFix/>
          </a:blip>
          <a:srcRect b="0" l="35220" r="3119" t="0"/>
          <a:stretch/>
        </p:blipFill>
        <p:spPr>
          <a:xfrm>
            <a:off x="0" y="0"/>
            <a:ext cx="47721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6868dea04b_0_536"/>
          <p:cNvSpPr txBox="1"/>
          <p:nvPr/>
        </p:nvSpPr>
        <p:spPr>
          <a:xfrm>
            <a:off x="5126475" y="1764200"/>
            <a:ext cx="35508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Fix temperature control and make every commercial building energy efficient &amp; comfortable.  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We</a:t>
            </a:r>
            <a:r>
              <a:rPr lang="en-US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use people as thermostats, because people know how they feel and where the problems in their workplace are.</a:t>
            </a: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868dea04b_0_542"/>
          <p:cNvSpPr txBox="1"/>
          <p:nvPr/>
        </p:nvSpPr>
        <p:spPr>
          <a:xfrm>
            <a:off x="430038" y="653215"/>
            <a:ext cx="6108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Klimatise Cloud Thermostat</a:t>
            </a:r>
            <a:r>
              <a:rPr b="0" i="0" lang="en-US" sz="2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00"/>
          </a:p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94" name="Google Shape;294;g36868dea04b_0_542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700"/>
          </a:p>
        </p:txBody>
      </p:sp>
      <p:sp>
        <p:nvSpPr>
          <p:cNvPr id="295" name="Google Shape;295;g36868dea04b_0_542"/>
          <p:cNvSpPr txBox="1"/>
          <p:nvPr/>
        </p:nvSpPr>
        <p:spPr>
          <a:xfrm>
            <a:off x="702065" y="334547"/>
            <a:ext cx="131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cxnSp>
        <p:nvCxnSpPr>
          <p:cNvPr id="296" name="Google Shape;296;g36868dea04b_0_542"/>
          <p:cNvCxnSpPr/>
          <p:nvPr/>
        </p:nvCxnSpPr>
        <p:spPr>
          <a:xfrm>
            <a:off x="4966090" y="1714700"/>
            <a:ext cx="3246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g36868dea04b_0_542"/>
          <p:cNvSpPr/>
          <p:nvPr/>
        </p:nvSpPr>
        <p:spPr>
          <a:xfrm>
            <a:off x="5940800" y="1190525"/>
            <a:ext cx="2720700" cy="28371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98" name="Google Shape;298;g36868dea04b_0_542"/>
          <p:cNvPicPr preferRelativeResize="0"/>
          <p:nvPr/>
        </p:nvPicPr>
        <p:blipFill rotWithShape="1">
          <a:blip r:embed="rId3">
            <a:alphaModFix/>
          </a:blip>
          <a:srcRect b="31792" l="0" r="0" t="30724"/>
          <a:stretch/>
        </p:blipFill>
        <p:spPr>
          <a:xfrm>
            <a:off x="7521675" y="2074651"/>
            <a:ext cx="1077701" cy="403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g36868dea04b_0_542"/>
          <p:cNvCxnSpPr>
            <a:stCxn id="300" idx="1"/>
            <a:endCxn id="301" idx="3"/>
          </p:cNvCxnSpPr>
          <p:nvPr/>
        </p:nvCxnSpPr>
        <p:spPr>
          <a:xfrm flipH="1">
            <a:off x="6924113" y="2609063"/>
            <a:ext cx="737100" cy="505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00" name="Google Shape;300;g36868dea04b_0_542"/>
          <p:cNvSpPr txBox="1"/>
          <p:nvPr/>
        </p:nvSpPr>
        <p:spPr>
          <a:xfrm>
            <a:off x="7661213" y="2516213"/>
            <a:ext cx="798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>
                <a:solidFill>
                  <a:srgbClr val="000000"/>
                </a:solidFill>
              </a:rPr>
              <a:t>Cooling &amp; Heating (HVAC)</a:t>
            </a:r>
            <a:endParaRPr sz="700">
              <a:solidFill>
                <a:srgbClr val="000000"/>
              </a:solidFill>
            </a:endParaRPr>
          </a:p>
        </p:txBody>
      </p:sp>
      <p:pic>
        <p:nvPicPr>
          <p:cNvPr id="302" name="Google Shape;302;g36868dea04b_0_542"/>
          <p:cNvPicPr preferRelativeResize="0"/>
          <p:nvPr/>
        </p:nvPicPr>
        <p:blipFill rotWithShape="1">
          <a:blip r:embed="rId4">
            <a:alphaModFix/>
          </a:blip>
          <a:srcRect b="21761" l="34429" r="34892" t="32948"/>
          <a:stretch/>
        </p:blipFill>
        <p:spPr>
          <a:xfrm>
            <a:off x="7789600" y="3037300"/>
            <a:ext cx="555902" cy="5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6868dea04b_0_542"/>
          <p:cNvSpPr txBox="1"/>
          <p:nvPr/>
        </p:nvSpPr>
        <p:spPr>
          <a:xfrm>
            <a:off x="7661213" y="3570713"/>
            <a:ext cx="798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>
                <a:solidFill>
                  <a:srgbClr val="000000"/>
                </a:solidFill>
              </a:rPr>
              <a:t>Sensors</a:t>
            </a:r>
            <a:endParaRPr sz="700">
              <a:solidFill>
                <a:srgbClr val="000000"/>
              </a:solidFill>
            </a:endParaRPr>
          </a:p>
        </p:txBody>
      </p:sp>
      <p:cxnSp>
        <p:nvCxnSpPr>
          <p:cNvPr id="304" name="Google Shape;304;g36868dea04b_0_542"/>
          <p:cNvCxnSpPr>
            <a:stCxn id="302" idx="1"/>
            <a:endCxn id="305" idx="1"/>
          </p:cNvCxnSpPr>
          <p:nvPr/>
        </p:nvCxnSpPr>
        <p:spPr>
          <a:xfrm rot="10800000">
            <a:off x="6855400" y="3114999"/>
            <a:ext cx="934200" cy="211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06" name="Google Shape;306;g36868dea04b_0_542"/>
          <p:cNvSpPr txBox="1"/>
          <p:nvPr/>
        </p:nvSpPr>
        <p:spPr>
          <a:xfrm>
            <a:off x="5659850" y="2184500"/>
            <a:ext cx="555900" cy="18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Gateway</a:t>
            </a:r>
            <a:endParaRPr sz="700">
              <a:solidFill>
                <a:srgbClr val="000000"/>
              </a:solidFill>
            </a:endParaRPr>
          </a:p>
        </p:txBody>
      </p:sp>
      <p:pic>
        <p:nvPicPr>
          <p:cNvPr id="307" name="Google Shape;307;g36868dea04b_0_542"/>
          <p:cNvPicPr preferRelativeResize="0"/>
          <p:nvPr/>
        </p:nvPicPr>
        <p:blipFill rotWithShape="1">
          <a:blip r:embed="rId5">
            <a:alphaModFix/>
          </a:blip>
          <a:srcRect b="6108" l="22367" r="23940" t="5622"/>
          <a:stretch/>
        </p:blipFill>
        <p:spPr>
          <a:xfrm>
            <a:off x="2400699" y="1218315"/>
            <a:ext cx="915000" cy="125352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36868dea04b_0_542"/>
          <p:cNvSpPr txBox="1"/>
          <p:nvPr/>
        </p:nvSpPr>
        <p:spPr>
          <a:xfrm>
            <a:off x="2250900" y="2470613"/>
            <a:ext cx="1284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>
                <a:latin typeface="Comfortaa"/>
                <a:ea typeface="Comfortaa"/>
                <a:cs typeface="Comfortaa"/>
                <a:sym typeface="Comfortaa"/>
              </a:rPr>
              <a:t>K</a:t>
            </a:r>
            <a:r>
              <a:rPr lang="en-US" sz="1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limatise</a:t>
            </a:r>
            <a:endParaRPr sz="700">
              <a:solidFill>
                <a:srgbClr val="000000"/>
              </a:solidFill>
            </a:endParaRPr>
          </a:p>
        </p:txBody>
      </p:sp>
      <p:cxnSp>
        <p:nvCxnSpPr>
          <p:cNvPr id="309" name="Google Shape;309;g36868dea04b_0_542"/>
          <p:cNvCxnSpPr/>
          <p:nvPr/>
        </p:nvCxnSpPr>
        <p:spPr>
          <a:xfrm>
            <a:off x="3335350" y="1959200"/>
            <a:ext cx="2375400" cy="9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g36868dea04b_0_542"/>
          <p:cNvCxnSpPr/>
          <p:nvPr/>
        </p:nvCxnSpPr>
        <p:spPr>
          <a:xfrm>
            <a:off x="3320475" y="1958850"/>
            <a:ext cx="2249100" cy="9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1" name="Google Shape;311;g36868dea04b_0_542"/>
          <p:cNvCxnSpPr/>
          <p:nvPr/>
        </p:nvCxnSpPr>
        <p:spPr>
          <a:xfrm flipH="1" rot="10800000">
            <a:off x="3350225" y="2135650"/>
            <a:ext cx="2279100" cy="2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g36868dea04b_0_542"/>
          <p:cNvCxnSpPr/>
          <p:nvPr/>
        </p:nvCxnSpPr>
        <p:spPr>
          <a:xfrm flipH="1">
            <a:off x="3503900" y="2136125"/>
            <a:ext cx="1968000" cy="6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g36868dea04b_0_542"/>
          <p:cNvSpPr txBox="1"/>
          <p:nvPr/>
        </p:nvSpPr>
        <p:spPr>
          <a:xfrm>
            <a:off x="3568075" y="1714700"/>
            <a:ext cx="19038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800"/>
              <a:t>Dynamic micro climate settings </a:t>
            </a:r>
            <a:endParaRPr sz="800">
              <a:solidFill>
                <a:srgbClr val="000000"/>
              </a:solidFill>
            </a:endParaRPr>
          </a:p>
        </p:txBody>
      </p:sp>
      <p:sp>
        <p:nvSpPr>
          <p:cNvPr id="314" name="Google Shape;314;g36868dea04b_0_542"/>
          <p:cNvSpPr txBox="1"/>
          <p:nvPr/>
        </p:nvSpPr>
        <p:spPr>
          <a:xfrm>
            <a:off x="3480075" y="2183775"/>
            <a:ext cx="20154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800">
                <a:solidFill>
                  <a:srgbClr val="000000"/>
                </a:solidFill>
              </a:rPr>
              <a:t>Sensor data,</a:t>
            </a:r>
            <a:r>
              <a:rPr lang="en-US" sz="800"/>
              <a:t> energy metering, floor map</a:t>
            </a:r>
            <a:endParaRPr sz="800">
              <a:solidFill>
                <a:srgbClr val="000000"/>
              </a:solidFill>
            </a:endParaRPr>
          </a:p>
        </p:txBody>
      </p:sp>
      <p:cxnSp>
        <p:nvCxnSpPr>
          <p:cNvPr id="315" name="Google Shape;315;g36868dea04b_0_542"/>
          <p:cNvCxnSpPr>
            <a:stCxn id="308" idx="2"/>
            <a:endCxn id="316" idx="0"/>
          </p:cNvCxnSpPr>
          <p:nvPr/>
        </p:nvCxnSpPr>
        <p:spPr>
          <a:xfrm rot="5400000">
            <a:off x="1671300" y="2103413"/>
            <a:ext cx="669000" cy="1774800"/>
          </a:xfrm>
          <a:prstGeom prst="bentConnector2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g36868dea04b_0_542"/>
          <p:cNvSpPr txBox="1"/>
          <p:nvPr/>
        </p:nvSpPr>
        <p:spPr>
          <a:xfrm>
            <a:off x="476175" y="3372113"/>
            <a:ext cx="1284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Novel</a:t>
            </a:r>
            <a:r>
              <a:rPr lang="en-US" sz="700">
                <a:solidFill>
                  <a:srgbClr val="000000"/>
                </a:solidFill>
              </a:rPr>
              <a:t> Thermal Comfort Model</a:t>
            </a:r>
            <a:endParaRPr sz="700">
              <a:solidFill>
                <a:srgbClr val="000000"/>
              </a:solidFill>
            </a:endParaRPr>
          </a:p>
        </p:txBody>
      </p:sp>
      <p:sp>
        <p:nvSpPr>
          <p:cNvPr id="318" name="Google Shape;318;g36868dea04b_0_542"/>
          <p:cNvSpPr txBox="1"/>
          <p:nvPr/>
        </p:nvSpPr>
        <p:spPr>
          <a:xfrm>
            <a:off x="4477302" y="2914750"/>
            <a:ext cx="14871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Occupant Comfort Feedback</a:t>
            </a:r>
            <a:endParaRPr sz="700">
              <a:solidFill>
                <a:srgbClr val="000000"/>
              </a:solidFill>
            </a:endParaRPr>
          </a:p>
        </p:txBody>
      </p:sp>
      <p:cxnSp>
        <p:nvCxnSpPr>
          <p:cNvPr id="319" name="Google Shape;319;g36868dea04b_0_542"/>
          <p:cNvCxnSpPr>
            <a:stCxn id="307" idx="1"/>
            <a:endCxn id="320" idx="3"/>
          </p:cNvCxnSpPr>
          <p:nvPr/>
        </p:nvCxnSpPr>
        <p:spPr>
          <a:xfrm rot="10800000">
            <a:off x="1893099" y="1661175"/>
            <a:ext cx="507600" cy="183900"/>
          </a:xfrm>
          <a:prstGeom prst="bentConnector3">
            <a:avLst>
              <a:gd fmla="val 4998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g36868dea04b_0_542"/>
          <p:cNvSpPr txBox="1"/>
          <p:nvPr/>
        </p:nvSpPr>
        <p:spPr>
          <a:xfrm>
            <a:off x="645913" y="2159425"/>
            <a:ext cx="1077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Impact &amp; Savings Dashboard</a:t>
            </a:r>
            <a:endParaRPr sz="700">
              <a:solidFill>
                <a:srgbClr val="000000"/>
              </a:solidFill>
            </a:endParaRPr>
          </a:p>
        </p:txBody>
      </p:sp>
      <p:sp>
        <p:nvSpPr>
          <p:cNvPr id="322" name="Google Shape;322;g36868dea04b_0_542"/>
          <p:cNvSpPr txBox="1"/>
          <p:nvPr/>
        </p:nvSpPr>
        <p:spPr>
          <a:xfrm>
            <a:off x="1847350" y="1471888"/>
            <a:ext cx="6765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600">
                <a:solidFill>
                  <a:srgbClr val="666666"/>
                </a:solidFill>
              </a:rPr>
              <a:t>User view</a:t>
            </a:r>
            <a:endParaRPr sz="600">
              <a:solidFill>
                <a:srgbClr val="666666"/>
              </a:solidFill>
            </a:endParaRPr>
          </a:p>
        </p:txBody>
      </p:sp>
      <p:pic>
        <p:nvPicPr>
          <p:cNvPr descr="building skyscraper blue and purple | Free SVG" id="323" name="Google Shape;323;g36868dea04b_0_542"/>
          <p:cNvPicPr preferRelativeResize="0"/>
          <p:nvPr/>
        </p:nvPicPr>
        <p:blipFill rotWithShape="1">
          <a:blip r:embed="rId6">
            <a:alphaModFix/>
          </a:blip>
          <a:srcRect b="0" l="20855" r="19008" t="0"/>
          <a:stretch/>
        </p:blipFill>
        <p:spPr>
          <a:xfrm>
            <a:off x="6380125" y="1305460"/>
            <a:ext cx="724800" cy="162694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6868dea04b_0_542"/>
          <p:cNvSpPr/>
          <p:nvPr/>
        </p:nvSpPr>
        <p:spPr>
          <a:xfrm>
            <a:off x="6448749" y="2922100"/>
            <a:ext cx="475500" cy="385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24" name="Google Shape;324;g36868dea04b_0_542"/>
          <p:cNvSpPr txBox="1"/>
          <p:nvPr/>
        </p:nvSpPr>
        <p:spPr>
          <a:xfrm>
            <a:off x="6473250" y="3297313"/>
            <a:ext cx="426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BMS</a:t>
            </a:r>
            <a:endParaRPr sz="700">
              <a:solidFill>
                <a:srgbClr val="000000"/>
              </a:solidFill>
            </a:endParaRPr>
          </a:p>
        </p:txBody>
      </p:sp>
      <p:pic>
        <p:nvPicPr>
          <p:cNvPr descr="Computer server vector image | Free SVG" id="305" name="Google Shape;305;g36868dea04b_0_5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517751" y="2946050"/>
            <a:ext cx="337625" cy="337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g36868dea04b_0_542"/>
          <p:cNvCxnSpPr/>
          <p:nvPr/>
        </p:nvCxnSpPr>
        <p:spPr>
          <a:xfrm flipH="1" rot="10800000">
            <a:off x="6924238" y="3189550"/>
            <a:ext cx="131400" cy="12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g36868dea04b_0_542"/>
          <p:cNvCxnSpPr/>
          <p:nvPr/>
        </p:nvCxnSpPr>
        <p:spPr>
          <a:xfrm rot="10800000">
            <a:off x="7053275" y="2889525"/>
            <a:ext cx="10800" cy="30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File:The Things Network gateway icon.png - Wikimedia Commons" id="327" name="Google Shape;327;g36868dea04b_0_5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5111" y="1731197"/>
            <a:ext cx="385425" cy="4368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g36868dea04b_0_542"/>
          <p:cNvCxnSpPr>
            <a:stCxn id="324" idx="2"/>
          </p:cNvCxnSpPr>
          <p:nvPr/>
        </p:nvCxnSpPr>
        <p:spPr>
          <a:xfrm>
            <a:off x="6686550" y="3483013"/>
            <a:ext cx="6600" cy="5631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g36868dea04b_0_542"/>
          <p:cNvCxnSpPr/>
          <p:nvPr/>
        </p:nvCxnSpPr>
        <p:spPr>
          <a:xfrm>
            <a:off x="6687300" y="3599575"/>
            <a:ext cx="8400" cy="317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330" name="Google Shape;330;g36868dea04b_0_542"/>
          <p:cNvSpPr txBox="1"/>
          <p:nvPr/>
        </p:nvSpPr>
        <p:spPr>
          <a:xfrm>
            <a:off x="6610046" y="3665425"/>
            <a:ext cx="6525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600">
                <a:solidFill>
                  <a:srgbClr val="666666"/>
                </a:solidFill>
              </a:rPr>
              <a:t>Local network</a:t>
            </a:r>
            <a:endParaRPr sz="600">
              <a:solidFill>
                <a:srgbClr val="666666"/>
              </a:solidFill>
            </a:endParaRPr>
          </a:p>
        </p:txBody>
      </p:sp>
      <p:cxnSp>
        <p:nvCxnSpPr>
          <p:cNvPr id="331" name="Google Shape;331;g36868dea04b_0_542"/>
          <p:cNvCxnSpPr/>
          <p:nvPr/>
        </p:nvCxnSpPr>
        <p:spPr>
          <a:xfrm>
            <a:off x="2894300" y="2629688"/>
            <a:ext cx="1927800" cy="507600"/>
          </a:xfrm>
          <a:prstGeom prst="bentConnector3">
            <a:avLst>
              <a:gd fmla="val 4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2" name="Google Shape;332;g36868dea04b_0_542" title="Live setpoint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13" y="3633875"/>
            <a:ext cx="2067793" cy="1292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3" name="Google Shape;333;g36868dea04b_0_542"/>
          <p:cNvCxnSpPr>
            <a:stCxn id="308" idx="2"/>
            <a:endCxn id="332" idx="0"/>
          </p:cNvCxnSpPr>
          <p:nvPr/>
        </p:nvCxnSpPr>
        <p:spPr>
          <a:xfrm flipH="1" rot="-5400000">
            <a:off x="2624100" y="2925413"/>
            <a:ext cx="977700" cy="4395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g36868dea04b_0_542"/>
          <p:cNvSpPr txBox="1"/>
          <p:nvPr/>
        </p:nvSpPr>
        <p:spPr>
          <a:xfrm>
            <a:off x="3207725" y="3256550"/>
            <a:ext cx="10776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700"/>
              <a:t>Micro zone climates</a:t>
            </a:r>
            <a:endParaRPr sz="700">
              <a:solidFill>
                <a:srgbClr val="000000"/>
              </a:solidFill>
            </a:endParaRPr>
          </a:p>
        </p:txBody>
      </p:sp>
      <p:pic>
        <p:nvPicPr>
          <p:cNvPr id="320" name="Google Shape;320;g36868dea04b_0_542" title="Analytics Summar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163" y="1218325"/>
            <a:ext cx="1417086" cy="8858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g36868dea04b_0_542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Product</a:t>
            </a:r>
            <a:endParaRPr sz="700"/>
          </a:p>
        </p:txBody>
      </p:sp>
      <p:grpSp>
        <p:nvGrpSpPr>
          <p:cNvPr id="336" name="Google Shape;336;g36868dea04b_0_542"/>
          <p:cNvGrpSpPr/>
          <p:nvPr/>
        </p:nvGrpSpPr>
        <p:grpSpPr>
          <a:xfrm>
            <a:off x="303063" y="3671538"/>
            <a:ext cx="1697308" cy="906859"/>
            <a:chOff x="148925" y="7495475"/>
            <a:chExt cx="3394616" cy="1813719"/>
          </a:xfrm>
        </p:grpSpPr>
        <p:grpSp>
          <p:nvGrpSpPr>
            <p:cNvPr id="337" name="Google Shape;337;g36868dea04b_0_542"/>
            <p:cNvGrpSpPr/>
            <p:nvPr/>
          </p:nvGrpSpPr>
          <p:grpSpPr>
            <a:xfrm>
              <a:off x="291253" y="7506267"/>
              <a:ext cx="3252288" cy="1802927"/>
              <a:chOff x="893650" y="571025"/>
              <a:chExt cx="8250350" cy="4572474"/>
            </a:xfrm>
          </p:grpSpPr>
          <p:pic>
            <p:nvPicPr>
              <p:cNvPr id="338" name="Google Shape;338;g36868dea04b_0_542" title="ATC Chart.png"/>
              <p:cNvPicPr preferRelativeResize="0"/>
              <p:nvPr/>
            </p:nvPicPr>
            <p:blipFill rotWithShape="1">
              <a:blip r:embed="rId11">
                <a:alphaModFix/>
              </a:blip>
              <a:srcRect b="15354" l="16065" r="0" t="0"/>
              <a:stretch/>
            </p:blipFill>
            <p:spPr>
              <a:xfrm>
                <a:off x="1083600" y="571025"/>
                <a:ext cx="8060400" cy="45724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9" name="Google Shape;339;g36868dea04b_0_542"/>
              <p:cNvSpPr txBox="1"/>
              <p:nvPr/>
            </p:nvSpPr>
            <p:spPr>
              <a:xfrm rot="-5400000">
                <a:off x="4869783" y="512806"/>
                <a:ext cx="487500" cy="7944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18025" lIns="18025" spcFirstLastPara="1" rIns="18025" wrap="square" tIns="18025">
                <a:noAutofit/>
              </a:bodyPr>
              <a:lstStyle/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Jan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Feb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Mar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Apr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May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Jun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Jul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Aug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Sep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Oct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Nov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Dec</a:t>
                </a:r>
                <a:endParaRPr sz="200">
                  <a:solidFill>
                    <a:schemeClr val="dk1"/>
                  </a:solidFill>
                </a:endParaRPr>
              </a:p>
            </p:txBody>
          </p:sp>
          <p:sp>
            <p:nvSpPr>
              <p:cNvPr id="340" name="Google Shape;340;g36868dea04b_0_542"/>
              <p:cNvSpPr txBox="1"/>
              <p:nvPr/>
            </p:nvSpPr>
            <p:spPr>
              <a:xfrm>
                <a:off x="893650" y="1340550"/>
                <a:ext cx="442200" cy="358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8025" lIns="18025" spcFirstLastPara="1" rIns="18025" wrap="square" tIns="1802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26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24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22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20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">
                    <a:solidFill>
                      <a:schemeClr val="dk1"/>
                    </a:solidFill>
                  </a:rPr>
                  <a:t>18</a:t>
                </a:r>
                <a:endParaRPr sz="2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341" name="Google Shape;341;g36868dea04b_0_542"/>
            <p:cNvSpPr txBox="1"/>
            <p:nvPr/>
          </p:nvSpPr>
          <p:spPr>
            <a:xfrm rot="-5402037">
              <a:off x="-52522" y="8319323"/>
              <a:ext cx="506400" cy="1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025" lIns="18025" spcFirstLastPara="1" rIns="18025" wrap="square" tIns="18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">
                  <a:solidFill>
                    <a:schemeClr val="dk1"/>
                  </a:solidFill>
                </a:rPr>
                <a:t>Temperature (°C)</a:t>
              </a:r>
              <a:endParaRPr sz="200">
                <a:solidFill>
                  <a:schemeClr val="dk1"/>
                </a:solidFill>
              </a:endParaRPr>
            </a:p>
          </p:txBody>
        </p:sp>
        <p:sp>
          <p:nvSpPr>
            <p:cNvPr id="342" name="Google Shape;342;g36868dea04b_0_542"/>
            <p:cNvSpPr txBox="1"/>
            <p:nvPr/>
          </p:nvSpPr>
          <p:spPr>
            <a:xfrm>
              <a:off x="1660910" y="9106573"/>
              <a:ext cx="437100" cy="97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8025" lIns="18025" spcFirstLastPara="1" rIns="18025" wrap="square" tIns="18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">
                  <a:solidFill>
                    <a:schemeClr val="dk1"/>
                  </a:solidFill>
                </a:rPr>
                <a:t>Month</a:t>
              </a:r>
              <a:endParaRPr sz="200">
                <a:solidFill>
                  <a:schemeClr val="dk1"/>
                </a:solidFill>
              </a:endParaRPr>
            </a:p>
          </p:txBody>
        </p:sp>
        <p:pic>
          <p:nvPicPr>
            <p:cNvPr id="343" name="Google Shape;343;g36868dea04b_0_542" title="chart (2).png"/>
            <p:cNvPicPr preferRelativeResize="0"/>
            <p:nvPr/>
          </p:nvPicPr>
          <p:blipFill rotWithShape="1">
            <a:blip r:embed="rId12">
              <a:alphaModFix/>
            </a:blip>
            <a:srcRect b="52860" l="7757" r="0" t="43376"/>
            <a:stretch/>
          </p:blipFill>
          <p:spPr>
            <a:xfrm>
              <a:off x="375124" y="8426836"/>
              <a:ext cx="3165840" cy="79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g36868dea04b_0_542"/>
            <p:cNvSpPr/>
            <p:nvPr/>
          </p:nvSpPr>
          <p:spPr>
            <a:xfrm>
              <a:off x="148925" y="7495475"/>
              <a:ext cx="3394500" cy="1803000"/>
            </a:xfrm>
            <a:prstGeom prst="rect">
              <a:avLst/>
            </a:prstGeom>
            <a:noFill/>
            <a:ln cap="flat" cmpd="sng" w="143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</p:grpSp>
      <p:pic>
        <p:nvPicPr>
          <p:cNvPr id="345" name="Google Shape;345;g36868dea04b_0_542" title="app for linkedin.png"/>
          <p:cNvPicPr preferRelativeResize="0"/>
          <p:nvPr/>
        </p:nvPicPr>
        <p:blipFill rotWithShape="1">
          <a:blip r:embed="rId13">
            <a:alphaModFix/>
          </a:blip>
          <a:srcRect b="1573" l="35136" r="32232" t="1920"/>
          <a:stretch/>
        </p:blipFill>
        <p:spPr>
          <a:xfrm>
            <a:off x="4765650" y="3140425"/>
            <a:ext cx="915000" cy="18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6868dea04b_0_542"/>
          <p:cNvSpPr/>
          <p:nvPr/>
        </p:nvSpPr>
        <p:spPr>
          <a:xfrm>
            <a:off x="4119350" y="2582025"/>
            <a:ext cx="2249100" cy="2497500"/>
          </a:xfrm>
          <a:prstGeom prst="ellipse">
            <a:avLst/>
          </a:prstGeom>
          <a:noFill/>
          <a:ln cap="flat" cmpd="sng" w="76200">
            <a:solidFill>
              <a:srgbClr val="1C5F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"/>
          <p:cNvSpPr txBox="1"/>
          <p:nvPr/>
        </p:nvSpPr>
        <p:spPr>
          <a:xfrm>
            <a:off x="681132" y="2133480"/>
            <a:ext cx="3281700" cy="13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User research</a:t>
            </a:r>
            <a:endParaRPr sz="700"/>
          </a:p>
        </p:txBody>
      </p:sp>
      <p:sp>
        <p:nvSpPr>
          <p:cNvPr id="352" name="Google Shape;352;p2"/>
          <p:cNvSpPr txBox="1"/>
          <p:nvPr/>
        </p:nvSpPr>
        <p:spPr>
          <a:xfrm>
            <a:off x="4740350" y="1650800"/>
            <a:ext cx="37584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How do </a:t>
            </a: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people report that they are uncomfortable now?</a:t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3" name="Google Shape;353;p2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User </a:t>
            </a: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research</a:t>
            </a:r>
            <a:endParaRPr sz="700"/>
          </a:p>
        </p:txBody>
      </p:sp>
      <p:sp>
        <p:nvSpPr>
          <p:cNvPr id="354" name="Google Shape;354;p2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5" name="Google Shape;355;p2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sp>
        <p:nvSpPr>
          <p:cNvPr id="356" name="Google Shape;356;p2"/>
          <p:cNvSpPr txBox="1"/>
          <p:nvPr/>
        </p:nvSpPr>
        <p:spPr>
          <a:xfrm>
            <a:off x="4740358" y="3171775"/>
            <a:ext cx="35760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What would people expect from a great feedback system?</a:t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5"/>
          <p:cNvGrpSpPr/>
          <p:nvPr/>
        </p:nvGrpSpPr>
        <p:grpSpPr>
          <a:xfrm>
            <a:off x="0" y="177"/>
            <a:ext cx="6240070" cy="5143381"/>
            <a:chOff x="0" y="-47625"/>
            <a:chExt cx="3286842" cy="2756958"/>
          </a:xfrm>
        </p:grpSpPr>
        <p:sp>
          <p:nvSpPr>
            <p:cNvPr id="362" name="Google Shape;362;p15"/>
            <p:cNvSpPr/>
            <p:nvPr/>
          </p:nvSpPr>
          <p:spPr>
            <a:xfrm>
              <a:off x="0" y="0"/>
              <a:ext cx="3286842" cy="2709333"/>
            </a:xfrm>
            <a:custGeom>
              <a:rect b="b" l="l" r="r" t="t"/>
              <a:pathLst>
                <a:path extrusionOk="0" h="2709333" w="3286842">
                  <a:moveTo>
                    <a:pt x="0" y="0"/>
                  </a:moveTo>
                  <a:lnTo>
                    <a:pt x="3286842" y="0"/>
                  </a:lnTo>
                  <a:lnTo>
                    <a:pt x="328684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5F35"/>
            </a:solidFill>
            <a:ln>
              <a:noFill/>
            </a:ln>
          </p:spPr>
        </p:sp>
        <p:sp>
          <p:nvSpPr>
            <p:cNvPr id="363" name="Google Shape;363;p15"/>
            <p:cNvSpPr txBox="1"/>
            <p:nvPr/>
          </p:nvSpPr>
          <p:spPr>
            <a:xfrm>
              <a:off x="0" y="-47625"/>
              <a:ext cx="3286842" cy="2756958"/>
            </a:xfrm>
            <a:prstGeom prst="rect">
              <a:avLst/>
            </a:prstGeom>
            <a:solidFill>
              <a:srgbClr val="1C5F35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15"/>
          <p:cNvGrpSpPr/>
          <p:nvPr/>
        </p:nvGrpSpPr>
        <p:grpSpPr>
          <a:xfrm>
            <a:off x="3969124" y="837375"/>
            <a:ext cx="4596996" cy="1635119"/>
            <a:chOff x="0" y="-47625"/>
            <a:chExt cx="2136349" cy="861269"/>
          </a:xfrm>
        </p:grpSpPr>
        <p:sp>
          <p:nvSpPr>
            <p:cNvPr id="365" name="Google Shape;365;p15"/>
            <p:cNvSpPr/>
            <p:nvPr/>
          </p:nvSpPr>
          <p:spPr>
            <a:xfrm>
              <a:off x="0" y="0"/>
              <a:ext cx="2136349" cy="813644"/>
            </a:xfrm>
            <a:custGeom>
              <a:rect b="b" l="l" r="r" t="t"/>
              <a:pathLst>
                <a:path extrusionOk="0" h="813644" w="2136349">
                  <a:moveTo>
                    <a:pt x="35314" y="0"/>
                  </a:moveTo>
                  <a:lnTo>
                    <a:pt x="2101035" y="0"/>
                  </a:lnTo>
                  <a:cubicBezTo>
                    <a:pt x="2120539" y="0"/>
                    <a:pt x="2136349" y="15811"/>
                    <a:pt x="2136349" y="35314"/>
                  </a:cubicBezTo>
                  <a:lnTo>
                    <a:pt x="2136349" y="778330"/>
                  </a:lnTo>
                  <a:cubicBezTo>
                    <a:pt x="2136349" y="787696"/>
                    <a:pt x="2132629" y="796678"/>
                    <a:pt x="2126006" y="803301"/>
                  </a:cubicBezTo>
                  <a:cubicBezTo>
                    <a:pt x="2119383" y="809924"/>
                    <a:pt x="2110401" y="813644"/>
                    <a:pt x="2101035" y="813644"/>
                  </a:cubicBezTo>
                  <a:lnTo>
                    <a:pt x="35314" y="813644"/>
                  </a:lnTo>
                  <a:cubicBezTo>
                    <a:pt x="15811" y="813644"/>
                    <a:pt x="0" y="797833"/>
                    <a:pt x="0" y="778330"/>
                  </a:cubicBezTo>
                  <a:lnTo>
                    <a:pt x="0" y="35314"/>
                  </a:lnTo>
                  <a:cubicBezTo>
                    <a:pt x="0" y="15811"/>
                    <a:pt x="15811" y="0"/>
                    <a:pt x="3531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">
              <a:solidFill>
                <a:srgbClr val="4573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5"/>
            <p:cNvSpPr txBox="1"/>
            <p:nvPr/>
          </p:nvSpPr>
          <p:spPr>
            <a:xfrm>
              <a:off x="0" y="-47625"/>
              <a:ext cx="2136349" cy="861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15"/>
          <p:cNvGrpSpPr/>
          <p:nvPr/>
        </p:nvGrpSpPr>
        <p:grpSpPr>
          <a:xfrm>
            <a:off x="3969124" y="2684777"/>
            <a:ext cx="4596996" cy="1635119"/>
            <a:chOff x="0" y="-47625"/>
            <a:chExt cx="2136349" cy="861269"/>
          </a:xfrm>
        </p:grpSpPr>
        <p:sp>
          <p:nvSpPr>
            <p:cNvPr id="368" name="Google Shape;368;p15"/>
            <p:cNvSpPr/>
            <p:nvPr/>
          </p:nvSpPr>
          <p:spPr>
            <a:xfrm>
              <a:off x="0" y="0"/>
              <a:ext cx="2136349" cy="813644"/>
            </a:xfrm>
            <a:custGeom>
              <a:rect b="b" l="l" r="r" t="t"/>
              <a:pathLst>
                <a:path extrusionOk="0" h="813644" w="2136349">
                  <a:moveTo>
                    <a:pt x="35314" y="0"/>
                  </a:moveTo>
                  <a:lnTo>
                    <a:pt x="2101035" y="0"/>
                  </a:lnTo>
                  <a:cubicBezTo>
                    <a:pt x="2120539" y="0"/>
                    <a:pt x="2136349" y="15811"/>
                    <a:pt x="2136349" y="35314"/>
                  </a:cubicBezTo>
                  <a:lnTo>
                    <a:pt x="2136349" y="778330"/>
                  </a:lnTo>
                  <a:cubicBezTo>
                    <a:pt x="2136349" y="787696"/>
                    <a:pt x="2132629" y="796678"/>
                    <a:pt x="2126006" y="803301"/>
                  </a:cubicBezTo>
                  <a:cubicBezTo>
                    <a:pt x="2119383" y="809924"/>
                    <a:pt x="2110401" y="813644"/>
                    <a:pt x="2101035" y="813644"/>
                  </a:cubicBezTo>
                  <a:lnTo>
                    <a:pt x="35314" y="813644"/>
                  </a:lnTo>
                  <a:cubicBezTo>
                    <a:pt x="15811" y="813644"/>
                    <a:pt x="0" y="797833"/>
                    <a:pt x="0" y="778330"/>
                  </a:cubicBezTo>
                  <a:lnTo>
                    <a:pt x="0" y="35314"/>
                  </a:lnTo>
                  <a:cubicBezTo>
                    <a:pt x="0" y="15811"/>
                    <a:pt x="15811" y="0"/>
                    <a:pt x="35314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5"/>
            <p:cNvSpPr txBox="1"/>
            <p:nvPr/>
          </p:nvSpPr>
          <p:spPr>
            <a:xfrm>
              <a:off x="0" y="-47625"/>
              <a:ext cx="2136349" cy="861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15"/>
          <p:cNvSpPr/>
          <p:nvPr/>
        </p:nvSpPr>
        <p:spPr>
          <a:xfrm>
            <a:off x="4192836" y="1121850"/>
            <a:ext cx="1193284" cy="1156208"/>
          </a:xfrm>
          <a:custGeom>
            <a:rect b="b" l="l" r="r" t="t"/>
            <a:pathLst>
              <a:path extrusionOk="0" h="812800" w="838864">
                <a:moveTo>
                  <a:pt x="419432" y="0"/>
                </a:moveTo>
                <a:cubicBezTo>
                  <a:pt x="187786" y="0"/>
                  <a:pt x="0" y="181951"/>
                  <a:pt x="0" y="406400"/>
                </a:cubicBezTo>
                <a:cubicBezTo>
                  <a:pt x="0" y="630849"/>
                  <a:pt x="187786" y="812800"/>
                  <a:pt x="419432" y="812800"/>
                </a:cubicBezTo>
                <a:cubicBezTo>
                  <a:pt x="651078" y="812800"/>
                  <a:pt x="838864" y="630849"/>
                  <a:pt x="838864" y="406400"/>
                </a:cubicBezTo>
                <a:cubicBezTo>
                  <a:pt x="838864" y="181951"/>
                  <a:pt x="651078" y="0"/>
                  <a:pt x="419432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80" l="0" r="0" t="-5519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5"/>
          <p:cNvSpPr/>
          <p:nvPr/>
        </p:nvSpPr>
        <p:spPr>
          <a:xfrm>
            <a:off x="4192836" y="2978182"/>
            <a:ext cx="1193284" cy="1156208"/>
          </a:xfrm>
          <a:custGeom>
            <a:rect b="b" l="l" r="r" t="t"/>
            <a:pathLst>
              <a:path extrusionOk="0" h="812800" w="838864">
                <a:moveTo>
                  <a:pt x="419432" y="0"/>
                </a:moveTo>
                <a:cubicBezTo>
                  <a:pt x="187786" y="0"/>
                  <a:pt x="0" y="181951"/>
                  <a:pt x="0" y="406400"/>
                </a:cubicBezTo>
                <a:cubicBezTo>
                  <a:pt x="0" y="630849"/>
                  <a:pt x="187786" y="812800"/>
                  <a:pt x="419432" y="812800"/>
                </a:cubicBezTo>
                <a:cubicBezTo>
                  <a:pt x="651078" y="812800"/>
                  <a:pt x="838864" y="630849"/>
                  <a:pt x="838864" y="406400"/>
                </a:cubicBezTo>
                <a:cubicBezTo>
                  <a:pt x="838864" y="181951"/>
                  <a:pt x="651078" y="0"/>
                  <a:pt x="419432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2988" r="-2298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5"/>
          <p:cNvSpPr txBox="1"/>
          <p:nvPr/>
        </p:nvSpPr>
        <p:spPr>
          <a:xfrm>
            <a:off x="619381" y="1222363"/>
            <a:ext cx="34263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User research</a:t>
            </a:r>
            <a:endParaRPr sz="700"/>
          </a:p>
        </p:txBody>
      </p:sp>
      <p:sp>
        <p:nvSpPr>
          <p:cNvPr id="373" name="Google Shape;373;p15"/>
          <p:cNvSpPr txBox="1"/>
          <p:nvPr/>
        </p:nvSpPr>
        <p:spPr>
          <a:xfrm>
            <a:off x="5803640" y="1112430"/>
            <a:ext cx="253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“I always feel like I am 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complaining, when I report that it is too cold. I would rather be anonymous. I’m really busy - 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I 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just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 want 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something quick and I’d like to see how my feedback is being used</a:t>
            </a:r>
            <a:r>
              <a:rPr i="0" lang="en-US" sz="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”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5803640" y="2070030"/>
            <a:ext cx="2238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Jessica Botha</a:t>
            </a:r>
            <a:r>
              <a:rPr b="1" i="0" lang="en-US" sz="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Business support manager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5803640" y="3070819"/>
            <a:ext cx="25356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I don’t feel listened to if I report problems, nothing 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changes</a:t>
            </a: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. It is annoying having to go downstairs to tell anyone.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…I’m into into the energy saving stuff.</a:t>
            </a:r>
            <a:r>
              <a:rPr i="0" lang="en-US" sz="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”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Google Shape;376;p15"/>
          <p:cNvSpPr txBox="1"/>
          <p:nvPr/>
        </p:nvSpPr>
        <p:spPr>
          <a:xfrm>
            <a:off x="5803640" y="3876018"/>
            <a:ext cx="2238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David Malik,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Head of </a:t>
            </a:r>
            <a:r>
              <a:rPr b="1"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customer success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7" name="Google Shape;377;p15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78" name="Google Shape;378;p15"/>
          <p:cNvSpPr txBox="1"/>
          <p:nvPr/>
        </p:nvSpPr>
        <p:spPr>
          <a:xfrm>
            <a:off x="702065" y="334547"/>
            <a:ext cx="131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79" name="Google Shape;379;p15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1C5F35"/>
                </a:solidFill>
                <a:latin typeface="Comfortaa"/>
                <a:ea typeface="Comfortaa"/>
                <a:cs typeface="Comfortaa"/>
                <a:sym typeface="Comfortaa"/>
              </a:rPr>
              <a:t>User research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3"/>
          <p:cNvSpPr txBox="1"/>
          <p:nvPr/>
        </p:nvSpPr>
        <p:spPr>
          <a:xfrm>
            <a:off x="6538041" y="356235"/>
            <a:ext cx="1892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Design</a:t>
            </a:r>
            <a:endParaRPr sz="700"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5498450" y="301"/>
            <a:ext cx="3645690" cy="5143459"/>
            <a:chOff x="0" y="-47625"/>
            <a:chExt cx="1920300" cy="2757000"/>
          </a:xfrm>
        </p:grpSpPr>
        <p:sp>
          <p:nvSpPr>
            <p:cNvPr id="386" name="Google Shape;386;p13"/>
            <p:cNvSpPr/>
            <p:nvPr/>
          </p:nvSpPr>
          <p:spPr>
            <a:xfrm>
              <a:off x="0" y="0"/>
              <a:ext cx="1920289" cy="2709333"/>
            </a:xfrm>
            <a:custGeom>
              <a:rect b="b" l="l" r="r" t="t"/>
              <a:pathLst>
                <a:path extrusionOk="0" h="2709333" w="1920289">
                  <a:moveTo>
                    <a:pt x="0" y="0"/>
                  </a:moveTo>
                  <a:lnTo>
                    <a:pt x="1920289" y="0"/>
                  </a:lnTo>
                  <a:lnTo>
                    <a:pt x="19202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5F35"/>
            </a:solidFill>
            <a:ln>
              <a:noFill/>
            </a:ln>
          </p:spPr>
        </p:sp>
        <p:sp>
          <p:nvSpPr>
            <p:cNvPr id="387" name="Google Shape;387;p13"/>
            <p:cNvSpPr txBox="1"/>
            <p:nvPr/>
          </p:nvSpPr>
          <p:spPr>
            <a:xfrm>
              <a:off x="0" y="-47625"/>
              <a:ext cx="1920300" cy="2757000"/>
            </a:xfrm>
            <a:prstGeom prst="rect">
              <a:avLst/>
            </a:prstGeom>
            <a:solidFill>
              <a:srgbClr val="1C5F35"/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13"/>
          <p:cNvSpPr txBox="1"/>
          <p:nvPr/>
        </p:nvSpPr>
        <p:spPr>
          <a:xfrm>
            <a:off x="5671750" y="1561625"/>
            <a:ext cx="34515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Quick, simple and convenient</a:t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Anonymous, stigma free </a:t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Confirmation that their feedback has been </a:t>
            </a: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received</a:t>
            </a: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and acted on</a:t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Accept delays in change</a:t>
            </a:r>
            <a:endParaRPr b="1" sz="1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Information about impact</a:t>
            </a:r>
            <a:endParaRPr b="1" sz="15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9" name="Google Shape;389;p13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pic>
        <p:nvPicPr>
          <p:cNvPr id="391" name="Google Shape;391;p13" title="app for linkedin.png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793375" y="1312850"/>
            <a:ext cx="3562076" cy="36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3"/>
          <p:cNvSpPr txBox="1"/>
          <p:nvPr/>
        </p:nvSpPr>
        <p:spPr>
          <a:xfrm>
            <a:off x="6538041" y="356235"/>
            <a:ext cx="1892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Design</a:t>
            </a:r>
            <a:endParaRPr sz="700"/>
          </a:p>
        </p:txBody>
      </p:sp>
      <p:pic>
        <p:nvPicPr>
          <p:cNvPr id="393" name="Google Shape;393;p13" title="Screenshot 2025-06-16 0934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325" y="1199500"/>
            <a:ext cx="2084150" cy="38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3"/>
          <p:cNvSpPr/>
          <p:nvPr/>
        </p:nvSpPr>
        <p:spPr>
          <a:xfrm>
            <a:off x="3236900" y="4305125"/>
            <a:ext cx="895200" cy="73500"/>
          </a:xfrm>
          <a:prstGeom prst="rect">
            <a:avLst/>
          </a:prstGeom>
          <a:solidFill>
            <a:srgbClr val="1C5F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3"/>
          <p:cNvSpPr txBox="1"/>
          <p:nvPr/>
        </p:nvSpPr>
        <p:spPr>
          <a:xfrm>
            <a:off x="5724848" y="674050"/>
            <a:ext cx="33453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User needs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96" name="Google Shape;396;p13"/>
          <p:cNvSpPr txBox="1"/>
          <p:nvPr/>
        </p:nvSpPr>
        <p:spPr>
          <a:xfrm>
            <a:off x="1765843" y="674050"/>
            <a:ext cx="42234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Design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6868dea04b_0_891"/>
          <p:cNvSpPr txBox="1"/>
          <p:nvPr/>
        </p:nvSpPr>
        <p:spPr>
          <a:xfrm>
            <a:off x="703532" y="1298955"/>
            <a:ext cx="32817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Testing</a:t>
            </a:r>
            <a:endParaRPr sz="700"/>
          </a:p>
        </p:txBody>
      </p:sp>
      <p:sp>
        <p:nvSpPr>
          <p:cNvPr id="402" name="Google Shape;402;g36868dea04b_0_891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Testing</a:t>
            </a:r>
            <a:endParaRPr sz="700"/>
          </a:p>
        </p:txBody>
      </p:sp>
      <p:sp>
        <p:nvSpPr>
          <p:cNvPr id="403" name="Google Shape;403;g36868dea04b_0_891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4" name="Google Shape;404;g36868dea04b_0_891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pic>
        <p:nvPicPr>
          <p:cNvPr id="405" name="Google Shape;405;g36868dea04b_0_8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825" y="1298949"/>
            <a:ext cx="4276174" cy="30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6868dea04b_0_891"/>
          <p:cNvSpPr txBox="1"/>
          <p:nvPr/>
        </p:nvSpPr>
        <p:spPr>
          <a:xfrm>
            <a:off x="779725" y="2200050"/>
            <a:ext cx="3758400" cy="20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UCL One Pool Street </a:t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Newly built BREEAM Excellent rated building in the UCL East Campus</a:t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High energy bills</a:t>
            </a:r>
            <a:endParaRPr sz="20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6868dea04b_0_900"/>
          <p:cNvSpPr txBox="1"/>
          <p:nvPr/>
        </p:nvSpPr>
        <p:spPr>
          <a:xfrm>
            <a:off x="4053350" y="873150"/>
            <a:ext cx="48612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People as thermostats</a:t>
            </a:r>
            <a:endParaRPr sz="100"/>
          </a:p>
        </p:txBody>
      </p:sp>
      <p:sp>
        <p:nvSpPr>
          <p:cNvPr id="412" name="Google Shape;412;g36868dea04b_0_900"/>
          <p:cNvSpPr txBox="1"/>
          <p:nvPr/>
        </p:nvSpPr>
        <p:spPr>
          <a:xfrm>
            <a:off x="5386207" y="356235"/>
            <a:ext cx="3043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People as thermostats</a:t>
            </a:r>
            <a:endParaRPr sz="700"/>
          </a:p>
        </p:txBody>
      </p:sp>
      <p:sp>
        <p:nvSpPr>
          <p:cNvPr id="413" name="Google Shape;413;g36868dea04b_0_900"/>
          <p:cNvSpPr txBox="1"/>
          <p:nvPr/>
        </p:nvSpPr>
        <p:spPr>
          <a:xfrm>
            <a:off x="3367552" y="356235"/>
            <a:ext cx="1372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Cloud Thermostat</a:t>
            </a:r>
            <a:endParaRPr sz="900">
              <a:solidFill>
                <a:srgbClr val="2D4D3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4" name="Google Shape;414;g36868dea04b_0_900"/>
          <p:cNvSpPr txBox="1"/>
          <p:nvPr/>
        </p:nvSpPr>
        <p:spPr>
          <a:xfrm>
            <a:off x="917844" y="356235"/>
            <a:ext cx="17649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2D4D31"/>
                </a:solidFill>
                <a:latin typeface="Comfortaa"/>
                <a:ea typeface="Comfortaa"/>
                <a:cs typeface="Comfortaa"/>
                <a:sym typeface="Comfortaa"/>
              </a:rPr>
              <a:t>Klimatise</a:t>
            </a:r>
            <a:endParaRPr sz="700"/>
          </a:p>
        </p:txBody>
      </p:sp>
      <p:pic>
        <p:nvPicPr>
          <p:cNvPr id="415" name="Google Shape;415;g36868dea04b_0_900" title="IMG_12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8075"/>
            <a:ext cx="3207126" cy="427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6868dea04b_0_900" title="Close u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8350" y="1666350"/>
            <a:ext cx="2528150" cy="3433900"/>
          </a:xfrm>
          <a:prstGeom prst="rect">
            <a:avLst/>
          </a:prstGeom>
          <a:noFill/>
          <a:ln cap="flat" cmpd="sng" w="38100">
            <a:solidFill>
              <a:srgbClr val="1C5F3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7" name="Google Shape;417;g36868dea04b_0_900"/>
          <p:cNvSpPr/>
          <p:nvPr/>
        </p:nvSpPr>
        <p:spPr>
          <a:xfrm>
            <a:off x="192750" y="2108950"/>
            <a:ext cx="854400" cy="11094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8" name="Google Shape;418;g36868dea04b_0_900"/>
          <p:cNvCxnSpPr>
            <a:stCxn id="417" idx="3"/>
            <a:endCxn id="416" idx="1"/>
          </p:cNvCxnSpPr>
          <p:nvPr/>
        </p:nvCxnSpPr>
        <p:spPr>
          <a:xfrm>
            <a:off x="1047150" y="2663650"/>
            <a:ext cx="2581200" cy="719700"/>
          </a:xfrm>
          <a:prstGeom prst="straightConnector1">
            <a:avLst/>
          </a:prstGeom>
          <a:noFill/>
          <a:ln cap="flat" cmpd="sng" w="38100">
            <a:solidFill>
              <a:srgbClr val="1C5F3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9" name="Google Shape;419;g36868dea04b_0_900" title="app for linkedin.png"/>
          <p:cNvPicPr preferRelativeResize="0"/>
          <p:nvPr/>
        </p:nvPicPr>
        <p:blipFill rotWithShape="1">
          <a:blip r:embed="rId5">
            <a:alphaModFix/>
          </a:blip>
          <a:srcRect b="0" l="33368" r="0" t="0"/>
          <a:stretch/>
        </p:blipFill>
        <p:spPr>
          <a:xfrm>
            <a:off x="6611714" y="2663651"/>
            <a:ext cx="2302933" cy="24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6868dea04b_0_900" title="Screenshot 2025-06-16 09345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3928" y="2935300"/>
            <a:ext cx="1160073" cy="2208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g36868dea04b_0_900"/>
          <p:cNvCxnSpPr>
            <a:endCxn id="419" idx="1"/>
          </p:cNvCxnSpPr>
          <p:nvPr/>
        </p:nvCxnSpPr>
        <p:spPr>
          <a:xfrm>
            <a:off x="5235314" y="3572551"/>
            <a:ext cx="1376400" cy="304200"/>
          </a:xfrm>
          <a:prstGeom prst="straightConnector1">
            <a:avLst/>
          </a:prstGeom>
          <a:noFill/>
          <a:ln cap="flat" cmpd="sng" w="38100">
            <a:solidFill>
              <a:srgbClr val="1C5F3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1C5F35"/>
      </a:lt1>
      <a:dk2>
        <a:srgbClr val="666666"/>
      </a:dk2>
      <a:lt2>
        <a:srgbClr val="E0E0E0"/>
      </a:lt2>
      <a:accent1>
        <a:srgbClr val="616161"/>
      </a:accent1>
      <a:accent2>
        <a:srgbClr val="78909C"/>
      </a:accent2>
      <a:accent3>
        <a:srgbClr val="C6D8D3"/>
      </a:accent3>
      <a:accent4>
        <a:srgbClr val="FFFFFF"/>
      </a:accent4>
      <a:accent5>
        <a:srgbClr val="C2847A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1C5F35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641A87B339B4CA72A92B9E8BF839B" ma:contentTypeVersion="20" ma:contentTypeDescription="Create a new document." ma:contentTypeScope="" ma:versionID="7fa41bdf92648657ffc4e6cf3ddd7534">
  <xsd:schema xmlns:xsd="http://www.w3.org/2001/XMLSchema" xmlns:xs="http://www.w3.org/2001/XMLSchema" xmlns:p="http://schemas.microsoft.com/office/2006/metadata/properties" xmlns:ns1="http://schemas.microsoft.com/sharepoint/v3" xmlns:ns2="7a5fbea8-627d-472c-b015-54765d99e351" xmlns:ns3="c1499231-76b3-4c05-8a8b-274ce724a341" targetNamespace="http://schemas.microsoft.com/office/2006/metadata/properties" ma:root="true" ma:fieldsID="a3e4ee4fc596c6a26c573e2a0a0965db" ns1:_="" ns2:_="" ns3:_="">
    <xsd:import namespace="http://schemas.microsoft.com/sharepoint/v3"/>
    <xsd:import namespace="7a5fbea8-627d-472c-b015-54765d99e351"/>
    <xsd:import namespace="c1499231-76b3-4c05-8a8b-274ce724a3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fbea8-627d-472c-b015-54765d99e3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64e821e-fc72-4874-af9e-3f1ddb97fd49}" ma:internalName="TaxCatchAll" ma:showField="CatchAllData" ma:web="7a5fbea8-627d-472c-b015-54765d99e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99231-76b3-4c05-8a8b-274ce724a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435f125-ff7d-49c8-b4b7-9a369ce609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a5fbea8-627d-472c-b015-54765d99e351" xsi:nil="true"/>
    <_ip_UnifiedCompliancePolicyProperties xmlns="http://schemas.microsoft.com/sharepoint/v3" xsi:nil="true"/>
    <lcf76f155ced4ddcb4097134ff3c332f xmlns="c1499231-76b3-4c05-8a8b-274ce724a3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DB30A6-D848-4A65-9269-E844CB81B4E7}"/>
</file>

<file path=customXml/itemProps2.xml><?xml version="1.0" encoding="utf-8"?>
<ds:datastoreItem xmlns:ds="http://schemas.openxmlformats.org/officeDocument/2006/customXml" ds:itemID="{D4C1642A-5A3F-4878-870B-1A2A3F0BF0E9}"/>
</file>

<file path=customXml/itemProps3.xml><?xml version="1.0" encoding="utf-8"?>
<ds:datastoreItem xmlns:ds="http://schemas.openxmlformats.org/officeDocument/2006/customXml" ds:itemID="{5EDF7E6A-4FFC-4910-903A-FC5028697EFC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0x010100BC8641A87B339B4CA72A92B9E8BF839B</vt:lpwstr>
  </property>
</Properties>
</file>