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5" r:id="rId3"/>
    <p:sldId id="256" r:id="rId4"/>
    <p:sldId id="257" r:id="rId5"/>
    <p:sldId id="258" r:id="rId6"/>
    <p:sldId id="259" r:id="rId7"/>
    <p:sldId id="260" r:id="rId8"/>
    <p:sldId id="269" r:id="rId9"/>
    <p:sldId id="270" r:id="rId10"/>
    <p:sldId id="271" r:id="rId11"/>
    <p:sldId id="261" r:id="rId12"/>
    <p:sldId id="264" r:id="rId13"/>
    <p:sldId id="266" r:id="rId14"/>
    <p:sldId id="268" r:id="rId15"/>
    <p:sldId id="262" r:id="rId16"/>
    <p:sldId id="263" r:id="rId17"/>
  </p:sldIdLst>
  <p:sldSz cx="12192000" cy="6858000"/>
  <p:notesSz cx="6858000" cy="9144000"/>
  <p:defaultTextStyle>
    <a:defPPr marL="0" marR="0" indent="0" algn="l" defTabSz="45718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1pPr>
    <a:lvl2pPr marL="0" marR="0" indent="0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2pPr>
    <a:lvl3pPr marL="0" marR="0" indent="0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3pPr>
    <a:lvl4pPr marL="0" marR="0" indent="0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4pPr>
    <a:lvl5pPr marL="0" marR="0" indent="0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5pPr>
    <a:lvl6pPr marL="0" marR="0" indent="0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6pPr>
    <a:lvl7pPr marL="0" marR="0" indent="177796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7pPr>
    <a:lvl8pPr marL="0" marR="0" indent="355591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8pPr>
    <a:lvl9pPr marL="0" marR="0" indent="533387" algn="l" defTabSz="304792" rtl="0" fontAlgn="auto" latinLnBrk="0" hangingPunct="0">
      <a:lnSpc>
        <a:spcPct val="90000"/>
      </a:lnSpc>
      <a:spcBef>
        <a:spcPts val="2251"/>
      </a:spcBef>
      <a:spcAft>
        <a:spcPts val="0"/>
      </a:spcAft>
      <a:buClrTx/>
      <a:buSzTx/>
      <a:buFontTx/>
      <a:buNone/>
      <a:tabLst/>
      <a:defRPr kumimoji="0" sz="3000" b="0" i="0" u="none" strike="noStrike" cap="none" spc="-60" normalizeH="0" baseline="0">
        <a:ln>
          <a:noFill/>
        </a:ln>
        <a:solidFill>
          <a:srgbClr val="323333"/>
        </a:solidFill>
        <a:effectLst/>
        <a:uFillTx/>
        <a:latin typeface="+mj-lt"/>
        <a:ea typeface="+mj-ea"/>
        <a:cs typeface="+mj-cs"/>
        <a:sym typeface="BrownStd-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4" autoAdjust="0"/>
    <p:restoredTop sz="92422"/>
  </p:normalViewPr>
  <p:slideViewPr>
    <p:cSldViewPr snapToGrid="0">
      <p:cViewPr varScale="1">
        <p:scale>
          <a:sx n="63" d="100"/>
          <a:sy n="63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mmary layout: Key points 3-up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2081240" y="2126632"/>
            <a:ext cx="609600" cy="609600"/>
          </a:xfrm>
          <a:prstGeom prst="rect">
            <a:avLst/>
          </a:prstGeom>
          <a:noFill/>
        </p:spPr>
        <p:txBody>
          <a:bodyPr rIns="0" anchor="ctr"/>
          <a:lstStyle>
            <a:lvl1pPr marL="0" indent="0" algn="ctr">
              <a:lnSpc>
                <a:spcPct val="100000"/>
              </a:lnSpc>
              <a:buFontTx/>
              <a:buNone/>
              <a:defRPr sz="1067">
                <a:solidFill>
                  <a:srgbClr val="585859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5791200" y="2126632"/>
            <a:ext cx="609600" cy="609600"/>
          </a:xfrm>
          <a:prstGeom prst="rect">
            <a:avLst/>
          </a:prstGeom>
          <a:noFill/>
        </p:spPr>
        <p:txBody>
          <a:bodyPr rIns="0" anchor="ctr"/>
          <a:lstStyle>
            <a:lvl1pPr marL="0" indent="0" algn="ctr">
              <a:lnSpc>
                <a:spcPct val="100000"/>
              </a:lnSpc>
              <a:buFontTx/>
              <a:buNone/>
              <a:defRPr sz="1067">
                <a:solidFill>
                  <a:srgbClr val="585859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9530100" y="2126632"/>
            <a:ext cx="609600" cy="609600"/>
          </a:xfrm>
          <a:prstGeom prst="rect">
            <a:avLst/>
          </a:prstGeom>
          <a:noFill/>
        </p:spPr>
        <p:txBody>
          <a:bodyPr rIns="0" anchor="ctr"/>
          <a:lstStyle>
            <a:lvl1pPr marL="0" indent="0" algn="ctr">
              <a:lnSpc>
                <a:spcPct val="100000"/>
              </a:lnSpc>
              <a:buFontTx/>
              <a:buNone/>
              <a:defRPr sz="1067">
                <a:solidFill>
                  <a:srgbClr val="585859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3524" y="3043196"/>
            <a:ext cx="3520017" cy="472017"/>
          </a:xfrm>
          <a:prstGeom prst="rect">
            <a:avLst/>
          </a:prstGeo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41376" y="3043196"/>
            <a:ext cx="3520017" cy="472017"/>
          </a:xfrm>
          <a:prstGeom prst="rect">
            <a:avLst/>
          </a:prstGeo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2384" y="3043196"/>
            <a:ext cx="3520016" cy="472017"/>
          </a:xfrm>
          <a:prstGeom prst="rect">
            <a:avLst/>
          </a:prstGeom>
        </p:spPr>
        <p:txBody>
          <a:bodyPr lIns="0" rIns="0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13524" y="3519539"/>
            <a:ext cx="3520017" cy="2764367"/>
          </a:xfrm>
          <a:prstGeom prst="rect">
            <a:avLst/>
          </a:prstGeo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2pPr>
            <a:lvl3pPr marL="479032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3pPr>
            <a:lvl4pPr marL="669527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4pPr>
            <a:lvl5pPr marL="860022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341376" y="3519539"/>
            <a:ext cx="3520017" cy="2764367"/>
          </a:xfrm>
          <a:prstGeom prst="rect">
            <a:avLst/>
          </a:prstGeo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2pPr>
            <a:lvl3pPr marL="479032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3pPr>
            <a:lvl4pPr marL="669527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4pPr>
            <a:lvl5pPr marL="860022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8062384" y="3519539"/>
            <a:ext cx="3520017" cy="2764367"/>
          </a:xfrm>
          <a:prstGeom prst="rect">
            <a:avLst/>
          </a:prstGeom>
        </p:spPr>
        <p:txBody>
          <a:bodyPr lIns="0" tIns="91440" rIns="0"/>
          <a:lstStyle>
            <a:lvl1pPr marL="0" indent="0" algn="ctr">
              <a:lnSpc>
                <a:spcPct val="10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2pPr>
            <a:lvl3pPr marL="479032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3pPr>
            <a:lvl4pPr marL="669527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4pPr>
            <a:lvl5pPr marL="860022" indent="0" algn="ctr">
              <a:lnSpc>
                <a:spcPct val="110000"/>
              </a:lnSpc>
              <a:spcAft>
                <a:spcPts val="800"/>
              </a:spcAft>
              <a:buClr>
                <a:srgbClr val="0061D5"/>
              </a:buClr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hape 53"/>
          <p:cNvSpPr>
            <a:spLocks noGrp="1"/>
          </p:cNvSpPr>
          <p:nvPr>
            <p:ph type="title" hasCustomPrompt="1"/>
          </p:nvPr>
        </p:nvSpPr>
        <p:spPr>
          <a:xfrm>
            <a:off x="609600" y="802578"/>
            <a:ext cx="10972800" cy="52469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3200" dirty="0"/>
              <a:t>SLIDE TITLE, SANSATION, 32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4445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A44BD-C61A-6491-F70A-7FEDC0F28F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7C1DAD3-F6EA-409E-93CB-022744E43FB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89D69-0998-8C80-626E-88931ABF0A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09600" y="1416262"/>
            <a:ext cx="1097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03FBF-92B9-9AA3-2165-CCC4910691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2B854F7-5FFD-4EDE-84A0-BB59B0858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3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ayout 2: One column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3"/>
          <p:cNvSpPr>
            <a:spLocks noGrp="1"/>
          </p:cNvSpPr>
          <p:nvPr>
            <p:ph type="title" hasCustomPrompt="1"/>
          </p:nvPr>
        </p:nvSpPr>
        <p:spPr>
          <a:xfrm>
            <a:off x="609600" y="747372"/>
            <a:ext cx="10972800" cy="5290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3200" dirty="0"/>
              <a:t>SLIDE TITLE, SANSATION, 32 PT.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26465"/>
            <a:ext cx="10972800" cy="500876"/>
          </a:xfrm>
          <a:prstGeom prst="rect">
            <a:avLst/>
          </a:prstGeo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74B944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21213" y="2097024"/>
            <a:ext cx="0" cy="3843699"/>
          </a:xfrm>
          <a:prstGeom prst="line">
            <a:avLst/>
          </a:prstGeom>
          <a:noFill/>
          <a:ln w="6350" cap="flat">
            <a:solidFill>
              <a:srgbClr val="C3D1D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44418" y="2097025"/>
            <a:ext cx="3337983" cy="38436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600" baseline="0">
                <a:solidFill>
                  <a:srgbClr val="74B944"/>
                </a:solidFill>
                <a:latin typeface="+mj-lt"/>
              </a:defRPr>
            </a:lvl1pPr>
            <a:lvl2pPr marL="317492" indent="0">
              <a:buNone/>
              <a:defRPr sz="2667">
                <a:solidFill>
                  <a:srgbClr val="0061D5"/>
                </a:solidFill>
                <a:latin typeface="+mj-lt"/>
              </a:defRPr>
            </a:lvl2pPr>
            <a:lvl3pPr marL="634984" indent="0">
              <a:buNone/>
              <a:defRPr sz="2667">
                <a:solidFill>
                  <a:srgbClr val="0061D5"/>
                </a:solidFill>
                <a:latin typeface="+mj-lt"/>
              </a:defRPr>
            </a:lvl3pPr>
            <a:lvl4pPr marL="952476" indent="0">
              <a:buNone/>
              <a:defRPr sz="2667">
                <a:solidFill>
                  <a:srgbClr val="0061D5"/>
                </a:solidFill>
                <a:latin typeface="+mj-lt"/>
              </a:defRPr>
            </a:lvl4pPr>
            <a:lvl5pPr marL="1269968" indent="0">
              <a:buNone/>
              <a:defRPr sz="2667">
                <a:solidFill>
                  <a:srgbClr val="0061D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Quote or highlight </a:t>
            </a:r>
            <a:br>
              <a:rPr lang="en-US" dirty="0"/>
            </a:br>
            <a:r>
              <a:rPr lang="en-US" dirty="0"/>
              <a:t>3</a:t>
            </a:r>
            <a:r>
              <a:rPr lang="mr-IN" dirty="0"/>
              <a:t>–</a:t>
            </a:r>
            <a:r>
              <a:rPr lang="en-US" dirty="0"/>
              <a:t>4 lines</a:t>
            </a:r>
            <a:br>
              <a:rPr lang="en-US" dirty="0"/>
            </a:br>
            <a:r>
              <a:rPr lang="en-US" sz="2800" dirty="0"/>
              <a:t>Sansation </a:t>
            </a:r>
            <a:r>
              <a:rPr lang="en-US" dirty="0"/>
              <a:t>26 pt.</a:t>
            </a:r>
          </a:p>
        </p:txBody>
      </p:sp>
      <p:sp>
        <p:nvSpPr>
          <p:cNvPr id="10" name="Shape 54"/>
          <p:cNvSpPr>
            <a:spLocks noGrp="1"/>
          </p:cNvSpPr>
          <p:nvPr>
            <p:ph type="body" idx="1" hasCustomPrompt="1"/>
          </p:nvPr>
        </p:nvSpPr>
        <p:spPr>
          <a:xfrm>
            <a:off x="609602" y="2097024"/>
            <a:ext cx="6769767" cy="3843699"/>
          </a:xfrm>
          <a:prstGeom prst="rect">
            <a:avLst/>
          </a:prstGeom>
        </p:spPr>
        <p:txBody>
          <a:bodyPr lIns="0" anchor="t"/>
          <a:lstStyle>
            <a:lvl1pPr marL="0" marR="0" indent="0" algn="l" defTabSz="41274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Tx/>
              <a:buNone/>
              <a:tabLst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" charset="0"/>
                <a:cs typeface="Lato" charset="0"/>
                <a:sym typeface="Lato Bold"/>
              </a:defRPr>
            </a:lvl1pPr>
            <a:lvl2pPr marL="228600" marR="0" indent="-228600" algn="l" defTabSz="41274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4B944"/>
              </a:buClr>
              <a:buSzPct val="75000"/>
              <a:tabLst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" charset="0"/>
                <a:cs typeface="Lato" charset="0"/>
                <a:sym typeface="Lato Bold"/>
              </a:defRPr>
            </a:lvl2pPr>
            <a:lvl3pPr marL="457200" marR="0" indent="-228600" algn="l" defTabSz="41274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4B944"/>
              </a:buClr>
              <a:buSzPct val="75000"/>
              <a:tabLst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Lato" charset="0"/>
                <a:cs typeface="Lato" charset="0"/>
                <a:sym typeface="Lato Bold"/>
              </a:defRPr>
            </a:lvl3pPr>
            <a:lvl4pPr marL="685800" marR="0" indent="-228600" algn="l" defTabSz="41274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1D5"/>
              </a:buClr>
              <a:tabLst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7284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Lato Bold"/>
              </a:defRPr>
            </a:lvl4pPr>
            <a:lvl5pPr marL="914400" marR="0" indent="-228600" algn="l" defTabSz="412740" latinLnBrk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1D5"/>
              </a:buClr>
              <a:tabLst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72848E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Lato Bold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9422984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Mobil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1428555"/>
            <a:ext cx="5171847" cy="500876"/>
          </a:xfrm>
          <a:prstGeom prst="rect">
            <a:avLst/>
          </a:prstGeom>
        </p:spPr>
        <p:txBody>
          <a:bodyPr lIns="0" tIns="0" anchor="t"/>
          <a:lstStyle>
            <a:lvl1pPr marL="0" indent="0" algn="l">
              <a:buNone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74B944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11830-6C1C-4597-A34E-3E443BC6B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5" y="985677"/>
            <a:ext cx="8280533" cy="5592923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967909D-8323-4DD6-B2BD-CFF961CB6C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8243" y="1813265"/>
            <a:ext cx="5337825" cy="3418895"/>
          </a:xfrm>
          <a:prstGeom prst="rect">
            <a:avLst/>
          </a:prstGeom>
          <a:solidFill>
            <a:srgbClr val="7C7C7C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234A3D0-EFA7-664E-2F58-D66FE2B42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752983"/>
            <a:ext cx="10636467" cy="56559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1" spc="600">
                <a:solidFill>
                  <a:schemeClr val="tx1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TITLE, </a:t>
            </a:r>
            <a:r>
              <a:rPr lang="en-US" sz="3200" dirty="0"/>
              <a:t>SANSATION</a:t>
            </a:r>
            <a:r>
              <a:rPr lang="en-US" dirty="0"/>
              <a:t>, 32 PT.</a:t>
            </a:r>
          </a:p>
        </p:txBody>
      </p:sp>
      <p:sp>
        <p:nvSpPr>
          <p:cNvPr id="11" name="Shape 54">
            <a:extLst>
              <a:ext uri="{FF2B5EF4-FFF2-40B4-BE49-F238E27FC236}">
                <a16:creationId xmlns:a16="http://schemas.microsoft.com/office/drawing/2014/main" id="{CB361632-534B-755F-E8A8-7265B78C38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2059329"/>
            <a:ext cx="5486400" cy="384369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Bold"/>
              </a:defRPr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4B944"/>
              </a:buClr>
              <a:buSzPct val="100000"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Light"/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4B944"/>
              </a:buClr>
              <a:buSzPct val="100000"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Light"/>
              </a:defRPr>
            </a:lvl3pPr>
            <a:lvl4pPr marL="914377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1D5"/>
              </a:buClr>
              <a:defRPr sz="1867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1219170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1D5"/>
              </a:buClr>
              <a:defRPr sz="1867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88855691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Mobile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9354" y="1419224"/>
            <a:ext cx="3576452" cy="540748"/>
          </a:xfrm>
          <a:prstGeom prst="rect">
            <a:avLst/>
          </a:prstGeo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74B944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C6E6-F591-B448-8522-1B0B95F92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08" y="1064508"/>
            <a:ext cx="8056324" cy="6238243"/>
          </a:xfrm>
          <a:prstGeom prst="rect">
            <a:avLst/>
          </a:prstGeom>
          <a:effectLst>
            <a:outerShdw blurRad="457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595473F-F57A-A94E-AFFA-3F768107D8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5509" y="1466742"/>
            <a:ext cx="8784439" cy="5472873"/>
          </a:xfrm>
          <a:prstGeom prst="rect">
            <a:avLst/>
          </a:prstGeom>
          <a:solidFill>
            <a:srgbClr val="7C7C7C"/>
          </a:solidFill>
        </p:spPr>
        <p:txBody>
          <a:bodyPr rIns="0"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AF71FD-B075-3BF0-7C6E-79EAD4CD02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754277"/>
            <a:ext cx="5486332" cy="56559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1" spc="300">
                <a:solidFill>
                  <a:schemeClr val="tx1"/>
                </a:solidFill>
                <a:latin typeface="+mj-lt"/>
              </a:defRPr>
            </a:lvl1pPr>
          </a:lstStyle>
          <a:p>
            <a:pPr hangingPunct="1"/>
            <a:r>
              <a:rPr lang="en-US" dirty="0"/>
              <a:t>SLIDE TITLE</a:t>
            </a: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6F7F0C9C-E042-54D5-A52D-92848A0DAC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2059329"/>
            <a:ext cx="3586205" cy="3843699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Bold"/>
              </a:defRPr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4B944"/>
              </a:buClr>
              <a:buSzPct val="100000"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Light"/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4B944"/>
              </a:buClr>
              <a:buSzPct val="100000"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Light"/>
              </a:defRPr>
            </a:lvl3pPr>
            <a:lvl4pPr marL="914377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1D5"/>
              </a:buClr>
              <a:defRPr sz="1867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1219170" indent="-3047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1D5"/>
              </a:buClr>
              <a:defRPr sz="1867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4071453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3"/>
          <p:cNvSpPr>
            <a:spLocks noGrp="1"/>
          </p:cNvSpPr>
          <p:nvPr>
            <p:ph type="title" hasCustomPrompt="1"/>
          </p:nvPr>
        </p:nvSpPr>
        <p:spPr>
          <a:xfrm>
            <a:off x="609600" y="753993"/>
            <a:ext cx="10972800" cy="50087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3200" dirty="0"/>
              <a:t>SLIDE TITLE, SANSATION, 32 PT.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953249" y="2097025"/>
            <a:ext cx="4114801" cy="3756543"/>
          </a:xfrm>
          <a:prstGeom prst="rect">
            <a:avLst/>
          </a:prstGeom>
          <a:solidFill>
            <a:srgbClr val="F2F2F2"/>
          </a:solidFill>
        </p:spPr>
        <p:txBody>
          <a:bodyPr rIns="0"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00377"/>
            <a:ext cx="10972800" cy="500876"/>
          </a:xfrm>
          <a:prstGeom prst="rect">
            <a:avLst/>
          </a:prstGeom>
        </p:spPr>
        <p:txBody>
          <a:bodyPr lIns="0" tIns="0" anchor="t"/>
          <a:lstStyle>
            <a:lvl1pPr marL="0" indent="0" algn="l">
              <a:lnSpc>
                <a:spcPct val="100000"/>
              </a:lnSpc>
              <a:buNone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74B944"/>
                </a:solidFill>
                <a:effectLst/>
                <a:uFillTx/>
                <a:latin typeface="+mn-lt"/>
                <a:ea typeface="Lato Light" charset="0"/>
                <a:cs typeface="Lato Light" charset="0"/>
                <a:sym typeface="BrownStd-Ligh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hape 54"/>
          <p:cNvSpPr>
            <a:spLocks noGrp="1"/>
          </p:cNvSpPr>
          <p:nvPr>
            <p:ph type="body" idx="1" hasCustomPrompt="1"/>
          </p:nvPr>
        </p:nvSpPr>
        <p:spPr>
          <a:xfrm>
            <a:off x="609600" y="2046760"/>
            <a:ext cx="5647068" cy="4207736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0D6"/>
              </a:buClr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Bold"/>
              </a:defRPr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4B944"/>
              </a:buClr>
              <a:buSzPct val="100000"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Light"/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4B944"/>
              </a:buClr>
              <a:buSzPct val="100000"/>
              <a:defRPr sz="1800" b="0" i="0">
                <a:solidFill>
                  <a:schemeClr val="tx1"/>
                </a:solidFill>
                <a:latin typeface="+mn-lt"/>
                <a:ea typeface="Lato" charset="0"/>
                <a:cs typeface="Lato" charset="0"/>
                <a:sym typeface="Lato Light"/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0D6"/>
              </a:buClr>
              <a:buSzPct val="100000"/>
              <a:defRPr sz="1800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4pPr>
            <a:lvl5pPr marL="1219170" indent="-304792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61D5"/>
              </a:buClr>
              <a:defRPr sz="1867" b="0" i="0">
                <a:solidFill>
                  <a:srgbClr val="72848E"/>
                </a:solidFill>
                <a:latin typeface="Lato" charset="0"/>
                <a:ea typeface="Lato" charset="0"/>
                <a:cs typeface="Lato" charset="0"/>
                <a:sym typeface="Lato Light"/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8228972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1">
    <p:bg>
      <p:bgPr>
        <a:blipFill dpi="0" rotWithShape="1">
          <a:blip r:embed="rId2">
            <a:alphaModFix amt="14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hasCustomPrompt="1"/>
          </p:nvPr>
        </p:nvSpPr>
        <p:spPr>
          <a:xfrm>
            <a:off x="928659" y="2737143"/>
            <a:ext cx="10267424" cy="685903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100000"/>
              </a:lnSpc>
              <a:defRPr sz="4800" b="1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28787" y="3759655"/>
            <a:ext cx="10267168" cy="1235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BrownStd-Light"/>
              </a:defRPr>
            </a:lvl1pPr>
          </a:lstStyle>
          <a:p>
            <a:pPr lvl="0"/>
            <a:r>
              <a:rPr lang="en-US" dirty="0"/>
              <a:t>Name, Job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876095-40E7-2F85-A70B-E2455D965C9B}"/>
              </a:ext>
            </a:extLst>
          </p:cNvPr>
          <p:cNvGrpSpPr/>
          <p:nvPr/>
        </p:nvGrpSpPr>
        <p:grpSpPr>
          <a:xfrm>
            <a:off x="0" y="-549"/>
            <a:ext cx="12192000" cy="46268"/>
            <a:chOff x="0" y="-549"/>
            <a:chExt cx="12192000" cy="462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B735D4-EF53-F7BA-0E22-3557F5D7B6B4}"/>
                </a:ext>
              </a:extLst>
            </p:cNvPr>
            <p:cNvGrpSpPr/>
            <p:nvPr/>
          </p:nvGrpSpPr>
          <p:grpSpPr>
            <a:xfrm>
              <a:off x="0" y="0"/>
              <a:ext cx="2395959" cy="45719"/>
              <a:chOff x="4580561" y="2589004"/>
              <a:chExt cx="1064464" cy="252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5D6808-991A-8826-23F5-67D2779A4643}"/>
                  </a:ext>
                </a:extLst>
              </p:cNvPr>
              <p:cNvSpPr/>
              <p:nvPr/>
            </p:nvSpPr>
            <p:spPr>
              <a:xfrm rot="-5400000">
                <a:off x="5366325" y="2335504"/>
                <a:ext cx="25200" cy="532200"/>
              </a:xfrm>
              <a:prstGeom prst="rect">
                <a:avLst/>
              </a:prstGeom>
              <a:solidFill>
                <a:srgbClr val="F0D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1200" dirty="0">
                    <a:solidFill>
                      <a:srgbClr val="666666"/>
                    </a:solidFill>
                    <a:effectLst/>
                    <a:latin typeface="Lato"/>
                    <a:ea typeface="Lato"/>
                    <a:cs typeface="Lato"/>
                  </a:rPr>
                  <a:t> 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230028-AFE3-C582-78D9-20FC1589CF5D}"/>
                  </a:ext>
                </a:extLst>
              </p:cNvPr>
              <p:cNvSpPr/>
              <p:nvPr/>
            </p:nvSpPr>
            <p:spPr>
              <a:xfrm rot="-5400000">
                <a:off x="4836311" y="2333254"/>
                <a:ext cx="25200" cy="536700"/>
              </a:xfrm>
              <a:prstGeom prst="rect">
                <a:avLst/>
              </a:prstGeom>
              <a:solidFill>
                <a:srgbClr val="EF4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1200" dirty="0">
                    <a:solidFill>
                      <a:srgbClr val="666666"/>
                    </a:solidFill>
                    <a:effectLst/>
                    <a:latin typeface="Lato"/>
                    <a:ea typeface="Lato"/>
                    <a:cs typeface="Lato"/>
                  </a:rPr>
                  <a:t> 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6E697-B1AB-C3B0-15DB-1E6131F2D759}"/>
                </a:ext>
              </a:extLst>
            </p:cNvPr>
            <p:cNvSpPr/>
            <p:nvPr/>
          </p:nvSpPr>
          <p:spPr>
            <a:xfrm rot="16200000">
              <a:off x="11026523" y="-1120307"/>
              <a:ext cx="45719" cy="2285235"/>
            </a:xfrm>
            <a:prstGeom prst="rect">
              <a:avLst/>
            </a:prstGeom>
            <a:solidFill>
              <a:srgbClr val="74B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50000"/>
                </a:lnSpc>
                <a:spcAft>
                  <a:spcPts val="0"/>
                </a:spcAft>
              </a:pPr>
              <a:r>
                <a:rPr lang="en-GB" sz="1200" dirty="0">
                  <a:solidFill>
                    <a:srgbClr val="666666"/>
                  </a:solidFill>
                  <a:effectLst/>
                  <a:latin typeface="Lato"/>
                  <a:ea typeface="Lato"/>
                  <a:cs typeface="Lato"/>
                </a:rPr>
                <a:t> </a:t>
              </a:r>
            </a:p>
          </p:txBody>
        </p:sp>
      </p:grp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08255318-4C86-948F-4454-44CF4445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279" y="1390882"/>
            <a:ext cx="3106184" cy="8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603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1">
    <p:bg>
      <p:bgPr>
        <a:blipFill dpi="0" rotWithShape="1">
          <a:blip r:embed="rId2">
            <a:alphaModFix amt="14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876095-40E7-2F85-A70B-E2455D965C9B}"/>
              </a:ext>
            </a:extLst>
          </p:cNvPr>
          <p:cNvGrpSpPr/>
          <p:nvPr/>
        </p:nvGrpSpPr>
        <p:grpSpPr>
          <a:xfrm>
            <a:off x="0" y="-549"/>
            <a:ext cx="12192000" cy="46268"/>
            <a:chOff x="0" y="-549"/>
            <a:chExt cx="12192000" cy="462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B735D4-EF53-F7BA-0E22-3557F5D7B6B4}"/>
                </a:ext>
              </a:extLst>
            </p:cNvPr>
            <p:cNvGrpSpPr/>
            <p:nvPr/>
          </p:nvGrpSpPr>
          <p:grpSpPr>
            <a:xfrm>
              <a:off x="0" y="0"/>
              <a:ext cx="2395959" cy="45719"/>
              <a:chOff x="4580561" y="2589004"/>
              <a:chExt cx="1064464" cy="252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5D6808-991A-8826-23F5-67D2779A4643}"/>
                  </a:ext>
                </a:extLst>
              </p:cNvPr>
              <p:cNvSpPr/>
              <p:nvPr/>
            </p:nvSpPr>
            <p:spPr>
              <a:xfrm rot="-5400000">
                <a:off x="5366325" y="2335504"/>
                <a:ext cx="25200" cy="532200"/>
              </a:xfrm>
              <a:prstGeom prst="rect">
                <a:avLst/>
              </a:prstGeom>
              <a:solidFill>
                <a:srgbClr val="F0D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1200" dirty="0">
                    <a:solidFill>
                      <a:srgbClr val="666666"/>
                    </a:solidFill>
                    <a:effectLst/>
                    <a:latin typeface="Lato"/>
                    <a:ea typeface="Lato"/>
                    <a:cs typeface="Lato"/>
                  </a:rPr>
                  <a:t> 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230028-AFE3-C582-78D9-20FC1589CF5D}"/>
                  </a:ext>
                </a:extLst>
              </p:cNvPr>
              <p:cNvSpPr/>
              <p:nvPr/>
            </p:nvSpPr>
            <p:spPr>
              <a:xfrm rot="-5400000">
                <a:off x="4836311" y="2333254"/>
                <a:ext cx="25200" cy="536700"/>
              </a:xfrm>
              <a:prstGeom prst="rect">
                <a:avLst/>
              </a:prstGeom>
              <a:solidFill>
                <a:srgbClr val="EF4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1200" dirty="0">
                    <a:solidFill>
                      <a:srgbClr val="666666"/>
                    </a:solidFill>
                    <a:effectLst/>
                    <a:latin typeface="Lato"/>
                    <a:ea typeface="Lato"/>
                    <a:cs typeface="Lato"/>
                  </a:rPr>
                  <a:t> 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6E697-B1AB-C3B0-15DB-1E6131F2D759}"/>
                </a:ext>
              </a:extLst>
            </p:cNvPr>
            <p:cNvSpPr/>
            <p:nvPr/>
          </p:nvSpPr>
          <p:spPr>
            <a:xfrm rot="16200000">
              <a:off x="11026523" y="-1120307"/>
              <a:ext cx="45719" cy="2285235"/>
            </a:xfrm>
            <a:prstGeom prst="rect">
              <a:avLst/>
            </a:prstGeom>
            <a:solidFill>
              <a:srgbClr val="74B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50000"/>
                </a:lnSpc>
                <a:spcAft>
                  <a:spcPts val="0"/>
                </a:spcAft>
              </a:pPr>
              <a:r>
                <a:rPr lang="en-GB" sz="1200" dirty="0">
                  <a:solidFill>
                    <a:srgbClr val="666666"/>
                  </a:solidFill>
                  <a:effectLst/>
                  <a:latin typeface="Lato"/>
                  <a:ea typeface="Lato"/>
                  <a:cs typeface="Lato"/>
                </a:rPr>
                <a:t> 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65343A8-377B-CA58-01BB-A4A7BB21333C}"/>
              </a:ext>
            </a:extLst>
          </p:cNvPr>
          <p:cNvSpPr/>
          <p:nvPr/>
        </p:nvSpPr>
        <p:spPr>
          <a:xfrm>
            <a:off x="371475" y="332876"/>
            <a:ext cx="11444288" cy="619224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90500" sx="101000" sy="101000" algn="ctr" rotWithShape="0">
              <a:prstClr val="black">
                <a:alpha val="1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8A64DB-0DC8-7F9A-567A-78772A9C7DB7}"/>
              </a:ext>
            </a:extLst>
          </p:cNvPr>
          <p:cNvCxnSpPr>
            <a:cxnSpLocks/>
          </p:cNvCxnSpPr>
          <p:nvPr/>
        </p:nvCxnSpPr>
        <p:spPr>
          <a:xfrm>
            <a:off x="7843838" y="1031932"/>
            <a:ext cx="0" cy="4794137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BB917F73-6994-7685-9DC6-935F7F65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006" y="4218875"/>
            <a:ext cx="503120" cy="503120"/>
          </a:xfrm>
          <a:prstGeom prst="rect">
            <a:avLst/>
          </a:prstGeom>
        </p:spPr>
      </p:pic>
      <p:pic>
        <p:nvPicPr>
          <p:cNvPr id="12" name="Picture 11" descr="A green circle with a white phone symbol&#10;&#10;Description automatically generated">
            <a:extLst>
              <a:ext uri="{FF2B5EF4-FFF2-40B4-BE49-F238E27FC236}">
                <a16:creationId xmlns:a16="http://schemas.microsoft.com/office/drawing/2014/main" id="{D050D8D0-41DF-96F3-8D1B-57738892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053" y="3454116"/>
            <a:ext cx="503120" cy="503120"/>
          </a:xfrm>
          <a:prstGeom prst="rect">
            <a:avLst/>
          </a:prstGeom>
        </p:spPr>
      </p:pic>
      <p:pic>
        <p:nvPicPr>
          <p:cNvPr id="13" name="Picture 12" descr="A green circle with a white globe and a cursor&#10;&#10;Description automatically generated">
            <a:extLst>
              <a:ext uri="{FF2B5EF4-FFF2-40B4-BE49-F238E27FC236}">
                <a16:creationId xmlns:a16="http://schemas.microsoft.com/office/drawing/2014/main" id="{C52A724D-2A13-2115-80BE-CCB27539E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006" y="4983633"/>
            <a:ext cx="500802" cy="5008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BE307F-5C12-F064-ADF1-CED411A78C1E}"/>
              </a:ext>
            </a:extLst>
          </p:cNvPr>
          <p:cNvSpPr txBox="1"/>
          <p:nvPr/>
        </p:nvSpPr>
        <p:spPr>
          <a:xfrm>
            <a:off x="8839139" y="3531062"/>
            <a:ext cx="233272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</a:rPr>
              <a:t>0333 370 2024</a:t>
            </a:r>
            <a:endParaRPr lang="en-GB" sz="1400" b="0" i="1" u="none" strike="noStrike" kern="1200" cap="none" spc="0" baseline="0" dirty="0">
              <a:solidFill>
                <a:schemeClr val="tx1"/>
              </a:solidFill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91EB4E-973F-9A68-CAE9-887CB557F8DD}"/>
              </a:ext>
            </a:extLst>
          </p:cNvPr>
          <p:cNvSpPr txBox="1"/>
          <p:nvPr/>
        </p:nvSpPr>
        <p:spPr>
          <a:xfrm>
            <a:off x="8825810" y="4251754"/>
            <a:ext cx="233272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</a:rPr>
              <a:t>hello@optimised.net</a:t>
            </a:r>
            <a:endParaRPr lang="en-GB" sz="1400" b="0" i="1" u="none" strike="noStrike" kern="1200" cap="none" spc="0" baseline="0" dirty="0">
              <a:solidFill>
                <a:schemeClr val="tx1"/>
              </a:solidFill>
              <a:uFillTx/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BFFC7-FE58-EA70-A9D9-C88E7A20508B}"/>
              </a:ext>
            </a:extLst>
          </p:cNvPr>
          <p:cNvSpPr txBox="1"/>
          <p:nvPr/>
        </p:nvSpPr>
        <p:spPr>
          <a:xfrm>
            <a:off x="8845624" y="5035250"/>
            <a:ext cx="233272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</a:rPr>
              <a:t>optimised.net</a:t>
            </a:r>
            <a:endParaRPr lang="en-GB" sz="1400" b="0" i="1" u="none" strike="noStrike" kern="1200" cap="none" spc="0" baseline="0" dirty="0">
              <a:solidFill>
                <a:schemeClr val="tx1"/>
              </a:solidFill>
              <a:uFillTx/>
              <a:latin typeface="+mj-lt"/>
            </a:endParaRP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08255318-4C86-948F-4454-44CF44459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053" y="1387794"/>
            <a:ext cx="2621172" cy="7557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BB94E6-A227-DF4F-0EAC-8DCCF808C37A}"/>
              </a:ext>
            </a:extLst>
          </p:cNvPr>
          <p:cNvSpPr txBox="1"/>
          <p:nvPr/>
        </p:nvSpPr>
        <p:spPr>
          <a:xfrm>
            <a:off x="8323053" y="2467425"/>
            <a:ext cx="2855300" cy="627864"/>
          </a:xfrm>
          <a:prstGeom prst="rect">
            <a:avLst/>
          </a:prstGeom>
        </p:spPr>
        <p:txBody>
          <a:bodyPr wrap="square" lIns="0" tIns="0" rtlCol="0" anchor="t">
            <a:spAutoFit/>
          </a:bodyPr>
          <a:lstStyle/>
          <a:p>
            <a:pPr algn="l"/>
            <a:r>
              <a:rPr lang="en-US" sz="1400" b="0" i="0" spc="0" dirty="0">
                <a:latin typeface="Sansation" panose="02000000000000000000" pitchFamily="2"/>
              </a:rPr>
              <a:t>If you have any questions, please consult your account manager, or get in touch with us below.</a:t>
            </a:r>
          </a:p>
        </p:txBody>
      </p:sp>
    </p:spTree>
    <p:extLst>
      <p:ext uri="{BB962C8B-B14F-4D97-AF65-F5344CB8AC3E}">
        <p14:creationId xmlns:p14="http://schemas.microsoft.com/office/powerpoint/2010/main" val="13162999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89AE-D09A-F04D-167A-72D8E7213A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96BFA-0255-6649-3902-BEC421304D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6B65C-4D5E-F414-33AF-7AC8DFB751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7C1DAD3-F6EA-409E-93CB-022744E43FB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3DBE-E250-D721-6C0D-4543990647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09600" y="1416262"/>
            <a:ext cx="1097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03DF5-1A55-032D-6BE0-2A7F888F1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2B854F7-5FFD-4EDE-84A0-BB59B0858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09C5-5F16-EF11-9703-F8C8F56DF1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04F5-317B-E0F4-565B-98316C5494A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968768"/>
            <a:ext cx="10972800" cy="425423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11C48-F4DB-CE0F-2DD7-DACE997017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7C1DAD3-F6EA-409E-93CB-022744E43FB0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F7FF8-DAAF-F173-3BA0-FC6552F44F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09600" y="1416262"/>
            <a:ext cx="1097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FDE9-23BE-0D06-598E-E4E6CD50DD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2B854F7-5FFD-4EDE-84A0-BB59B08586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2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777363"/>
            <a:ext cx="10972800" cy="5561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rIns="228600" anchor="t"/>
          <a:lstStyle/>
          <a:p>
            <a:pPr lvl="0" fontAlgn="auto" hangingPunct="1"/>
            <a:r>
              <a:rPr lang="en-GB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F225B-DED2-7D6A-6F26-6984755F7453}"/>
              </a:ext>
            </a:extLst>
          </p:cNvPr>
          <p:cNvSpPr/>
          <p:nvPr/>
        </p:nvSpPr>
        <p:spPr>
          <a:xfrm>
            <a:off x="-38100" y="6538500"/>
            <a:ext cx="12230100" cy="33000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40000" lnSpcReduction="20000"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2684DC-8086-0985-EE5D-07F927F81133}"/>
              </a:ext>
            </a:extLst>
          </p:cNvPr>
          <p:cNvGrpSpPr/>
          <p:nvPr/>
        </p:nvGrpSpPr>
        <p:grpSpPr>
          <a:xfrm>
            <a:off x="588581" y="6559521"/>
            <a:ext cx="1539646" cy="276999"/>
            <a:chOff x="609601" y="6527991"/>
            <a:chExt cx="1539646" cy="2769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4BE054-A22C-42EF-4FE5-794C47D6618F}"/>
                </a:ext>
              </a:extLst>
            </p:cNvPr>
            <p:cNvSpPr txBox="1"/>
            <p:nvPr/>
          </p:nvSpPr>
          <p:spPr>
            <a:xfrm>
              <a:off x="828962" y="6527991"/>
              <a:ext cx="1320285" cy="276999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20" tIns="45720" rIns="45720" bIns="4572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675"/>
                </a:spcBef>
              </a:pPr>
              <a:r>
                <a:rPr lang="en-GB" sz="1200" b="0" spc="0" dirty="0">
                  <a:solidFill>
                    <a:schemeClr val="bg1"/>
                  </a:solidFill>
                  <a:latin typeface="+mj-lt"/>
                  <a:ea typeface="Lato Light" charset="0"/>
                  <a:cs typeface="Lato Light" charset="0"/>
                  <a:sym typeface="Lato Light"/>
                </a:rPr>
                <a:t>optimised.net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845CC3A0-2639-6D73-25E4-C35738829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" y="6579476"/>
              <a:ext cx="179122" cy="179122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A38AA-E941-3DB4-A2D4-46205295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574" y="2048256"/>
            <a:ext cx="10971825" cy="416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C9C04CB-B0C9-0FE4-DB0D-9F1D2A921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1416262"/>
            <a:ext cx="10972800" cy="45594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2000" spc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9E9FEB-B3BB-F96D-EDBE-95C2FA643342}"/>
              </a:ext>
            </a:extLst>
          </p:cNvPr>
          <p:cNvGrpSpPr/>
          <p:nvPr/>
        </p:nvGrpSpPr>
        <p:grpSpPr>
          <a:xfrm>
            <a:off x="0" y="-550"/>
            <a:ext cx="12192000" cy="46269"/>
            <a:chOff x="0" y="-550"/>
            <a:chExt cx="12192000" cy="462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4A4D41-2A7C-2326-0B60-F96777D7913D}"/>
                </a:ext>
              </a:extLst>
            </p:cNvPr>
            <p:cNvGrpSpPr/>
            <p:nvPr/>
          </p:nvGrpSpPr>
          <p:grpSpPr>
            <a:xfrm>
              <a:off x="0" y="0"/>
              <a:ext cx="2395959" cy="45719"/>
              <a:chOff x="4580561" y="2589004"/>
              <a:chExt cx="1064464" cy="252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DF10BA-F170-9CF1-0E81-8E993012E0B1}"/>
                  </a:ext>
                </a:extLst>
              </p:cNvPr>
              <p:cNvSpPr/>
              <p:nvPr/>
            </p:nvSpPr>
            <p:spPr>
              <a:xfrm rot="-5400000">
                <a:off x="5366325" y="2335504"/>
                <a:ext cx="25200" cy="532200"/>
              </a:xfrm>
              <a:prstGeom prst="rect">
                <a:avLst/>
              </a:prstGeom>
              <a:solidFill>
                <a:srgbClr val="F0D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1200" dirty="0">
                    <a:solidFill>
                      <a:srgbClr val="666666"/>
                    </a:solidFill>
                    <a:effectLst/>
                    <a:latin typeface="Lato"/>
                    <a:ea typeface="Lato"/>
                    <a:cs typeface="Lato"/>
                  </a:rPr>
                  <a:t> 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63EA7A-1678-43E4-CE2C-8E501E89927A}"/>
                  </a:ext>
                </a:extLst>
              </p:cNvPr>
              <p:cNvSpPr/>
              <p:nvPr/>
            </p:nvSpPr>
            <p:spPr>
              <a:xfrm rot="-5400000">
                <a:off x="4836311" y="2333254"/>
                <a:ext cx="25200" cy="536700"/>
              </a:xfrm>
              <a:prstGeom prst="rect">
                <a:avLst/>
              </a:prstGeom>
              <a:solidFill>
                <a:srgbClr val="EF4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GB" sz="1200" dirty="0">
                    <a:solidFill>
                      <a:srgbClr val="666666"/>
                    </a:solidFill>
                    <a:effectLst/>
                    <a:latin typeface="Lato"/>
                    <a:ea typeface="Lato"/>
                    <a:cs typeface="Lato"/>
                  </a:rPr>
                  <a:t> 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DF0A5D-EFFE-EBA0-FAF6-610B16CC427B}"/>
                </a:ext>
              </a:extLst>
            </p:cNvPr>
            <p:cNvSpPr/>
            <p:nvPr/>
          </p:nvSpPr>
          <p:spPr>
            <a:xfrm rot="16200000">
              <a:off x="10957878" y="-1188953"/>
              <a:ext cx="45719" cy="2422525"/>
            </a:xfrm>
            <a:prstGeom prst="rect">
              <a:avLst/>
            </a:prstGeom>
            <a:solidFill>
              <a:srgbClr val="74B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50000"/>
                </a:lnSpc>
                <a:spcAft>
                  <a:spcPts val="0"/>
                </a:spcAft>
              </a:pPr>
              <a:r>
                <a:rPr lang="en-GB" sz="1200" dirty="0">
                  <a:solidFill>
                    <a:srgbClr val="666666"/>
                  </a:solidFill>
                  <a:effectLst/>
                  <a:latin typeface="Lato"/>
                  <a:ea typeface="Lato"/>
                  <a:cs typeface="Lato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80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3200" b="1" i="0" u="none" strike="noStrike" cap="none" spc="600" normalizeH="0" baseline="0">
          <a:ln>
            <a:noFill/>
          </a:ln>
          <a:solidFill>
            <a:schemeClr val="tx1"/>
          </a:solidFill>
          <a:effectLst/>
          <a:uFillTx/>
          <a:latin typeface="+mj-lt"/>
          <a:ea typeface="Lato Heavy"/>
          <a:cs typeface="Lato Heavy"/>
          <a:sym typeface="BrownStd-Light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171F25">
              <a:alpha val="80018"/>
            </a:srgbClr>
          </a:solidFill>
          <a:uFillTx/>
          <a:latin typeface="Lato Heavy"/>
          <a:ea typeface="Lato Heavy"/>
          <a:cs typeface="Lato Heavy"/>
          <a:sym typeface="Lato Heavy"/>
        </a:defRPr>
      </a:lvl9pPr>
    </p:titleStyle>
    <p:body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75000"/>
        <a:buFontTx/>
        <a:buNone/>
        <a:tabLst/>
        <a:defRPr kumimoji="0" sz="1800" b="0" i="0" u="none" strike="noStrike" cap="none" spc="0" normalizeH="0" baseline="0">
          <a:ln>
            <a:noFill/>
          </a:ln>
          <a:solidFill>
            <a:schemeClr val="tx1"/>
          </a:solidFill>
          <a:effectLst/>
          <a:uFillTx/>
          <a:latin typeface="+mn-lt"/>
          <a:ea typeface="Lato Bold"/>
          <a:cs typeface="Lato Bold"/>
          <a:sym typeface="BrownStd-Light"/>
        </a:defRPr>
      </a:lvl1pPr>
      <a:lvl2pPr marL="0" marR="0" indent="-228600" algn="l" defTabSz="41274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charset="0"/>
        <a:buChar char="•"/>
        <a:tabLst/>
        <a:defRPr kumimoji="0" sz="1800" b="0" i="0" u="none" strike="noStrike" cap="none" spc="0" normalizeH="0" baseline="0" dirty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BrownStd-Light"/>
        </a:defRPr>
      </a:lvl2pPr>
      <a:lvl3pPr marL="228600" marR="0" indent="-228600" algn="l" defTabSz="41274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75000"/>
        <a:buFont typeface="Arial" charset="0"/>
        <a:buChar char="•"/>
        <a:tabLst/>
        <a:defRPr kumimoji="0" sz="1800" b="0" i="0" u="none" strike="noStrike" cap="none" spc="0" normalizeH="0" baseline="0" dirty="0">
          <a:ln>
            <a:noFill/>
          </a:ln>
          <a:solidFill>
            <a:srgbClr val="636D78"/>
          </a:solidFill>
          <a:effectLst/>
          <a:uFillTx/>
          <a:latin typeface="+mn-lt"/>
          <a:ea typeface="+mn-ea"/>
          <a:cs typeface="+mn-cs"/>
          <a:sym typeface="BrownStd-Light"/>
        </a:defRPr>
      </a:lvl3pPr>
      <a:lvl4pPr marL="457200" marR="0" indent="-228600" algn="l" defTabSz="41274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kumimoji="0" sz="1800" b="0" i="0" u="none" strike="noStrike" cap="none" spc="0" normalizeH="0" baseline="0" dirty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BrownStd-Light"/>
        </a:defRPr>
      </a:lvl4pPr>
      <a:lvl5pPr marL="685800" marR="0" indent="-228600" algn="l" defTabSz="41274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kumimoji="0" sz="1800" b="0" i="0" u="none" strike="noStrike" cap="none" spc="0" normalizeH="0" baseline="0" dirty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BrownStd-Light"/>
        </a:defRPr>
      </a:lvl5pPr>
      <a:lvl6pPr marL="914400" marR="0" indent="-228600" algn="l" defTabSz="41274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74B944"/>
        </a:buClr>
        <a:buSzPct val="100000"/>
        <a:buFont typeface="Arial" panose="020B0604020202020204" pitchFamily="34" charset="0"/>
        <a:buChar char="•"/>
        <a:tabLst/>
        <a:defRPr kumimoji="0" lang="en-US" sz="1800" b="0" i="0" u="none" strike="noStrike" cap="none" spc="0" normalizeH="0" baseline="0" dirty="0" smtClean="0">
          <a:ln>
            <a:noFill/>
          </a:ln>
          <a:solidFill>
            <a:schemeClr val="tx1"/>
          </a:solidFill>
          <a:effectLst/>
          <a:uFillTx/>
          <a:latin typeface="+mn-lt"/>
          <a:ea typeface="+mn-ea"/>
          <a:cs typeface="+mn-cs"/>
          <a:sym typeface="BrownStd-Light"/>
        </a:defRPr>
      </a:lvl6pPr>
      <a:lvl7pPr marL="2222444" marR="0" indent="-317492" algn="l" defTabSz="412740" eaLnBrk="1" latinLnBrk="0" hangingPunct="1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539937" marR="0" indent="-317492" algn="l" defTabSz="412740" eaLnBrk="1" latinLnBrk="0" hangingPunct="1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857429" marR="0" indent="-317492" algn="l" defTabSz="412740" eaLnBrk="1" latinLnBrk="0" hangingPunct="1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92">
          <p15:clr>
            <a:srgbClr val="F26B43"/>
          </p15:clr>
        </p15:guide>
        <p15:guide id="3" pos="384">
          <p15:clr>
            <a:srgbClr val="F26B43"/>
          </p15:clr>
        </p15:guide>
        <p15:guide id="4" pos="7488">
          <p15:clr>
            <a:srgbClr val="F26B43"/>
          </p15:clr>
        </p15:guide>
        <p15:guide id="5" pos="7296">
          <p15:clr>
            <a:srgbClr val="F26B43"/>
          </p15:clr>
        </p15:guide>
        <p15:guide id="6" pos="576">
          <p15:clr>
            <a:srgbClr val="F26B43"/>
          </p15:clr>
        </p15:guide>
        <p15:guide id="7" pos="7104">
          <p15:clr>
            <a:srgbClr val="F26B43"/>
          </p15:clr>
        </p15:guide>
        <p15:guide id="8" pos="4032">
          <p15:clr>
            <a:srgbClr val="F26B43"/>
          </p15:clr>
        </p15:guide>
        <p15:guide id="9" pos="3648">
          <p15:clr>
            <a:srgbClr val="F26B43"/>
          </p15:clr>
        </p15:guide>
        <p15:guide id="10" pos="5568">
          <p15:clr>
            <a:srgbClr val="F26B43"/>
          </p15:clr>
        </p15:guide>
        <p15:guide id="11" pos="2112">
          <p15:clr>
            <a:srgbClr val="F26B43"/>
          </p15:clr>
        </p15:guide>
        <p15:guide id="12" orient="horz" pos="176">
          <p15:clr>
            <a:srgbClr val="F26B43"/>
          </p15:clr>
        </p15:guide>
        <p15:guide id="13" orient="horz" pos="368">
          <p15:clr>
            <a:srgbClr val="F26B43"/>
          </p15:clr>
        </p15:guide>
        <p15:guide id="14" orient="horz" pos="4144">
          <p15:clr>
            <a:srgbClr val="F26B43"/>
          </p15:clr>
        </p15:guide>
        <p15:guide id="15" orient="horz" pos="3952">
          <p15:clr>
            <a:srgbClr val="F26B43"/>
          </p15:clr>
        </p15:guide>
        <p15:guide id="16" orient="horz" pos="1232">
          <p15:clr>
            <a:srgbClr val="F26B43"/>
          </p15:clr>
        </p15:guide>
        <p15:guide id="17" orient="horz" pos="1040">
          <p15:clr>
            <a:srgbClr val="F26B43"/>
          </p15:clr>
        </p15:guide>
        <p15:guide id="1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695B-BD43-665B-1DC9-68C7117B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59" y="2737143"/>
            <a:ext cx="10267424" cy="1542757"/>
          </a:xfrm>
        </p:spPr>
        <p:txBody>
          <a:bodyPr/>
          <a:lstStyle/>
          <a:p>
            <a:r>
              <a:rPr lang="en-US" dirty="0"/>
              <a:t>Utility Recharging </a:t>
            </a:r>
            <a:br>
              <a:rPr lang="en-US" dirty="0"/>
            </a:br>
            <a:r>
              <a:rPr lang="en-US" dirty="0"/>
              <a:t>Best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89FDF-52C7-3FBF-247B-9CD46B305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2416" y="4509164"/>
            <a:ext cx="10267168" cy="1235868"/>
          </a:xfrm>
        </p:spPr>
        <p:txBody>
          <a:bodyPr/>
          <a:lstStyle/>
          <a:p>
            <a:r>
              <a:rPr lang="en-US" dirty="0"/>
              <a:t>Greg Tracy</a:t>
            </a:r>
          </a:p>
          <a:p>
            <a:r>
              <a:rPr lang="en-US" dirty="0"/>
              <a:t>Head of Client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18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376DF-7100-04C7-32BC-878A08E42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F7EB-917A-D72A-75CA-910EC95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11582400" cy="10641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DYNAMIC TENANT RECHARGING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3BBDE-7715-19DA-8DA8-74C63D9B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" y="1313011"/>
            <a:ext cx="10800000" cy="4553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1B7823-0747-1BCE-0131-992D3F70B045}"/>
              </a:ext>
            </a:extLst>
          </p:cNvPr>
          <p:cNvSpPr txBox="1"/>
          <p:nvPr/>
        </p:nvSpPr>
        <p:spPr>
          <a:xfrm>
            <a:off x="609600" y="6042990"/>
            <a:ext cx="11277600" cy="295466"/>
          </a:xfrm>
          <a:prstGeom prst="rect">
            <a:avLst/>
          </a:prstGeom>
        </p:spPr>
        <p:txBody>
          <a:bodyPr wrap="square" lIns="0" tIns="0" rtlCol="0" anchor="t">
            <a:spAutoFit/>
          </a:bodyPr>
          <a:lstStyle/>
          <a:p>
            <a:pPr algn="l"/>
            <a:r>
              <a:rPr lang="en-GB" sz="1800" dirty="0"/>
              <a:t>Confirmation that the generation and apportionment groups align exactly.</a:t>
            </a:r>
          </a:p>
        </p:txBody>
      </p:sp>
    </p:spTree>
    <p:extLst>
      <p:ext uri="{BB962C8B-B14F-4D97-AF65-F5344CB8AC3E}">
        <p14:creationId xmlns:p14="http://schemas.microsoft.com/office/powerpoint/2010/main" val="268488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07AB7-AD8A-E7EE-F920-F7A1BD7F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8752"/>
            <a:ext cx="10972800" cy="4474895"/>
          </a:xfrm>
        </p:spPr>
        <p:txBody>
          <a:bodyPr>
            <a:normAutofit/>
          </a:bodyPr>
          <a:lstStyle/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OCCUPIER ACCESS TO CARBON REPORTING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Tenants require access to accurate carbon data to meet regulatory obligations (e.g., ESOS, SECR)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Automated systems provide monthly or even daily insights, helping occupiers manage emissions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COMPLIANCE DRIVERS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Regulations like </a:t>
            </a:r>
            <a:r>
              <a:rPr lang="en-GB" b="1" dirty="0"/>
              <a:t>RICS</a:t>
            </a:r>
            <a:r>
              <a:rPr lang="en-GB" dirty="0"/>
              <a:t>, </a:t>
            </a:r>
            <a:r>
              <a:rPr lang="en-GB" b="1" dirty="0"/>
              <a:t>Heat Network Regulations</a:t>
            </a:r>
            <a:r>
              <a:rPr lang="en-GB" dirty="0"/>
              <a:t>, and </a:t>
            </a:r>
            <a:r>
              <a:rPr lang="en-GB" b="1" dirty="0"/>
              <a:t>NABERS</a:t>
            </a:r>
            <a:r>
              <a:rPr lang="en-GB" dirty="0"/>
              <a:t> require accurate and timely data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HOW EMS HELPS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Ensures precise carbon reporting without manual data gathering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Aligns with ESG (Environmental, Social, and Governance) goals, attracting eco-conscious tenants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COST AND WASTAGE IDENTIFICATION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Real-time tracking of water, gas, and electricity use helps identify excessive consumption, reduce operational waste, and drive financial savings.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DD113-B6CC-61CB-8641-EB159358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10972800" cy="1064138"/>
          </a:xfrm>
        </p:spPr>
        <p:txBody>
          <a:bodyPr/>
          <a:lstStyle/>
          <a:p>
            <a:r>
              <a:rPr lang="en-GB" b="1" dirty="0"/>
              <a:t>THE BENEFITS OF AUTOMATED CARBON AND ENERGY REPORTING FOR TENANTS</a:t>
            </a:r>
          </a:p>
        </p:txBody>
      </p:sp>
    </p:spTree>
    <p:extLst>
      <p:ext uri="{BB962C8B-B14F-4D97-AF65-F5344CB8AC3E}">
        <p14:creationId xmlns:p14="http://schemas.microsoft.com/office/powerpoint/2010/main" val="364162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D942-0D30-184C-4856-6CF70637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6" y="1957719"/>
            <a:ext cx="5705475" cy="4338819"/>
          </a:xfrm>
        </p:spPr>
        <p:txBody>
          <a:bodyPr>
            <a:normAutofit fontScale="92500" lnSpcReduction="10000"/>
          </a:bodyPr>
          <a:lstStyle/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WHAT OPTIMISED OFFERS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Advanced EMS/BMS solutions tailored for commercial buildings with multiple tenants.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dynamic tenant recharging</a:t>
            </a:r>
            <a:r>
              <a:rPr lang="en-GB" dirty="0"/>
              <a:t>, </a:t>
            </a:r>
            <a:r>
              <a:rPr lang="en-GB" b="1" dirty="0"/>
              <a:t>automated carbon reporting</a:t>
            </a:r>
            <a:r>
              <a:rPr lang="en-GB" dirty="0"/>
              <a:t>, and </a:t>
            </a:r>
            <a:r>
              <a:rPr lang="en-GB" b="1" dirty="0"/>
              <a:t>energy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CORE FEATURES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Seamless integration with existing systems and smart 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Automated billing processes for accurate, hassle-free tenant recharging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Energy and Carbon Reporting</a:t>
            </a:r>
            <a:r>
              <a:rPr lang="en-GB" dirty="0"/>
              <a:t>: Streamlined reporting tools to meet regulatory and sustainability requirements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C911D-883F-E997-C924-C6FE5D4F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4362450" cy="1064138"/>
          </a:xfrm>
        </p:spPr>
        <p:txBody>
          <a:bodyPr/>
          <a:lstStyle/>
          <a:p>
            <a:r>
              <a:rPr lang="en-GB" b="1" dirty="0"/>
              <a:t>THE OPTIMISED SOLUTION</a:t>
            </a:r>
          </a:p>
        </p:txBody>
      </p:sp>
      <p:pic>
        <p:nvPicPr>
          <p:cNvPr id="5" name="Picture 4" descr="A hexagon with icons and symbols&#10;&#10;Description automatically generated">
            <a:extLst>
              <a:ext uri="{FF2B5EF4-FFF2-40B4-BE49-F238E27FC236}">
                <a16:creationId xmlns:a16="http://schemas.microsoft.com/office/drawing/2014/main" id="{0DE38F17-8D78-5E2D-8AFC-6BB7DD8A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04643"/>
            <a:ext cx="5067300" cy="58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0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A9C2-8C15-229B-2FD9-439F57CF1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B49A-1846-BB73-F163-1F7FFFD0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4362450" cy="624401"/>
          </a:xfrm>
        </p:spPr>
        <p:txBody>
          <a:bodyPr/>
          <a:lstStyle/>
          <a:p>
            <a:r>
              <a:rPr lang="en-GB" b="1" dirty="0"/>
              <a:t>THE BENEFITS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E6B7E5-4E0A-27D4-FC0E-31491D9FCA9C}"/>
              </a:ext>
            </a:extLst>
          </p:cNvPr>
          <p:cNvSpPr/>
          <p:nvPr/>
        </p:nvSpPr>
        <p:spPr>
          <a:xfrm>
            <a:off x="757239" y="2286005"/>
            <a:ext cx="3371850" cy="2928938"/>
          </a:xfrm>
          <a:prstGeom prst="roundRect">
            <a:avLst>
              <a:gd name="adj" fmla="val 8862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594CE-524C-D6D9-2914-53A4F941BF3C}"/>
              </a:ext>
            </a:extLst>
          </p:cNvPr>
          <p:cNvSpPr txBox="1"/>
          <p:nvPr/>
        </p:nvSpPr>
        <p:spPr>
          <a:xfrm>
            <a:off x="1053747" y="3803818"/>
            <a:ext cx="2778835" cy="120032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Reduce operational costs by eliminating manual processes and identifying wastage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7AAF79-646C-456F-1769-4F202D15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55" y="2568905"/>
            <a:ext cx="1042219" cy="98583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D6CC1EC-DDEC-8F8B-DFBC-D0CE70F2541E}"/>
              </a:ext>
            </a:extLst>
          </p:cNvPr>
          <p:cNvSpPr/>
          <p:nvPr/>
        </p:nvSpPr>
        <p:spPr>
          <a:xfrm>
            <a:off x="4500564" y="2286005"/>
            <a:ext cx="3371850" cy="2928938"/>
          </a:xfrm>
          <a:prstGeom prst="roundRect">
            <a:avLst>
              <a:gd name="adj" fmla="val 8862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4361E5-36CA-7B44-921D-1A10BCE1521C}"/>
              </a:ext>
            </a:extLst>
          </p:cNvPr>
          <p:cNvSpPr txBox="1"/>
          <p:nvPr/>
        </p:nvSpPr>
        <p:spPr>
          <a:xfrm>
            <a:off x="4797072" y="3803818"/>
            <a:ext cx="2778835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Improve tenant satisfaction with fair and accurate billing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745B59-91C8-2386-A4DA-5E5209524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539" y="2526070"/>
            <a:ext cx="1017901" cy="1037683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1242F41-C063-2D25-70A2-AA7DA22754E5}"/>
              </a:ext>
            </a:extLst>
          </p:cNvPr>
          <p:cNvSpPr/>
          <p:nvPr/>
        </p:nvSpPr>
        <p:spPr>
          <a:xfrm>
            <a:off x="8243889" y="2286005"/>
            <a:ext cx="3371850" cy="2928938"/>
          </a:xfrm>
          <a:prstGeom prst="roundRect">
            <a:avLst>
              <a:gd name="adj" fmla="val 8862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54131D-641E-B9C8-B89A-DB1CABB7C93D}"/>
              </a:ext>
            </a:extLst>
          </p:cNvPr>
          <p:cNvSpPr txBox="1"/>
          <p:nvPr/>
        </p:nvSpPr>
        <p:spPr>
          <a:xfrm>
            <a:off x="8427246" y="3803818"/>
            <a:ext cx="3005136" cy="120032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Achieve better compliance and enhance building value by offering sustainable energy solutions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E99454-BE1A-7DA4-D52A-3BCD01FC8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091" y="2568905"/>
            <a:ext cx="925446" cy="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1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39FD-B3D9-C889-94DF-146D5CC6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272176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8AD6F-65D4-6BD6-E1A8-2FF5E72B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AUTOMATION THROUGH EMS/BEMS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EMS integrates directly with utility meters to provide continuous, automated energy tracking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BEMS optimises building operations, which also feeds data into EMS for comprehensive energy management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BENEFITS OF AUTOMATION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Eliminates manual data entry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Ensures timely and accurate tenant billing soon after the start of the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Seamless Integration</a:t>
            </a:r>
            <a:r>
              <a:rPr lang="en-GB" dirty="0"/>
              <a:t>: With IoT devices and smart meters, utility consumption data is directly tied to tenant recharging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SPEED OF REPORTING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Quick and reliable reporting, allowing recharges and carbon reports to be generated soon after the billing cycle ends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659B2-6DC5-94E5-B9C7-703AD5A1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10972800" cy="1064138"/>
          </a:xfrm>
        </p:spPr>
        <p:txBody>
          <a:bodyPr/>
          <a:lstStyle/>
          <a:p>
            <a:r>
              <a:rPr lang="en-GB" b="1" dirty="0"/>
              <a:t>HOW OPTIMISED EMS/BEMS SYSTEMS WORK WITHOUT MANUAL DATA ENTRY</a:t>
            </a:r>
          </a:p>
        </p:txBody>
      </p:sp>
    </p:spTree>
    <p:extLst>
      <p:ext uri="{BB962C8B-B14F-4D97-AF65-F5344CB8AC3E}">
        <p14:creationId xmlns:p14="http://schemas.microsoft.com/office/powerpoint/2010/main" val="281366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70FA8-1BCD-78AF-D6AD-91D9B304B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ACCURATE TENANT BILLING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Real-Time Data</a:t>
            </a:r>
            <a:r>
              <a:rPr lang="en-GB" dirty="0"/>
              <a:t>: Use smart metering for electricity, water, and gas to track exact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Automated Recharges</a:t>
            </a:r>
            <a:r>
              <a:rPr lang="en-GB" dirty="0"/>
              <a:t>: Generate utility bills for tenants without manual intervention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IDENTIFYING ENERGY WASTAGE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Monitoring Systems</a:t>
            </a:r>
            <a:r>
              <a:rPr lang="en-GB" dirty="0"/>
              <a:t>: EMS continuously monitors for inefficiencies, leaks (water), or unnecessary consumption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Reducing Costs</a:t>
            </a:r>
            <a:r>
              <a:rPr lang="en-GB" dirty="0"/>
              <a:t>: Quickly addressing wastage leads to significant savings over time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OCCUPIER SATISFACTION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Tenants receive accurate bills and clear reports, reducing disputes and increasing trust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COMPLIANCE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Systems comply with RICS standards and allow easy access to carbon data for occupiers to meet their sustainability goals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FA50D-BCC6-34B6-AB76-D81C3B2A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10972800" cy="1064138"/>
          </a:xfrm>
        </p:spPr>
        <p:txBody>
          <a:bodyPr/>
          <a:lstStyle/>
          <a:p>
            <a:r>
              <a:rPr lang="en-GB" b="1" dirty="0"/>
              <a:t>BEST PRACTICES AND WHAT “GOOD” LOOKS LIKE IN EMS/BEMS</a:t>
            </a:r>
          </a:p>
        </p:txBody>
      </p:sp>
    </p:spTree>
    <p:extLst>
      <p:ext uri="{BB962C8B-B14F-4D97-AF65-F5344CB8AC3E}">
        <p14:creationId xmlns:p14="http://schemas.microsoft.com/office/powerpoint/2010/main" val="152457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DE74-410E-D863-77CB-861B4313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7663"/>
            <a:ext cx="10972800" cy="1064138"/>
          </a:xfrm>
        </p:spPr>
        <p:txBody>
          <a:bodyPr/>
          <a:lstStyle/>
          <a:p>
            <a:r>
              <a:rPr lang="en-GB" b="1" dirty="0"/>
              <a:t>INTRODUCTION TO EMS, BEMS, AND COMMERCIAL TENANT RECHARGING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F63B4E-C83D-9DBF-E062-09DFB6C85EE2}"/>
              </a:ext>
            </a:extLst>
          </p:cNvPr>
          <p:cNvGrpSpPr/>
          <p:nvPr/>
        </p:nvGrpSpPr>
        <p:grpSpPr>
          <a:xfrm>
            <a:off x="607939" y="2971796"/>
            <a:ext cx="2396861" cy="1492627"/>
            <a:chOff x="660456" y="3086145"/>
            <a:chExt cx="2396861" cy="149262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6C03618-3719-2E70-1162-A97868EEF59B}"/>
                </a:ext>
              </a:extLst>
            </p:cNvPr>
            <p:cNvSpPr/>
            <p:nvPr/>
          </p:nvSpPr>
          <p:spPr>
            <a:xfrm>
              <a:off x="660456" y="3086145"/>
              <a:ext cx="2396861" cy="147161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EAC6F5-EFF1-8D14-D992-630760DF8643}"/>
                </a:ext>
              </a:extLst>
            </p:cNvPr>
            <p:cNvSpPr/>
            <p:nvPr/>
          </p:nvSpPr>
          <p:spPr>
            <a:xfrm>
              <a:off x="660456" y="4370310"/>
              <a:ext cx="2396861" cy="208462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57F946B9-7863-56DF-64E1-EDD7B788D5C1}"/>
                </a:ext>
              </a:extLst>
            </p:cNvPr>
            <p:cNvSpPr txBox="1">
              <a:spLocks/>
            </p:cNvSpPr>
            <p:nvPr/>
          </p:nvSpPr>
          <p:spPr>
            <a:xfrm>
              <a:off x="719069" y="3245766"/>
              <a:ext cx="2295384" cy="95631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800" b="0" spc="0" dirty="0">
                  <a:solidFill>
                    <a:schemeClr val="tx1"/>
                  </a:solidFill>
                  <a:latin typeface="+mj-lt"/>
                </a:rPr>
                <a:t>What is a Building Network Operator (BNO) ?</a:t>
              </a: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4264FBA6-5E25-65B2-A227-0DA1BEAA6614}"/>
                </a:ext>
              </a:extLst>
            </p:cNvPr>
            <p:cNvSpPr txBox="1">
              <a:spLocks/>
            </p:cNvSpPr>
            <p:nvPr/>
          </p:nvSpPr>
          <p:spPr>
            <a:xfrm>
              <a:off x="730788" y="4342371"/>
              <a:ext cx="2258864" cy="23640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endParaRPr lang="en-US" sz="800" b="0" spc="0" dirty="0">
                <a:solidFill>
                  <a:schemeClr val="tx1">
                    <a:alpha val="50000"/>
                  </a:schemeClr>
                </a:solidFill>
                <a:latin typeface="+mj-lt"/>
                <a:ea typeface="Roboto Light" charset="0"/>
                <a:cs typeface="Roboto Light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519683-8A07-6510-A301-5760F80FA3F1}"/>
                </a:ext>
              </a:extLst>
            </p:cNvPr>
            <p:cNvCxnSpPr>
              <a:cxnSpLocks/>
            </p:cNvCxnSpPr>
            <p:nvPr/>
          </p:nvCxnSpPr>
          <p:spPr>
            <a:xfrm>
              <a:off x="678207" y="3086145"/>
              <a:ext cx="0" cy="1471613"/>
            </a:xfrm>
            <a:prstGeom prst="line">
              <a:avLst/>
            </a:prstGeom>
            <a:ln w="25400">
              <a:solidFill>
                <a:srgbClr val="74B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6DA37C-F8B8-C07F-AB74-D9A42BE8E631}"/>
              </a:ext>
            </a:extLst>
          </p:cNvPr>
          <p:cNvSpPr txBox="1"/>
          <p:nvPr/>
        </p:nvSpPr>
        <p:spPr>
          <a:xfrm>
            <a:off x="607938" y="1933734"/>
            <a:ext cx="10972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latin typeface="+mn-lt"/>
              </a:rPr>
              <a:t>Overview</a:t>
            </a:r>
            <a:r>
              <a:rPr lang="en-GB" sz="2000" dirty="0">
                <a:latin typeface="+mn-lt"/>
              </a:rPr>
              <a:t>: Energy Management System (EMS) and Building Management System (BMS) are the backbone of modern energy efficiency in commercial buildings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97F9B-DD5C-B8CA-AFBF-99668173DD1E}"/>
              </a:ext>
            </a:extLst>
          </p:cNvPr>
          <p:cNvGrpSpPr/>
          <p:nvPr/>
        </p:nvGrpSpPr>
        <p:grpSpPr>
          <a:xfrm>
            <a:off x="3236837" y="2971796"/>
            <a:ext cx="2396861" cy="1492627"/>
            <a:chOff x="660456" y="3086145"/>
            <a:chExt cx="2396861" cy="149262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17417B7-71A2-5776-E1CF-3F56D100B070}"/>
                </a:ext>
              </a:extLst>
            </p:cNvPr>
            <p:cNvSpPr/>
            <p:nvPr/>
          </p:nvSpPr>
          <p:spPr>
            <a:xfrm>
              <a:off x="660456" y="3086145"/>
              <a:ext cx="2396861" cy="147161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DDA688-1FBD-9922-DEEC-FE155A152347}"/>
                </a:ext>
              </a:extLst>
            </p:cNvPr>
            <p:cNvSpPr/>
            <p:nvPr/>
          </p:nvSpPr>
          <p:spPr>
            <a:xfrm>
              <a:off x="660456" y="4370310"/>
              <a:ext cx="2396861" cy="208462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Title 3">
              <a:extLst>
                <a:ext uri="{FF2B5EF4-FFF2-40B4-BE49-F238E27FC236}">
                  <a16:creationId xmlns:a16="http://schemas.microsoft.com/office/drawing/2014/main" id="{C8345989-0DB5-5BDA-D4BE-478F4571B34B}"/>
                </a:ext>
              </a:extLst>
            </p:cNvPr>
            <p:cNvSpPr txBox="1">
              <a:spLocks/>
            </p:cNvSpPr>
            <p:nvPr/>
          </p:nvSpPr>
          <p:spPr>
            <a:xfrm>
              <a:off x="719069" y="3245766"/>
              <a:ext cx="2295384" cy="95631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800" b="0" spc="0" dirty="0">
                  <a:solidFill>
                    <a:schemeClr val="tx1"/>
                  </a:solidFill>
                  <a:latin typeface="+mj-lt"/>
                </a:rPr>
                <a:t>The purpose of EMS/BEMS</a:t>
              </a:r>
            </a:p>
          </p:txBody>
        </p:sp>
        <p:sp>
          <p:nvSpPr>
            <p:cNvPr id="19" name="Title 3">
              <a:extLst>
                <a:ext uri="{FF2B5EF4-FFF2-40B4-BE49-F238E27FC236}">
                  <a16:creationId xmlns:a16="http://schemas.microsoft.com/office/drawing/2014/main" id="{F1A3D786-8091-5F9D-8071-61F28024E5A6}"/>
                </a:ext>
              </a:extLst>
            </p:cNvPr>
            <p:cNvSpPr txBox="1">
              <a:spLocks/>
            </p:cNvSpPr>
            <p:nvPr/>
          </p:nvSpPr>
          <p:spPr>
            <a:xfrm>
              <a:off x="730788" y="4342371"/>
              <a:ext cx="2258864" cy="23640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endParaRPr lang="en-US" sz="800" b="0" spc="0" dirty="0">
                <a:solidFill>
                  <a:schemeClr val="tx1">
                    <a:alpha val="50000"/>
                  </a:schemeClr>
                </a:solidFill>
                <a:latin typeface="+mj-lt"/>
                <a:ea typeface="Roboto Light" charset="0"/>
                <a:cs typeface="Roboto Light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C9689E-4AE7-66B3-30EC-5E8A871A89FE}"/>
                </a:ext>
              </a:extLst>
            </p:cNvPr>
            <p:cNvCxnSpPr>
              <a:cxnSpLocks/>
            </p:cNvCxnSpPr>
            <p:nvPr/>
          </p:nvCxnSpPr>
          <p:spPr>
            <a:xfrm>
              <a:off x="678207" y="3086145"/>
              <a:ext cx="0" cy="1471613"/>
            </a:xfrm>
            <a:prstGeom prst="line">
              <a:avLst/>
            </a:prstGeom>
            <a:ln w="25400">
              <a:solidFill>
                <a:srgbClr val="74B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435D38-3748-F74D-F39A-3347CCCDAEDD}"/>
              </a:ext>
            </a:extLst>
          </p:cNvPr>
          <p:cNvGrpSpPr/>
          <p:nvPr/>
        </p:nvGrpSpPr>
        <p:grpSpPr>
          <a:xfrm>
            <a:off x="5865735" y="2971796"/>
            <a:ext cx="2441181" cy="1492627"/>
            <a:chOff x="660456" y="3086145"/>
            <a:chExt cx="2441181" cy="1492627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A90B7BC-3BD5-A381-3B08-F153F607EE25}"/>
                </a:ext>
              </a:extLst>
            </p:cNvPr>
            <p:cNvSpPr/>
            <p:nvPr/>
          </p:nvSpPr>
          <p:spPr>
            <a:xfrm>
              <a:off x="660456" y="3086145"/>
              <a:ext cx="2396861" cy="147161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DB5F6D-9D45-4F2B-584B-9C7916D2C95C}"/>
                </a:ext>
              </a:extLst>
            </p:cNvPr>
            <p:cNvSpPr/>
            <p:nvPr/>
          </p:nvSpPr>
          <p:spPr>
            <a:xfrm>
              <a:off x="660456" y="4370310"/>
              <a:ext cx="2396861" cy="208462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Title 3">
              <a:extLst>
                <a:ext uri="{FF2B5EF4-FFF2-40B4-BE49-F238E27FC236}">
                  <a16:creationId xmlns:a16="http://schemas.microsoft.com/office/drawing/2014/main" id="{408097AB-6FB7-E73A-3539-37888678D263}"/>
                </a:ext>
              </a:extLst>
            </p:cNvPr>
            <p:cNvSpPr txBox="1">
              <a:spLocks/>
            </p:cNvSpPr>
            <p:nvPr/>
          </p:nvSpPr>
          <p:spPr>
            <a:xfrm>
              <a:off x="704780" y="3217190"/>
              <a:ext cx="2396857" cy="95631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GB" sz="1800" b="0" spc="0" dirty="0">
                  <a:latin typeface="+mj-lt"/>
                </a:rPr>
                <a:t>Commercial Building Occupier Utility Recharging</a:t>
              </a:r>
            </a:p>
          </p:txBody>
        </p:sp>
        <p:sp>
          <p:nvSpPr>
            <p:cNvPr id="25" name="Title 3">
              <a:extLst>
                <a:ext uri="{FF2B5EF4-FFF2-40B4-BE49-F238E27FC236}">
                  <a16:creationId xmlns:a16="http://schemas.microsoft.com/office/drawing/2014/main" id="{AB099498-A428-9FD3-4C36-313D57BBE38C}"/>
                </a:ext>
              </a:extLst>
            </p:cNvPr>
            <p:cNvSpPr txBox="1">
              <a:spLocks/>
            </p:cNvSpPr>
            <p:nvPr/>
          </p:nvSpPr>
          <p:spPr>
            <a:xfrm>
              <a:off x="730788" y="4342371"/>
              <a:ext cx="2258864" cy="23640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endParaRPr lang="en-US" sz="800" b="0" spc="0" dirty="0">
                <a:solidFill>
                  <a:schemeClr val="tx1">
                    <a:alpha val="50000"/>
                  </a:schemeClr>
                </a:solidFill>
                <a:latin typeface="+mj-lt"/>
                <a:ea typeface="Roboto Light" charset="0"/>
                <a:cs typeface="Roboto Light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C6A288-734F-CBB9-DE56-D4BF0FAE3C2A}"/>
                </a:ext>
              </a:extLst>
            </p:cNvPr>
            <p:cNvCxnSpPr>
              <a:cxnSpLocks/>
            </p:cNvCxnSpPr>
            <p:nvPr/>
          </p:nvCxnSpPr>
          <p:spPr>
            <a:xfrm>
              <a:off x="678207" y="3086145"/>
              <a:ext cx="0" cy="1471613"/>
            </a:xfrm>
            <a:prstGeom prst="line">
              <a:avLst/>
            </a:prstGeom>
            <a:ln w="25400">
              <a:solidFill>
                <a:srgbClr val="74B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CEB3B0-AB0E-7C99-73C4-F01FDCD2BF4F}"/>
              </a:ext>
            </a:extLst>
          </p:cNvPr>
          <p:cNvGrpSpPr/>
          <p:nvPr/>
        </p:nvGrpSpPr>
        <p:grpSpPr>
          <a:xfrm>
            <a:off x="8494633" y="2971796"/>
            <a:ext cx="2441181" cy="1492627"/>
            <a:chOff x="660456" y="3086145"/>
            <a:chExt cx="2441181" cy="149262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F9688C3-D796-9E9B-2BE7-71F87BB4C152}"/>
                </a:ext>
              </a:extLst>
            </p:cNvPr>
            <p:cNvSpPr/>
            <p:nvPr/>
          </p:nvSpPr>
          <p:spPr>
            <a:xfrm>
              <a:off x="660456" y="3086145"/>
              <a:ext cx="2396861" cy="147161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725E27-21DC-1CC6-A880-D9AC64F24065}"/>
                </a:ext>
              </a:extLst>
            </p:cNvPr>
            <p:cNvSpPr/>
            <p:nvPr/>
          </p:nvSpPr>
          <p:spPr>
            <a:xfrm>
              <a:off x="660456" y="4370310"/>
              <a:ext cx="2396861" cy="208462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Title 3">
              <a:extLst>
                <a:ext uri="{FF2B5EF4-FFF2-40B4-BE49-F238E27FC236}">
                  <a16:creationId xmlns:a16="http://schemas.microsoft.com/office/drawing/2014/main" id="{4415CD83-F923-D9EF-BA05-68E711E002BB}"/>
                </a:ext>
              </a:extLst>
            </p:cNvPr>
            <p:cNvSpPr txBox="1">
              <a:spLocks/>
            </p:cNvSpPr>
            <p:nvPr/>
          </p:nvSpPr>
          <p:spPr>
            <a:xfrm>
              <a:off x="704780" y="3217190"/>
              <a:ext cx="2396857" cy="95631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GB" sz="1800" b="0" spc="0" dirty="0">
                  <a:latin typeface="+mj-lt"/>
                </a:rPr>
                <a:t>What does ‘good’ look like?</a:t>
              </a:r>
            </a:p>
          </p:txBody>
        </p:sp>
        <p:sp>
          <p:nvSpPr>
            <p:cNvPr id="31" name="Title 3">
              <a:extLst>
                <a:ext uri="{FF2B5EF4-FFF2-40B4-BE49-F238E27FC236}">
                  <a16:creationId xmlns:a16="http://schemas.microsoft.com/office/drawing/2014/main" id="{96A93C6A-46DA-BD39-7C89-8285D14C978D}"/>
                </a:ext>
              </a:extLst>
            </p:cNvPr>
            <p:cNvSpPr txBox="1">
              <a:spLocks/>
            </p:cNvSpPr>
            <p:nvPr/>
          </p:nvSpPr>
          <p:spPr>
            <a:xfrm>
              <a:off x="730788" y="4342371"/>
              <a:ext cx="2258864" cy="23640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endParaRPr lang="en-US" sz="800" b="0" spc="0" dirty="0">
                <a:solidFill>
                  <a:schemeClr val="tx1">
                    <a:alpha val="50000"/>
                  </a:schemeClr>
                </a:solidFill>
                <a:latin typeface="+mj-lt"/>
                <a:ea typeface="Roboto Light" charset="0"/>
                <a:cs typeface="Roboto Light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91FD76-81ED-9DEF-BDCD-551DC0F13831}"/>
                </a:ext>
              </a:extLst>
            </p:cNvPr>
            <p:cNvCxnSpPr>
              <a:cxnSpLocks/>
            </p:cNvCxnSpPr>
            <p:nvPr/>
          </p:nvCxnSpPr>
          <p:spPr>
            <a:xfrm>
              <a:off x="678207" y="3086145"/>
              <a:ext cx="0" cy="1471613"/>
            </a:xfrm>
            <a:prstGeom prst="line">
              <a:avLst/>
            </a:prstGeom>
            <a:ln w="25400">
              <a:solidFill>
                <a:srgbClr val="74B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02E0B-DDED-C114-A95B-3CDFBC62051C}"/>
              </a:ext>
            </a:extLst>
          </p:cNvPr>
          <p:cNvGrpSpPr/>
          <p:nvPr/>
        </p:nvGrpSpPr>
        <p:grpSpPr>
          <a:xfrm>
            <a:off x="4443142" y="4661225"/>
            <a:ext cx="2396861" cy="1492627"/>
            <a:chOff x="660456" y="3086145"/>
            <a:chExt cx="2396861" cy="1492627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5554ADB-B09A-A601-099F-C6399B5CA4B6}"/>
                </a:ext>
              </a:extLst>
            </p:cNvPr>
            <p:cNvSpPr/>
            <p:nvPr/>
          </p:nvSpPr>
          <p:spPr>
            <a:xfrm>
              <a:off x="660456" y="3086145"/>
              <a:ext cx="2396861" cy="1471613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A49E12-C593-ED9F-AD14-CA6423625FC9}"/>
                </a:ext>
              </a:extLst>
            </p:cNvPr>
            <p:cNvSpPr/>
            <p:nvPr/>
          </p:nvSpPr>
          <p:spPr>
            <a:xfrm>
              <a:off x="660456" y="4370310"/>
              <a:ext cx="2396861" cy="208462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Title 3">
              <a:extLst>
                <a:ext uri="{FF2B5EF4-FFF2-40B4-BE49-F238E27FC236}">
                  <a16:creationId xmlns:a16="http://schemas.microsoft.com/office/drawing/2014/main" id="{9061B0A0-C67F-72C8-AA79-F1AA7DA28FE7}"/>
                </a:ext>
              </a:extLst>
            </p:cNvPr>
            <p:cNvSpPr txBox="1">
              <a:spLocks/>
            </p:cNvSpPr>
            <p:nvPr/>
          </p:nvSpPr>
          <p:spPr>
            <a:xfrm>
              <a:off x="719069" y="3245766"/>
              <a:ext cx="2295384" cy="95631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800" b="0" spc="0" dirty="0">
                  <a:solidFill>
                    <a:schemeClr val="tx1"/>
                  </a:solidFill>
                  <a:latin typeface="+mj-lt"/>
                </a:rPr>
                <a:t>The </a:t>
              </a:r>
              <a:r>
                <a:rPr lang="en-US" sz="1800" b="0" spc="0" dirty="0" err="1">
                  <a:solidFill>
                    <a:schemeClr val="tx1"/>
                  </a:solidFill>
                  <a:latin typeface="+mj-lt"/>
                </a:rPr>
                <a:t>Optimised</a:t>
              </a:r>
              <a:r>
                <a:rPr lang="en-US" sz="1800" b="0" spc="0" dirty="0">
                  <a:solidFill>
                    <a:schemeClr val="tx1"/>
                  </a:solidFill>
                  <a:latin typeface="+mj-lt"/>
                </a:rPr>
                <a:t> solution</a:t>
              </a:r>
            </a:p>
          </p:txBody>
        </p:sp>
        <p:sp>
          <p:nvSpPr>
            <p:cNvPr id="37" name="Title 3">
              <a:extLst>
                <a:ext uri="{FF2B5EF4-FFF2-40B4-BE49-F238E27FC236}">
                  <a16:creationId xmlns:a16="http://schemas.microsoft.com/office/drawing/2014/main" id="{3441F356-52F4-9F68-8B85-4C5A412F270F}"/>
                </a:ext>
              </a:extLst>
            </p:cNvPr>
            <p:cNvSpPr txBox="1">
              <a:spLocks/>
            </p:cNvSpPr>
            <p:nvPr/>
          </p:nvSpPr>
          <p:spPr>
            <a:xfrm>
              <a:off x="730788" y="4342371"/>
              <a:ext cx="2258864" cy="23640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endParaRPr lang="en-US" sz="800" b="0" spc="0" dirty="0">
                <a:solidFill>
                  <a:schemeClr val="tx1">
                    <a:alpha val="50000"/>
                  </a:schemeClr>
                </a:solidFill>
                <a:latin typeface="+mj-lt"/>
                <a:ea typeface="Roboto Light" charset="0"/>
                <a:cs typeface="Roboto Light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97F45C-3375-F69E-E895-DB482E1BDE29}"/>
                </a:ext>
              </a:extLst>
            </p:cNvPr>
            <p:cNvCxnSpPr>
              <a:cxnSpLocks/>
            </p:cNvCxnSpPr>
            <p:nvPr/>
          </p:nvCxnSpPr>
          <p:spPr>
            <a:xfrm>
              <a:off x="678207" y="3086145"/>
              <a:ext cx="0" cy="1471613"/>
            </a:xfrm>
            <a:prstGeom prst="line">
              <a:avLst/>
            </a:prstGeom>
            <a:ln w="25400">
              <a:solidFill>
                <a:srgbClr val="74B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1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295B-616D-4E5E-6051-A07DBF8E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5794"/>
            <a:ext cx="8318500" cy="1038737"/>
          </a:xfrm>
        </p:spPr>
        <p:txBody>
          <a:bodyPr/>
          <a:lstStyle/>
          <a:p>
            <a:r>
              <a:rPr lang="en-GB" b="1" dirty="0"/>
              <a:t>WHY BUILDING NETWORK OPERATORS (BNO) STILL EXIST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5600E-CA02-2F35-6BF8-2DB127C5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8274"/>
            <a:ext cx="7962900" cy="4343132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spc="300" dirty="0">
                <a:solidFill>
                  <a:schemeClr val="accent1"/>
                </a:solidFill>
                <a:latin typeface="+mj-lt"/>
              </a:rPr>
              <a:t>WHAT ARE BUILDING NETWORK OPERATORS (BNO)?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BNO’s manage utility distribution within multi-occupancy buildings.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Handle the internal network beyond the fiscal meter, often a barrier to modernisation </a:t>
            </a:r>
          </a:p>
          <a:p>
            <a:pPr algn="l"/>
            <a:r>
              <a:rPr lang="en-GB" b="1" spc="300" dirty="0">
                <a:solidFill>
                  <a:schemeClr val="accent1"/>
                </a:solidFill>
                <a:latin typeface="+mj-lt"/>
              </a:rPr>
              <a:t>CHALLENGES WITH BNO NETWORKS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dirty="0"/>
              <a:t>Legacy Infrastructure</a:t>
            </a:r>
            <a:r>
              <a:rPr lang="en-GB" dirty="0"/>
              <a:t>: Existing setups make it expensive and complex to replace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dirty="0"/>
              <a:t>Limited Integration</a:t>
            </a:r>
            <a:r>
              <a:rPr lang="en-GB" dirty="0"/>
              <a:t>: BNOs often don't support modern EMS/BMS integration, limiting energy efficiency and tenant utility recharging</a:t>
            </a:r>
          </a:p>
          <a:p>
            <a:pPr algn="l"/>
            <a:r>
              <a:rPr lang="en-GB" b="1" spc="300" dirty="0">
                <a:solidFill>
                  <a:schemeClr val="accent1"/>
                </a:solidFill>
                <a:latin typeface="+mj-lt"/>
              </a:rPr>
              <a:t>WHY THEY PERSIST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Financial and logistical constraints on building owners prevent upgrades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Regulatory environments and outdated local policies</a:t>
            </a:r>
          </a:p>
        </p:txBody>
      </p:sp>
      <p:pic>
        <p:nvPicPr>
          <p:cNvPr id="5" name="Picture 4" descr="A large room with a large window&#10;&#10;Description automatically generated">
            <a:extLst>
              <a:ext uri="{FF2B5EF4-FFF2-40B4-BE49-F238E27FC236}">
                <a16:creationId xmlns:a16="http://schemas.microsoft.com/office/drawing/2014/main" id="{8CF414C9-6433-EBE4-E4AD-C57BE3FA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0" r="24232"/>
          <a:stretch/>
        </p:blipFill>
        <p:spPr>
          <a:xfrm>
            <a:off x="9042400" y="0"/>
            <a:ext cx="3149600" cy="6540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9F96FE-AAB9-0026-20C2-29D55AED633F}"/>
              </a:ext>
            </a:extLst>
          </p:cNvPr>
          <p:cNvSpPr/>
          <p:nvPr/>
        </p:nvSpPr>
        <p:spPr>
          <a:xfrm>
            <a:off x="9042400" y="0"/>
            <a:ext cx="3149600" cy="6540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alpha val="37990"/>
                </a:schemeClr>
              </a:gs>
              <a:gs pos="100000">
                <a:schemeClr val="accent4">
                  <a:lumMod val="50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C9C4854-BEE7-4A02-F49D-F119CD29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707" y="743559"/>
            <a:ext cx="2162986" cy="6232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5587AE-1748-1E75-93FC-8F84DC58F3E5}"/>
              </a:ext>
            </a:extLst>
          </p:cNvPr>
          <p:cNvSpPr/>
          <p:nvPr/>
        </p:nvSpPr>
        <p:spPr>
          <a:xfrm>
            <a:off x="9042400" y="0"/>
            <a:ext cx="3149600" cy="4571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1804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790E-E809-D83D-63C8-E508DDC1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4" y="1438758"/>
            <a:ext cx="72224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spc="300" dirty="0">
                <a:solidFill>
                  <a:schemeClr val="accent1"/>
                </a:solidFill>
                <a:latin typeface="+mj-lt"/>
              </a:rPr>
              <a:t>WHAT IS AN ENERGY MANAGEMENT SYSTEM?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Centralised platform that monitors energy use, provides insights on consumption patterns, and suggests ways to optimise energy performance based on these insights and historical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carbon reporting</a:t>
            </a:r>
            <a:r>
              <a:rPr lang="en-GB" dirty="0"/>
              <a:t>, </a:t>
            </a:r>
            <a:r>
              <a:rPr lang="en-GB" b="1" dirty="0"/>
              <a:t>energy </a:t>
            </a:r>
            <a:r>
              <a:rPr lang="en-GB" dirty="0"/>
              <a:t>and </a:t>
            </a:r>
            <a:r>
              <a:rPr lang="en-GB" b="1" dirty="0"/>
              <a:t>cost management</a:t>
            </a:r>
            <a:endParaRPr lang="en-GB" dirty="0"/>
          </a:p>
          <a:p>
            <a:pPr marL="0" indent="0">
              <a:buNone/>
            </a:pPr>
            <a:r>
              <a:rPr lang="en-GB" b="1" spc="300" dirty="0">
                <a:solidFill>
                  <a:schemeClr val="accent1"/>
                </a:solidFill>
                <a:latin typeface="+mj-lt"/>
              </a:rPr>
              <a:t>WHAT IS A BEMS?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System designed to control and manage building operations like heating, ventilation, air conditioning (HVAC), lighting, and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Integration with EMS</a:t>
            </a:r>
            <a:r>
              <a:rPr lang="en-GB" dirty="0"/>
              <a:t>: BEMS enhances the EMS by providing detailed control over energy-consuming systems</a:t>
            </a:r>
          </a:p>
          <a:p>
            <a:pPr marL="0" indent="0">
              <a:buNone/>
            </a:pPr>
            <a:r>
              <a:rPr lang="en-GB" b="1" spc="300" dirty="0">
                <a:solidFill>
                  <a:schemeClr val="accent1"/>
                </a:solidFill>
                <a:latin typeface="+mj-lt"/>
              </a:rPr>
              <a:t>PROBLEMS WITH OUTDATED SYSTEMS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Systems not designed for tenant-specific recharging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Lack of real-time utility tracking hinders accurate billing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106F5-BD46-BF37-F797-62E12D0B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528882"/>
            <a:ext cx="10972800" cy="76982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EMS and BMS OVERVIEW</a:t>
            </a:r>
          </a:p>
        </p:txBody>
      </p:sp>
      <p:pic>
        <p:nvPicPr>
          <p:cNvPr id="1026" name="Picture 2" descr="Our Work – BMS Innovations">
            <a:extLst>
              <a:ext uri="{FF2B5EF4-FFF2-40B4-BE49-F238E27FC236}">
                <a16:creationId xmlns:a16="http://schemas.microsoft.com/office/drawing/2014/main" id="{6F0986B6-8F04-1A95-2240-55A91E52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30" y="4107069"/>
            <a:ext cx="3791827" cy="205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F2FE90-D18F-8395-060B-005E442816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29" y="1682990"/>
            <a:ext cx="3791828" cy="213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6257-269B-0325-2EF1-59848928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23409"/>
            <a:ext cx="8220075" cy="4809916"/>
          </a:xfrm>
        </p:spPr>
        <p:txBody>
          <a:bodyPr>
            <a:noAutofit/>
          </a:bodyPr>
          <a:lstStyle/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DEFINITION</a:t>
            </a:r>
          </a:p>
          <a:p>
            <a:r>
              <a:rPr lang="en-GB" dirty="0"/>
              <a:t>Billing commercial occupiers for their actual utility consumption (electricity, gas, water, heating and cooling) within multi-tenanted commercial buildings, with shared central plant.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CURRENT INDUSTRY CHALLENGES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496888" lvl="1" indent="-288925">
              <a:buFont typeface="Arial" panose="020B0604020202020204" pitchFamily="34" charset="0"/>
              <a:buChar char="•"/>
            </a:pPr>
            <a:r>
              <a:rPr lang="en-GB" b="1" dirty="0"/>
              <a:t>Manual Billing Processes</a:t>
            </a:r>
            <a:r>
              <a:rPr lang="en-GB" dirty="0"/>
              <a:t>: Prone to errors and delays</a:t>
            </a:r>
          </a:p>
          <a:p>
            <a:pPr marL="496888" lvl="1" indent="-288925">
              <a:buFont typeface="Arial" panose="020B0604020202020204" pitchFamily="34" charset="0"/>
              <a:buChar char="•"/>
            </a:pPr>
            <a:r>
              <a:rPr lang="en-GB" b="1" dirty="0"/>
              <a:t>Inaccurate Data</a:t>
            </a:r>
            <a:r>
              <a:rPr lang="en-GB" dirty="0"/>
              <a:t>: Manual entry / fixed allocation methods lead to disputes</a:t>
            </a:r>
          </a:p>
          <a:p>
            <a:pPr marL="496888" lvl="1" indent="-288925">
              <a:buFont typeface="Arial" panose="020B0604020202020204" pitchFamily="34" charset="0"/>
              <a:buChar char="•"/>
            </a:pPr>
            <a:r>
              <a:rPr lang="en-GB" b="1" dirty="0"/>
              <a:t>Regulatory Gaps</a:t>
            </a:r>
            <a:r>
              <a:rPr lang="en-GB" dirty="0"/>
              <a:t>: Standards such as those set by RICS are often not met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000" b="1" spc="300" dirty="0">
              <a:solidFill>
                <a:schemeClr val="accent1"/>
              </a:solidFill>
              <a:latin typeface="+mj-lt"/>
            </a:endParaRP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RICS BEST PRACTICES</a:t>
            </a:r>
            <a:r>
              <a:rPr lang="en-GB" spc="300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Accurate metering and transparent recharging processes – clear scope of services, pricing structure, timescales for invoicing and payment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Real-Time interval data to ensure fairness and accountability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CAA47-6E6F-F33D-9F01-3C8CD55C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70084"/>
            <a:ext cx="8077200" cy="10641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COMMERCIAL BUILDING UTILITY RECHARGING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E293-A830-566F-AA41-BBBC92FB7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5" r="32217"/>
          <a:stretch/>
        </p:blipFill>
        <p:spPr>
          <a:xfrm>
            <a:off x="9042400" y="0"/>
            <a:ext cx="3149600" cy="6540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DD2389-BA7C-91EB-81FE-510CCED62400}"/>
              </a:ext>
            </a:extLst>
          </p:cNvPr>
          <p:cNvSpPr/>
          <p:nvPr/>
        </p:nvSpPr>
        <p:spPr>
          <a:xfrm>
            <a:off x="9042400" y="0"/>
            <a:ext cx="3149600" cy="65405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alpha val="37990"/>
                </a:schemeClr>
              </a:gs>
              <a:gs pos="100000">
                <a:schemeClr val="accent4">
                  <a:lumMod val="50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E0EC67B-B455-7352-C389-7A6A68D39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707" y="743559"/>
            <a:ext cx="2162986" cy="6232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6AC8A1-8829-77EE-81B1-469D5E82F45C}"/>
              </a:ext>
            </a:extLst>
          </p:cNvPr>
          <p:cNvSpPr/>
          <p:nvPr/>
        </p:nvSpPr>
        <p:spPr>
          <a:xfrm>
            <a:off x="9042400" y="0"/>
            <a:ext cx="3149600" cy="4571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37160" tIns="91440" rIns="137160" bIns="91440" numCol="1" spcCol="38100" rtlCol="0" anchor="t">
            <a:normAutofit fontScale="25000" lnSpcReduction="20000"/>
          </a:bodyPr>
          <a:lstStyle/>
          <a:p>
            <a:pPr marL="0" marR="0" indent="0" algn="ctr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4310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E205-CB77-FDDF-1732-13EBF272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ISSUES WITH CURRENT SYSTEMS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Many </a:t>
            </a:r>
            <a:r>
              <a:rPr lang="en-GB" b="1" dirty="0"/>
              <a:t>EMS/BMS </a:t>
            </a:r>
            <a:r>
              <a:rPr lang="en-GB" dirty="0"/>
              <a:t>systems are not configured for tenant-level data granularity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Lack of Automation</a:t>
            </a:r>
            <a:r>
              <a:rPr lang="en-GB" dirty="0"/>
              <a:t>: Manual processes for splitting utility data between tenants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Outdated Metering Systems</a:t>
            </a:r>
            <a:r>
              <a:rPr lang="en-GB" dirty="0"/>
              <a:t>: Existing meters might not support dynamic tracking of individual tenant usage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TENANT DISPUTES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Inaccuracies in energy consumption measurement lead to billing conflicts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Tenants may overpay or underpay due to rough estimations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CARBON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Without accurate energy consumption data, tenants can't meet carbon reporting requirements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1C9FD-E2FE-5385-D8B0-92700E44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10972800" cy="10641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KEY CHALLENGES IN EMS/BEMS FOR COMMERCIAL RECHARGING</a:t>
            </a:r>
          </a:p>
        </p:txBody>
      </p:sp>
    </p:spTree>
    <p:extLst>
      <p:ext uri="{BB962C8B-B14F-4D97-AF65-F5344CB8AC3E}">
        <p14:creationId xmlns:p14="http://schemas.microsoft.com/office/powerpoint/2010/main" val="284624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30CF-317C-AB07-F9CF-BB1C4B6BA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DYNAMIC RECHARGING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Moves away from static utility billing (i.e., dividing utility costs by floor area or fixed percentages)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Bills tenants based on </a:t>
            </a:r>
            <a:r>
              <a:rPr lang="en-GB" b="1" dirty="0"/>
              <a:t>real-time or periodic actual consumption </a:t>
            </a:r>
            <a:r>
              <a:rPr lang="en-GB" dirty="0"/>
              <a:t>through means of fiscal and sub-metering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MASS MARKET APPROACH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Most commercial buildings still use outdated fixed-rate billing systems, failing to reflect actual utility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Why the Market is Slow to Change</a:t>
            </a:r>
            <a:r>
              <a:rPr lang="en-GB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b="1" dirty="0"/>
              <a:t>Cost of Upgrading</a:t>
            </a:r>
            <a:r>
              <a:rPr lang="en-GB" dirty="0"/>
              <a:t>: Implementing advanced metering and automation systems is often seen as expensive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b="1" dirty="0"/>
              <a:t>Lack of Awareness</a:t>
            </a:r>
            <a:r>
              <a:rPr lang="en-GB" dirty="0"/>
              <a:t>: Building owners may not fully understand the value of dynamic recharging</a:t>
            </a:r>
          </a:p>
          <a:p>
            <a:r>
              <a:rPr lang="en-GB" b="1" spc="300" dirty="0">
                <a:solidFill>
                  <a:schemeClr val="accent1"/>
                </a:solidFill>
                <a:latin typeface="+mj-lt"/>
              </a:rPr>
              <a:t>BENEFITS OF DYNAMIC RECHARGING</a:t>
            </a:r>
            <a:endParaRPr lang="en-GB" spc="300" dirty="0">
              <a:solidFill>
                <a:schemeClr val="accent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More accurate tenant billing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Potential energy savings as tenants become more aware of their consumption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CC6FF-2455-1B50-76EF-E9FD2097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9763125" cy="10641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DYNAMIC TENANT RECHARGING AND THE MASS MARKET APPROACH</a:t>
            </a:r>
          </a:p>
        </p:txBody>
      </p:sp>
    </p:spTree>
    <p:extLst>
      <p:ext uri="{BB962C8B-B14F-4D97-AF65-F5344CB8AC3E}">
        <p14:creationId xmlns:p14="http://schemas.microsoft.com/office/powerpoint/2010/main" val="428715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488E8-08B6-4659-342E-6776200F2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6B59-BDC1-DE29-F9B1-90BED6C9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11582400" cy="10641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DYNAMIC TENANT RECHARGING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60ABC-1240-47B6-92B4-ED6CA0C3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88801"/>
            <a:ext cx="10800000" cy="4517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E598D8-1635-0E3B-B614-5FD4BF62FB11}"/>
              </a:ext>
            </a:extLst>
          </p:cNvPr>
          <p:cNvSpPr txBox="1"/>
          <p:nvPr/>
        </p:nvSpPr>
        <p:spPr>
          <a:xfrm>
            <a:off x="609600" y="5976730"/>
            <a:ext cx="11277600" cy="544765"/>
          </a:xfrm>
          <a:prstGeom prst="rect">
            <a:avLst/>
          </a:prstGeom>
        </p:spPr>
        <p:txBody>
          <a:bodyPr wrap="square" lIns="0" tIns="0" rtlCol="0" anchor="t">
            <a:spAutoFit/>
          </a:bodyPr>
          <a:lstStyle/>
          <a:p>
            <a:pPr algn="l"/>
            <a:r>
              <a:rPr lang="en-GB" sz="1800" dirty="0"/>
              <a:t>15-minute monitoring of cooling generation group (Chillers x2, CHW Primary Pumps, CHB Secondary and AHU Secondary) prior to apportionment</a:t>
            </a:r>
          </a:p>
        </p:txBody>
      </p:sp>
    </p:spTree>
    <p:extLst>
      <p:ext uri="{BB962C8B-B14F-4D97-AF65-F5344CB8AC3E}">
        <p14:creationId xmlns:p14="http://schemas.microsoft.com/office/powerpoint/2010/main" val="11175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BF17-EE93-24F8-7C0A-24C29255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8DA0-0C97-1EBB-E3A4-0C02A7B8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1462"/>
            <a:ext cx="11582400" cy="10641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DYNAMIC TENANT RECHARGING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13FA5-34ED-2519-C178-C8058159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19222"/>
            <a:ext cx="10800000" cy="4530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47F019-CC18-3B2A-14AF-E0B5903C5101}"/>
              </a:ext>
            </a:extLst>
          </p:cNvPr>
          <p:cNvSpPr txBox="1"/>
          <p:nvPr/>
        </p:nvSpPr>
        <p:spPr>
          <a:xfrm>
            <a:off x="609600" y="6042990"/>
            <a:ext cx="11277600" cy="295466"/>
          </a:xfrm>
          <a:prstGeom prst="rect">
            <a:avLst/>
          </a:prstGeom>
        </p:spPr>
        <p:txBody>
          <a:bodyPr wrap="square" lIns="0" tIns="0" rtlCol="0" anchor="t">
            <a:spAutoFit/>
          </a:bodyPr>
          <a:lstStyle/>
          <a:p>
            <a:pPr algn="l"/>
            <a:r>
              <a:rPr lang="en-GB" sz="1800" dirty="0"/>
              <a:t>The same cooling profile apportioned dynamically using on floor AHU demand across floors 1-8</a:t>
            </a:r>
          </a:p>
        </p:txBody>
      </p:sp>
    </p:spTree>
    <p:extLst>
      <p:ext uri="{BB962C8B-B14F-4D97-AF65-F5344CB8AC3E}">
        <p14:creationId xmlns:p14="http://schemas.microsoft.com/office/powerpoint/2010/main" val="230052705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heme 01">
  <a:themeElements>
    <a:clrScheme name="Custom 1">
      <a:dk1>
        <a:srgbClr val="585859"/>
      </a:dk1>
      <a:lt1>
        <a:srgbClr val="FFFFFF"/>
      </a:lt1>
      <a:dk2>
        <a:srgbClr val="585859"/>
      </a:dk2>
      <a:lt2>
        <a:srgbClr val="FFFFFF"/>
      </a:lt2>
      <a:accent1>
        <a:srgbClr val="74B944"/>
      </a:accent1>
      <a:accent2>
        <a:srgbClr val="F04323"/>
      </a:accent2>
      <a:accent3>
        <a:srgbClr val="F0D331"/>
      </a:accent3>
      <a:accent4>
        <a:srgbClr val="585859"/>
      </a:accent4>
      <a:accent5>
        <a:srgbClr val="7F7F7F"/>
      </a:accent5>
      <a:accent6>
        <a:srgbClr val="D9D9D9"/>
      </a:accent6>
      <a:hlink>
        <a:srgbClr val="74B944"/>
      </a:hlink>
      <a:folHlink>
        <a:srgbClr val="7F7F7F"/>
      </a:folHlink>
    </a:clrScheme>
    <a:fontScheme name="Optimised Energy Theme">
      <a:majorFont>
        <a:latin typeface="Sansation"/>
        <a:ea typeface="Helvetica"/>
        <a:cs typeface="Helvetica"/>
      </a:majorFont>
      <a:minorFont>
        <a:latin typeface="Sansation Light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37160" tIns="91440" rIns="137160" bIns="91440" numCol="1" spcCol="38100" rtlCol="0" anchor="t">
        <a:normAutofit/>
      </a:bodyPr>
      <a:lstStyle>
        <a:defPPr marL="0" marR="0" indent="0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 dirty="0" smtClean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Gill Sans"/>
            <a:cs typeface="Gill Sans"/>
            <a:sym typeface="Gill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/>
      <a:bodyPr lIns="0" tIns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heme 01" id="{3F3669A3-9868-DB48-81A6-1F30CE078728}" vid="{A72EA4E3-93CE-F241-B0D4-882A92177E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Optimised Template</Template>
  <TotalTime>407</TotalTime>
  <Words>1084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Helvetica Light</vt:lpstr>
      <vt:lpstr>Lato</vt:lpstr>
      <vt:lpstr>Lato Heavy</vt:lpstr>
      <vt:lpstr>Sansation</vt:lpstr>
      <vt:lpstr>Sansation Light</vt:lpstr>
      <vt:lpstr>Powerpoint Theme 01</vt:lpstr>
      <vt:lpstr>Utility Recharging  Best Practice</vt:lpstr>
      <vt:lpstr>INTRODUCTION TO EMS, BEMS, AND COMMERCIAL TENANT RECHARGING</vt:lpstr>
      <vt:lpstr>WHY BUILDING NETWORK OPERATORS (BNO) STILL EXIST</vt:lpstr>
      <vt:lpstr>EMS and BMS OVERVIEW</vt:lpstr>
      <vt:lpstr>COMMERCIAL BUILDING UTILITY RECHARGING</vt:lpstr>
      <vt:lpstr>KEY CHALLENGES IN EMS/BEMS FOR COMMERCIAL RECHARGING</vt:lpstr>
      <vt:lpstr>DYNAMIC TENANT RECHARGING AND THE MASS MARKET APPROACH</vt:lpstr>
      <vt:lpstr>DYNAMIC TENANT RECHARGING EXAMPLE</vt:lpstr>
      <vt:lpstr>DYNAMIC TENANT RECHARGING EXAMPLE</vt:lpstr>
      <vt:lpstr>DYNAMIC TENANT RECHARGING EXAMPLE</vt:lpstr>
      <vt:lpstr>THE BENEFITS OF AUTOMATED CARBON AND ENERGY REPORTING FOR TENANTS</vt:lpstr>
      <vt:lpstr>THE OPTIMISED SOLUTION</vt:lpstr>
      <vt:lpstr>THE BENEFITS</vt:lpstr>
      <vt:lpstr>Thank you</vt:lpstr>
      <vt:lpstr>HOW OPTIMISED EMS/BEMS SYSTEMS WORK WITHOUT MANUAL DATA ENTRY</vt:lpstr>
      <vt:lpstr>BEST PRACTICES AND WHAT “GOOD” LOOKS LIKE IN EMS/BEMS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 Tracy</dc:creator>
  <cp:lastModifiedBy>Greg Tracy</cp:lastModifiedBy>
  <cp:revision>6</cp:revision>
  <dcterms:created xsi:type="dcterms:W3CDTF">2024-10-09T06:42:27Z</dcterms:created>
  <dcterms:modified xsi:type="dcterms:W3CDTF">2024-10-15T06:51:48Z</dcterms:modified>
</cp:coreProperties>
</file>