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81" r:id="rId2"/>
    <p:sldMasterId id="2147483702" r:id="rId3"/>
  </p:sldMasterIdLst>
  <p:notesMasterIdLst>
    <p:notesMasterId r:id="rId32"/>
  </p:notesMasterIdLst>
  <p:handoutMasterIdLst>
    <p:handoutMasterId r:id="rId33"/>
  </p:handoutMasterIdLst>
  <p:sldIdLst>
    <p:sldId id="256" r:id="rId4"/>
    <p:sldId id="269" r:id="rId5"/>
    <p:sldId id="265" r:id="rId6"/>
    <p:sldId id="317" r:id="rId7"/>
    <p:sldId id="316" r:id="rId8"/>
    <p:sldId id="270" r:id="rId9"/>
    <p:sldId id="271" r:id="rId10"/>
    <p:sldId id="279" r:id="rId11"/>
    <p:sldId id="280" r:id="rId12"/>
    <p:sldId id="281" r:id="rId13"/>
    <p:sldId id="282" r:id="rId14"/>
    <p:sldId id="285" r:id="rId15"/>
    <p:sldId id="283" r:id="rId16"/>
    <p:sldId id="290" r:id="rId17"/>
    <p:sldId id="288" r:id="rId18"/>
    <p:sldId id="292" r:id="rId19"/>
    <p:sldId id="298" r:id="rId20"/>
    <p:sldId id="299" r:id="rId21"/>
    <p:sldId id="300" r:id="rId22"/>
    <p:sldId id="318" r:id="rId23"/>
    <p:sldId id="301" r:id="rId24"/>
    <p:sldId id="302" r:id="rId25"/>
    <p:sldId id="306" r:id="rId26"/>
    <p:sldId id="310" r:id="rId27"/>
    <p:sldId id="311" r:id="rId28"/>
    <p:sldId id="314" r:id="rId29"/>
    <p:sldId id="313" r:id="rId30"/>
    <p:sldId id="320" r:id="rId3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4660"/>
  </p:normalViewPr>
  <p:slideViewPr>
    <p:cSldViewPr snapToGrid="0">
      <p:cViewPr varScale="1">
        <p:scale>
          <a:sx n="116" d="100"/>
          <a:sy n="116" d="100"/>
        </p:scale>
        <p:origin x="12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CDB4EC-716D-408A-9CED-B71CCC140AB7}"/>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a:extLst>
              <a:ext uri="{FF2B5EF4-FFF2-40B4-BE49-F238E27FC236}">
                <a16:creationId xmlns:a16="http://schemas.microsoft.com/office/drawing/2014/main" id="{C8C4B728-AC24-42DE-ACAC-14C0C27DA93D}"/>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DA1D32D-C332-4F5B-87AC-E43F44C3C6C1}" type="datetimeFigureOut">
              <a:rPr lang="en-US" smtClean="0"/>
              <a:t>2/4/2019</a:t>
            </a:fld>
            <a:endParaRPr lang="en-US"/>
          </a:p>
        </p:txBody>
      </p:sp>
      <p:sp>
        <p:nvSpPr>
          <p:cNvPr id="4" name="Footer Placeholder 3">
            <a:extLst>
              <a:ext uri="{FF2B5EF4-FFF2-40B4-BE49-F238E27FC236}">
                <a16:creationId xmlns:a16="http://schemas.microsoft.com/office/drawing/2014/main" id="{FE06B7E6-AE36-432A-A797-DD957EAE8BE1}"/>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r>
              <a:rPr lang="en-US"/>
              <a:t>4444444444444444444</a:t>
            </a:r>
          </a:p>
        </p:txBody>
      </p:sp>
      <p:sp>
        <p:nvSpPr>
          <p:cNvPr id="5" name="Slide Number Placeholder 4">
            <a:extLst>
              <a:ext uri="{FF2B5EF4-FFF2-40B4-BE49-F238E27FC236}">
                <a16:creationId xmlns:a16="http://schemas.microsoft.com/office/drawing/2014/main" id="{5A8D52A0-7816-4566-BB0F-3B493D77FA3F}"/>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1B3DB7CE-53CD-4EF5-8377-0F66EECAC2A2}" type="slidenum">
              <a:rPr lang="en-US" smtClean="0"/>
              <a:t>‹#›</a:t>
            </a:fld>
            <a:endParaRPr lang="en-US"/>
          </a:p>
        </p:txBody>
      </p:sp>
    </p:spTree>
    <p:extLst>
      <p:ext uri="{BB962C8B-B14F-4D97-AF65-F5344CB8AC3E}">
        <p14:creationId xmlns:p14="http://schemas.microsoft.com/office/powerpoint/2010/main" val="27950002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B4C97A0-5A63-4376-B0FC-7F64906D9974}" type="datetimeFigureOut">
              <a:rPr lang="en-US" smtClean="0"/>
              <a:t>2/4/2019</a:t>
            </a:fld>
            <a:endParaRPr lang="en-US"/>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r>
              <a:rPr lang="en-US"/>
              <a:t>4444444444444444444</a:t>
            </a:r>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C67D2CE-C49B-4ED3-9D19-C1EFAA4C44C6}" type="slidenum">
              <a:rPr lang="en-US" smtClean="0"/>
              <a:t>‹#›</a:t>
            </a:fld>
            <a:endParaRPr lang="en-US"/>
          </a:p>
        </p:txBody>
      </p:sp>
    </p:spTree>
    <p:extLst>
      <p:ext uri="{BB962C8B-B14F-4D97-AF65-F5344CB8AC3E}">
        <p14:creationId xmlns:p14="http://schemas.microsoft.com/office/powerpoint/2010/main" val="16380438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2"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4"/>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6"/>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19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2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6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6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6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2"/>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5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5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8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3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200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5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1"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2"/>
            <a:ext cx="864000" cy="261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3"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326887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2"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4"/>
            <a:ext cx="864000" cy="261273"/>
          </a:xfrm>
          <a:prstGeom prst="rect">
            <a:avLst/>
          </a:prstGeom>
        </p:spPr>
      </p:pic>
    </p:spTree>
    <p:extLst>
      <p:ext uri="{BB962C8B-B14F-4D97-AF65-F5344CB8AC3E}">
        <p14:creationId xmlns:p14="http://schemas.microsoft.com/office/powerpoint/2010/main" val="38801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2"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1"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extLst>
      <p:ext uri="{BB962C8B-B14F-4D97-AF65-F5344CB8AC3E}">
        <p14:creationId xmlns:p14="http://schemas.microsoft.com/office/powerpoint/2010/main" val="62871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extLst>
      <p:ext uri="{BB962C8B-B14F-4D97-AF65-F5344CB8AC3E}">
        <p14:creationId xmlns:p14="http://schemas.microsoft.com/office/powerpoint/2010/main" val="16056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5381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40"/>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6"/>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28724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8807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6"/>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83"/>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77217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3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8"/>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9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8"/>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extLst>
      <p:ext uri="{BB962C8B-B14F-4D97-AF65-F5344CB8AC3E}">
        <p14:creationId xmlns:p14="http://schemas.microsoft.com/office/powerpoint/2010/main" val="182614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1"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1"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6"/>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8"/>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20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2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46278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7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8971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7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7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189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4"/>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6061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51123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5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5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9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72367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4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59226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5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8"/>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8"/>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0256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29491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8399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5"/>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50618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2"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170487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1"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2"/>
            <a:ext cx="864000" cy="261273"/>
          </a:xfrm>
          <a:prstGeom prst="rect">
            <a:avLst/>
          </a:prstGeom>
        </p:spPr>
      </p:pic>
    </p:spTree>
    <p:extLst>
      <p:ext uri="{BB962C8B-B14F-4D97-AF65-F5344CB8AC3E}">
        <p14:creationId xmlns:p14="http://schemas.microsoft.com/office/powerpoint/2010/main" val="7027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1"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1"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extLst>
      <p:ext uri="{BB962C8B-B14F-4D97-AF65-F5344CB8AC3E}">
        <p14:creationId xmlns:p14="http://schemas.microsoft.com/office/powerpoint/2010/main" val="33250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extLst>
      <p:ext uri="{BB962C8B-B14F-4D97-AF65-F5344CB8AC3E}">
        <p14:creationId xmlns:p14="http://schemas.microsoft.com/office/powerpoint/2010/main" val="5920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60691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38"/>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4"/>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41720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13751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4"/>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81"/>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4017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3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8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extLst>
      <p:ext uri="{BB962C8B-B14F-4D97-AF65-F5344CB8AC3E}">
        <p14:creationId xmlns:p14="http://schemas.microsoft.com/office/powerpoint/2010/main" val="28329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4"/>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6"/>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19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2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10384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6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28533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6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6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46055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2"/>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0916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8697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5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5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8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86837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3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200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30498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5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26241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97469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1591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38"/>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4"/>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33188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4"/>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81"/>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3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8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7"/>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3"/>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28"/>
            <a:ext cx="864000" cy="26127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30"/>
            <a:ext cx="864000" cy="261273"/>
          </a:xfrm>
          <a:prstGeom prst="rect">
            <a:avLst/>
          </a:prstGeom>
        </p:spPr>
      </p:pic>
    </p:spTree>
    <p:extLst>
      <p:ext uri="{BB962C8B-B14F-4D97-AF65-F5344CB8AC3E}">
        <p14:creationId xmlns:p14="http://schemas.microsoft.com/office/powerpoint/2010/main" val="30036006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28"/>
            <a:ext cx="864000" cy="261273"/>
          </a:xfrm>
          <a:prstGeom prst="rect">
            <a:avLst/>
          </a:prstGeom>
        </p:spPr>
      </p:pic>
    </p:spTree>
    <p:extLst>
      <p:ext uri="{BB962C8B-B14F-4D97-AF65-F5344CB8AC3E}">
        <p14:creationId xmlns:p14="http://schemas.microsoft.com/office/powerpoint/2010/main" val="40701917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3F3DAAA-BE75-4C0A-ADA6-9EF188ECDC52}"/>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February 2019</a:t>
            </a:r>
            <a:endParaRPr lang="en-US" dirty="0"/>
          </a:p>
        </p:txBody>
      </p:sp>
    </p:spTree>
    <p:extLst>
      <p:ext uri="{BB962C8B-B14F-4D97-AF65-F5344CB8AC3E}">
        <p14:creationId xmlns:p14="http://schemas.microsoft.com/office/powerpoint/2010/main" val="113927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descr="A close up of a sign&#10;&#10;Description generated with very high confidence">
            <a:extLst>
              <a:ext uri="{FF2B5EF4-FFF2-40B4-BE49-F238E27FC236}">
                <a16:creationId xmlns:a16="http://schemas.microsoft.com/office/drawing/2014/main" id="{4A5BEB11-2FE4-4311-8988-1DB0A031F3BB}"/>
              </a:ext>
            </a:extLst>
          </p:cNvPr>
          <p:cNvPicPr>
            <a:picLocks noChangeAspect="1"/>
          </p:cNvPicPr>
          <p:nvPr/>
        </p:nvPicPr>
        <p:blipFill>
          <a:blip r:embed="rId3"/>
          <a:stretch>
            <a:fillRect/>
          </a:stretch>
        </p:blipFill>
        <p:spPr>
          <a:xfrm>
            <a:off x="7360920" y="3789655"/>
            <a:ext cx="1594254" cy="2202180"/>
          </a:xfrm>
          <a:prstGeom prst="rect">
            <a:avLst/>
          </a:prstGeom>
        </p:spPr>
      </p:pic>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10</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Responsibility</a:t>
            </a:r>
            <a:endParaRPr lang="en-US" sz="2500" dirty="0">
              <a:solidFill>
                <a:schemeClr val="accent6"/>
              </a:solidFill>
            </a:endParaRPr>
          </a:p>
        </p:txBody>
      </p:sp>
      <p:sp>
        <p:nvSpPr>
          <p:cNvPr id="9" name="Title 3">
            <a:extLst>
              <a:ext uri="{FF2B5EF4-FFF2-40B4-BE49-F238E27FC236}">
                <a16:creationId xmlns:a16="http://schemas.microsoft.com/office/drawing/2014/main" id="{2FD196CA-06E2-4EB9-97D9-7800D0FBDEBF}"/>
              </a:ext>
            </a:extLst>
          </p:cNvPr>
          <p:cNvSpPr txBox="1">
            <a:spLocks/>
          </p:cNvSpPr>
          <p:nvPr/>
        </p:nvSpPr>
        <p:spPr>
          <a:xfrm>
            <a:off x="828002" y="1246059"/>
            <a:ext cx="7594781" cy="355776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12700">
              <a:lnSpc>
                <a:spcPct val="100000"/>
              </a:lnSpc>
            </a:pPr>
            <a:r>
              <a:rPr lang="en-GB" sz="1800" dirty="0">
                <a:solidFill>
                  <a:schemeClr val="accent6"/>
                </a:solidFill>
              </a:rPr>
              <a:t>It is responsibility of National Regulations to determine the require </a:t>
            </a:r>
            <a:r>
              <a:rPr lang="en-GB" sz="1800" b="1" dirty="0">
                <a:solidFill>
                  <a:schemeClr val="accent6"/>
                </a:solidFill>
              </a:rPr>
              <a:t>level of fire resistance</a:t>
            </a:r>
            <a:r>
              <a:rPr lang="en-GB" sz="1800" dirty="0">
                <a:solidFill>
                  <a:schemeClr val="accent6"/>
                </a:solidFill>
              </a:rPr>
              <a:t> </a:t>
            </a:r>
          </a:p>
          <a:p>
            <a:pPr marL="12700">
              <a:lnSpc>
                <a:spcPct val="100000"/>
              </a:lnSpc>
            </a:pPr>
            <a:endParaRPr lang="en-GB" sz="1800" dirty="0">
              <a:solidFill>
                <a:schemeClr val="accent6"/>
              </a:solidFill>
            </a:endParaRPr>
          </a:p>
        </p:txBody>
      </p:sp>
      <p:pic>
        <p:nvPicPr>
          <p:cNvPr id="3" name="Picture 2">
            <a:extLst>
              <a:ext uri="{FF2B5EF4-FFF2-40B4-BE49-F238E27FC236}">
                <a16:creationId xmlns:a16="http://schemas.microsoft.com/office/drawing/2014/main" id="{04B5AA26-808E-408A-803A-64F552EF11FC}"/>
              </a:ext>
            </a:extLst>
          </p:cNvPr>
          <p:cNvPicPr>
            <a:picLocks noChangeAspect="1"/>
          </p:cNvPicPr>
          <p:nvPr/>
        </p:nvPicPr>
        <p:blipFill>
          <a:blip r:embed="rId4"/>
          <a:stretch>
            <a:fillRect/>
          </a:stretch>
        </p:blipFill>
        <p:spPr>
          <a:xfrm>
            <a:off x="828002" y="2029650"/>
            <a:ext cx="4155478" cy="4023145"/>
          </a:xfrm>
          <a:prstGeom prst="rect">
            <a:avLst/>
          </a:prstGeom>
        </p:spPr>
      </p:pic>
      <p:sp>
        <p:nvSpPr>
          <p:cNvPr id="8" name="Content Placeholder 4">
            <a:extLst>
              <a:ext uri="{FF2B5EF4-FFF2-40B4-BE49-F238E27FC236}">
                <a16:creationId xmlns:a16="http://schemas.microsoft.com/office/drawing/2014/main" id="{7EFC15F0-711F-41DC-83E3-588A2B179A0C}"/>
              </a:ext>
            </a:extLst>
          </p:cNvPr>
          <p:cNvSpPr txBox="1">
            <a:spLocks/>
          </p:cNvSpPr>
          <p:nvPr/>
        </p:nvSpPr>
        <p:spPr>
          <a:xfrm>
            <a:off x="4930140" y="2389400"/>
            <a:ext cx="2316480" cy="3036040"/>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r>
              <a:rPr lang="en-GB" sz="1200" dirty="0">
                <a:solidFill>
                  <a:schemeClr val="accent6"/>
                </a:solidFill>
              </a:rPr>
              <a:t>Firefighters lift cars should be clearly and conspicuously marked with a notice conforming to             </a:t>
            </a:r>
            <a:r>
              <a:rPr lang="en-GB" sz="1200" b="1" dirty="0">
                <a:solidFill>
                  <a:schemeClr val="accent6"/>
                </a:solidFill>
              </a:rPr>
              <a:t>BS ISO 3864-1 </a:t>
            </a:r>
            <a:r>
              <a:rPr lang="en-GB" sz="1200" dirty="0">
                <a:solidFill>
                  <a:schemeClr val="accent6"/>
                </a:solidFill>
              </a:rPr>
              <a:t>stating:</a:t>
            </a:r>
          </a:p>
          <a:p>
            <a:pPr marL="0" indent="0">
              <a:lnSpc>
                <a:spcPct val="100000"/>
              </a:lnSpc>
              <a:buNone/>
            </a:pPr>
            <a:endParaRPr lang="en-GB" sz="400" dirty="0">
              <a:solidFill>
                <a:schemeClr val="accent6"/>
              </a:solidFill>
            </a:endParaRPr>
          </a:p>
          <a:p>
            <a:pPr marL="0" indent="0">
              <a:lnSpc>
                <a:spcPct val="100000"/>
              </a:lnSpc>
              <a:buNone/>
            </a:pPr>
            <a:r>
              <a:rPr lang="en-GB" sz="1200" dirty="0">
                <a:solidFill>
                  <a:schemeClr val="accent6"/>
                </a:solidFill>
              </a:rPr>
              <a:t> “</a:t>
            </a:r>
            <a:r>
              <a:rPr lang="en-GB" sz="1200" b="1" dirty="0">
                <a:solidFill>
                  <a:schemeClr val="accent6"/>
                </a:solidFill>
              </a:rPr>
              <a:t>Firefighters lift:                          Do not use for goods or </a:t>
            </a:r>
            <a:r>
              <a:rPr lang="en-US" sz="1200" b="1" dirty="0">
                <a:solidFill>
                  <a:schemeClr val="accent6"/>
                </a:solidFill>
              </a:rPr>
              <a:t>refuse</a:t>
            </a:r>
            <a:r>
              <a:rPr lang="en-US" sz="1200" dirty="0">
                <a:solidFill>
                  <a:schemeClr val="accent6"/>
                </a:solidFill>
              </a:rPr>
              <a:t>”</a:t>
            </a:r>
            <a:endParaRPr lang="en-GB" sz="1200" dirty="0">
              <a:solidFill>
                <a:schemeClr val="accent6"/>
              </a:solidFill>
            </a:endParaRPr>
          </a:p>
          <a:p>
            <a:pPr marL="0" indent="0">
              <a:buNone/>
            </a:pPr>
            <a:endParaRPr lang="en-GB" sz="1200" b="1" u="sng" dirty="0">
              <a:solidFill>
                <a:schemeClr val="accent6"/>
              </a:solidFill>
            </a:endParaRPr>
          </a:p>
          <a:p>
            <a:pPr marL="0" indent="0">
              <a:buNone/>
            </a:pPr>
            <a:endParaRPr lang="en-GB" sz="1200" b="1" u="sng" dirty="0">
              <a:solidFill>
                <a:schemeClr val="accent6"/>
              </a:solidFill>
            </a:endParaRPr>
          </a:p>
          <a:p>
            <a:pPr marL="0" indent="0">
              <a:buNone/>
            </a:pPr>
            <a:endParaRPr lang="en-GB" sz="1200" b="1" u="sng" dirty="0">
              <a:solidFill>
                <a:schemeClr val="accent6"/>
              </a:solidFill>
            </a:endParaRPr>
          </a:p>
          <a:p>
            <a:pPr marL="0" indent="0">
              <a:buNone/>
            </a:pPr>
            <a:r>
              <a:rPr lang="en-GB" sz="1200" b="1" u="sng" dirty="0">
                <a:solidFill>
                  <a:schemeClr val="accent6"/>
                </a:solidFill>
              </a:rPr>
              <a:t>NOTE</a:t>
            </a:r>
          </a:p>
          <a:p>
            <a:pPr marL="0" indent="0">
              <a:lnSpc>
                <a:spcPct val="100000"/>
              </a:lnSpc>
              <a:buNone/>
            </a:pPr>
            <a:r>
              <a:rPr lang="en-GB" sz="1200" dirty="0">
                <a:solidFill>
                  <a:schemeClr val="accent6"/>
                </a:solidFill>
              </a:rPr>
              <a:t>The “</a:t>
            </a:r>
            <a:r>
              <a:rPr lang="en-GB" sz="1200" b="1" dirty="0">
                <a:solidFill>
                  <a:schemeClr val="accent6"/>
                </a:solidFill>
              </a:rPr>
              <a:t>Do not use for goods or refuse</a:t>
            </a:r>
            <a:r>
              <a:rPr lang="en-GB" sz="1200" dirty="0">
                <a:solidFill>
                  <a:schemeClr val="accent6"/>
                </a:solidFill>
              </a:rPr>
              <a:t>” sign is a building sign      and not part of the lift as defined in  </a:t>
            </a:r>
            <a:r>
              <a:rPr lang="en-GB" sz="1200" b="1" dirty="0">
                <a:solidFill>
                  <a:schemeClr val="accent6"/>
                </a:solidFill>
              </a:rPr>
              <a:t>BS EN 81-72</a:t>
            </a:r>
            <a:endParaRPr lang="en-US" sz="1200" b="1" dirty="0">
              <a:solidFill>
                <a:schemeClr val="accent6"/>
              </a:solidFill>
            </a:endParaRPr>
          </a:p>
          <a:p>
            <a:pPr lvl="1">
              <a:buFont typeface="Arial" pitchFamily="34" charset="0"/>
              <a:buNone/>
            </a:pPr>
            <a:endParaRPr lang="en-US" sz="1200" dirty="0">
              <a:solidFill>
                <a:schemeClr val="accent6"/>
              </a:solidFill>
            </a:endParaRPr>
          </a:p>
          <a:p>
            <a:pPr>
              <a:buFont typeface="Arial" pitchFamily="34" charset="0"/>
              <a:buNone/>
            </a:pPr>
            <a:endParaRPr lang="en-US" sz="1200" dirty="0">
              <a:solidFill>
                <a:schemeClr val="accent6"/>
              </a:solidFill>
            </a:endParaRPr>
          </a:p>
        </p:txBody>
      </p:sp>
      <p:sp>
        <p:nvSpPr>
          <p:cNvPr id="10" name="Content Placeholder 4">
            <a:extLst>
              <a:ext uri="{FF2B5EF4-FFF2-40B4-BE49-F238E27FC236}">
                <a16:creationId xmlns:a16="http://schemas.microsoft.com/office/drawing/2014/main" id="{E0ABA6BB-56CD-4E39-B5B2-23DBCC499E1A}"/>
              </a:ext>
            </a:extLst>
          </p:cNvPr>
          <p:cNvSpPr txBox="1">
            <a:spLocks/>
          </p:cNvSpPr>
          <p:nvPr/>
        </p:nvSpPr>
        <p:spPr>
          <a:xfrm>
            <a:off x="2923612" y="1969582"/>
            <a:ext cx="1366448" cy="335350"/>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r>
              <a:rPr lang="en-GB" sz="1200" b="1" dirty="0"/>
              <a:t>(BS 9999:2017)</a:t>
            </a:r>
            <a:endParaRPr lang="en-US" sz="1200" b="1" dirty="0"/>
          </a:p>
        </p:txBody>
      </p:sp>
      <p:sp>
        <p:nvSpPr>
          <p:cNvPr id="11" name="Content Placeholder 4">
            <a:extLst>
              <a:ext uri="{FF2B5EF4-FFF2-40B4-BE49-F238E27FC236}">
                <a16:creationId xmlns:a16="http://schemas.microsoft.com/office/drawing/2014/main" id="{EC24ED9C-6FFF-4F13-90BB-E25D60176615}"/>
              </a:ext>
            </a:extLst>
          </p:cNvPr>
          <p:cNvSpPr txBox="1">
            <a:spLocks/>
          </p:cNvSpPr>
          <p:nvPr/>
        </p:nvSpPr>
        <p:spPr>
          <a:xfrm>
            <a:off x="7272058" y="3507032"/>
            <a:ext cx="1366448" cy="335350"/>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r>
              <a:rPr lang="en-GB" sz="1200" b="1" dirty="0">
                <a:solidFill>
                  <a:schemeClr val="accent1"/>
                </a:solidFill>
              </a:rPr>
              <a:t>Fire door notice</a:t>
            </a:r>
            <a:endParaRPr lang="en-US" sz="1200" b="1" dirty="0">
              <a:solidFill>
                <a:schemeClr val="accent1"/>
              </a:solidFill>
            </a:endParaRPr>
          </a:p>
        </p:txBody>
      </p:sp>
    </p:spTree>
    <p:extLst>
      <p:ext uri="{BB962C8B-B14F-4D97-AF65-F5344CB8AC3E}">
        <p14:creationId xmlns:p14="http://schemas.microsoft.com/office/powerpoint/2010/main" val="355967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11</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Fundamental of firefighters lifts</a:t>
            </a:r>
            <a:endParaRPr lang="en-US" sz="2500" dirty="0">
              <a:solidFill>
                <a:schemeClr val="accent6"/>
              </a:solidFill>
            </a:endParaRPr>
          </a:p>
        </p:txBody>
      </p:sp>
      <p:sp>
        <p:nvSpPr>
          <p:cNvPr id="12" name="Title 3">
            <a:extLst>
              <a:ext uri="{FF2B5EF4-FFF2-40B4-BE49-F238E27FC236}">
                <a16:creationId xmlns:a16="http://schemas.microsoft.com/office/drawing/2014/main" id="{7F706F94-F5EB-4014-9032-2989A5E449D0}"/>
              </a:ext>
            </a:extLst>
          </p:cNvPr>
          <p:cNvSpPr txBox="1">
            <a:spLocks/>
          </p:cNvSpPr>
          <p:nvPr/>
        </p:nvSpPr>
        <p:spPr>
          <a:xfrm>
            <a:off x="828001" y="1246059"/>
            <a:ext cx="8043945"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98450" indent="-285750">
              <a:lnSpc>
                <a:spcPct val="100000"/>
              </a:lnSpc>
              <a:buFont typeface="Arial" panose="020B0604020202020204" pitchFamily="34" charset="0"/>
              <a:buChar char="•"/>
            </a:pPr>
            <a:r>
              <a:rPr lang="en-GB" sz="1800" dirty="0">
                <a:solidFill>
                  <a:schemeClr val="accent6"/>
                </a:solidFill>
              </a:rPr>
              <a:t>Must conform with </a:t>
            </a:r>
            <a:r>
              <a:rPr lang="en-GB" sz="1800" b="1" dirty="0">
                <a:solidFill>
                  <a:schemeClr val="accent6"/>
                </a:solidFill>
              </a:rPr>
              <a:t>BS EN 81-20:2014</a:t>
            </a:r>
          </a:p>
          <a:p>
            <a:pPr marL="12700">
              <a:lnSpc>
                <a:spcPct val="100000"/>
              </a:lnSpc>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Minimum car size of </a:t>
            </a:r>
            <a:r>
              <a:rPr lang="en-GB" sz="1800" b="1" dirty="0">
                <a:solidFill>
                  <a:schemeClr val="accent6"/>
                </a:solidFill>
              </a:rPr>
              <a:t>1100mm wide </a:t>
            </a:r>
            <a:r>
              <a:rPr lang="en-GB" sz="1800" dirty="0">
                <a:solidFill>
                  <a:schemeClr val="accent6"/>
                </a:solidFill>
              </a:rPr>
              <a:t>by </a:t>
            </a:r>
            <a:r>
              <a:rPr lang="en-GB" sz="1800" b="1" dirty="0">
                <a:solidFill>
                  <a:schemeClr val="accent6"/>
                </a:solidFill>
              </a:rPr>
              <a:t>1400mm deep </a:t>
            </a:r>
            <a:r>
              <a:rPr lang="en-GB" sz="1800" dirty="0">
                <a:solidFill>
                  <a:schemeClr val="accent6"/>
                </a:solidFill>
              </a:rPr>
              <a:t>(</a:t>
            </a:r>
            <a:r>
              <a:rPr lang="en-GB" sz="1800" b="1" dirty="0">
                <a:solidFill>
                  <a:schemeClr val="accent6"/>
                </a:solidFill>
              </a:rPr>
              <a:t>630kg/8-person</a:t>
            </a:r>
            <a:r>
              <a:rPr lang="en-GB" sz="1800" dirty="0">
                <a:solidFill>
                  <a:schemeClr val="accent6"/>
                </a:solidFill>
              </a:rPr>
              <a:t>)</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Minimum door width of </a:t>
            </a:r>
            <a:r>
              <a:rPr lang="en-GB" sz="1800" b="1" dirty="0">
                <a:solidFill>
                  <a:schemeClr val="accent6"/>
                </a:solidFill>
              </a:rPr>
              <a:t>800mm</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For evacuation of a stretcher, minimum car size of </a:t>
            </a:r>
            <a:r>
              <a:rPr lang="en-GB" sz="1800" b="1" dirty="0">
                <a:solidFill>
                  <a:schemeClr val="accent6"/>
                </a:solidFill>
              </a:rPr>
              <a:t>1100mm wide </a:t>
            </a:r>
            <a:r>
              <a:rPr lang="en-GB" sz="1800" dirty="0">
                <a:solidFill>
                  <a:schemeClr val="accent6"/>
                </a:solidFill>
              </a:rPr>
              <a:t>by </a:t>
            </a:r>
            <a:r>
              <a:rPr lang="en-GB" sz="1800" b="1" dirty="0">
                <a:solidFill>
                  <a:schemeClr val="accent6"/>
                </a:solidFill>
              </a:rPr>
              <a:t>2100mm deep </a:t>
            </a:r>
            <a:r>
              <a:rPr lang="en-GB" sz="1800" dirty="0">
                <a:solidFill>
                  <a:schemeClr val="accent6"/>
                </a:solidFill>
              </a:rPr>
              <a:t>(</a:t>
            </a:r>
            <a:r>
              <a:rPr lang="en-GB" sz="1800" b="1" dirty="0">
                <a:solidFill>
                  <a:schemeClr val="accent6"/>
                </a:solidFill>
              </a:rPr>
              <a:t>1000kg/13-person</a:t>
            </a:r>
            <a:r>
              <a:rPr lang="en-GB" sz="1800" dirty="0">
                <a:solidFill>
                  <a:schemeClr val="accent6"/>
                </a:solidFill>
              </a:rPr>
              <a:t>)</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Must be able to reach highest served level within </a:t>
            </a:r>
            <a:r>
              <a:rPr lang="en-GB" sz="1800" b="1" dirty="0">
                <a:solidFill>
                  <a:schemeClr val="accent6"/>
                </a:solidFill>
              </a:rPr>
              <a:t>60 seconds</a:t>
            </a:r>
            <a:r>
              <a:rPr lang="en-GB" sz="1800" dirty="0">
                <a:solidFill>
                  <a:schemeClr val="accent6"/>
                </a:solidFill>
              </a:rPr>
              <a:t> (additional rules for travel over 200m)</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Designed to operate during firefighting conditions for a period equal to structure</a:t>
            </a:r>
          </a:p>
          <a:p>
            <a:pPr marL="12700">
              <a:lnSpc>
                <a:spcPct val="100000"/>
              </a:lnSpc>
            </a:pPr>
            <a:endParaRPr lang="en-GB" sz="1800" dirty="0">
              <a:solidFill>
                <a:schemeClr val="accent6"/>
              </a:solidFill>
            </a:endParaRPr>
          </a:p>
        </p:txBody>
      </p:sp>
    </p:spTree>
    <p:extLst>
      <p:ext uri="{BB962C8B-B14F-4D97-AF65-F5344CB8AC3E}">
        <p14:creationId xmlns:p14="http://schemas.microsoft.com/office/powerpoint/2010/main" val="369274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7" name="Picture 6" descr="A close up of a door&#10;&#10;Description generated with high confidence">
            <a:extLst>
              <a:ext uri="{FF2B5EF4-FFF2-40B4-BE49-F238E27FC236}">
                <a16:creationId xmlns:a16="http://schemas.microsoft.com/office/drawing/2014/main" id="{F23D39F7-659E-4737-8E1E-AC3804F3A3D6}"/>
              </a:ext>
            </a:extLst>
          </p:cNvPr>
          <p:cNvPicPr>
            <a:picLocks noChangeAspect="1"/>
          </p:cNvPicPr>
          <p:nvPr/>
        </p:nvPicPr>
        <p:blipFill>
          <a:blip r:embed="rId3"/>
          <a:stretch>
            <a:fillRect/>
          </a:stretch>
        </p:blipFill>
        <p:spPr>
          <a:xfrm>
            <a:off x="4989961" y="1147145"/>
            <a:ext cx="3288333" cy="4273200"/>
          </a:xfrm>
          <a:prstGeom prst="rect">
            <a:avLst/>
          </a:prstGeom>
        </p:spPr>
      </p:pic>
      <p:pic>
        <p:nvPicPr>
          <p:cNvPr id="3" name="Picture 2" descr="A screenshot of a cell phone&#10;&#10;Description generated with high confidence">
            <a:extLst>
              <a:ext uri="{FF2B5EF4-FFF2-40B4-BE49-F238E27FC236}">
                <a16:creationId xmlns:a16="http://schemas.microsoft.com/office/drawing/2014/main" id="{73093AFC-6181-4514-9AF3-20AAD11752ED}"/>
              </a:ext>
            </a:extLst>
          </p:cNvPr>
          <p:cNvPicPr>
            <a:picLocks noChangeAspect="1"/>
          </p:cNvPicPr>
          <p:nvPr/>
        </p:nvPicPr>
        <p:blipFill>
          <a:blip r:embed="rId4"/>
          <a:stretch>
            <a:fillRect/>
          </a:stretch>
        </p:blipFill>
        <p:spPr>
          <a:xfrm>
            <a:off x="494231" y="1094246"/>
            <a:ext cx="3756261" cy="3366000"/>
          </a:xfrm>
          <a:prstGeom prst="rect">
            <a:avLst/>
          </a:prstGeom>
        </p:spPr>
      </p:pic>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12</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8" name="Content Placeholder 4">
            <a:extLst>
              <a:ext uri="{FF2B5EF4-FFF2-40B4-BE49-F238E27FC236}">
                <a16:creationId xmlns:a16="http://schemas.microsoft.com/office/drawing/2014/main" id="{85397C12-E433-4B8B-9CDC-94B0A00347FE}"/>
              </a:ext>
            </a:extLst>
          </p:cNvPr>
          <p:cNvSpPr txBox="1">
            <a:spLocks/>
          </p:cNvSpPr>
          <p:nvPr/>
        </p:nvSpPr>
        <p:spPr>
          <a:xfrm>
            <a:off x="1632636" y="1600903"/>
            <a:ext cx="2619740" cy="409094"/>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968" lvl="1" indent="0">
              <a:buNone/>
            </a:pPr>
            <a:r>
              <a:rPr lang="en-US" sz="1200" b="1" dirty="0">
                <a:solidFill>
                  <a:schemeClr val="accent6"/>
                </a:solidFill>
              </a:rPr>
              <a:t>630kg/8-person</a:t>
            </a:r>
          </a:p>
          <a:p>
            <a:pPr marL="236968" lvl="1" indent="0">
              <a:buNone/>
            </a:pPr>
            <a:endParaRPr lang="it-IT" sz="1200" b="1" dirty="0">
              <a:solidFill>
                <a:schemeClr val="accent6"/>
              </a:solidFill>
            </a:endParaRPr>
          </a:p>
          <a:p>
            <a:pPr lvl="1"/>
            <a:endParaRPr lang="it-IT" sz="1200" dirty="0">
              <a:solidFill>
                <a:schemeClr val="accent6"/>
              </a:solidFill>
            </a:endParaRPr>
          </a:p>
          <a:p>
            <a:pPr lvl="1"/>
            <a:endParaRPr lang="en-US" sz="1200" dirty="0">
              <a:solidFill>
                <a:schemeClr val="accent6"/>
              </a:solidFill>
            </a:endParaRPr>
          </a:p>
          <a:p>
            <a:pPr lvl="1">
              <a:buFont typeface="Arial" pitchFamily="34" charset="0"/>
              <a:buNone/>
            </a:pPr>
            <a:endParaRPr lang="en-US" sz="1200" dirty="0">
              <a:solidFill>
                <a:schemeClr val="accent6"/>
              </a:solidFill>
            </a:endParaRPr>
          </a:p>
          <a:p>
            <a:pPr>
              <a:buFont typeface="Arial" pitchFamily="34" charset="0"/>
              <a:buNone/>
            </a:pPr>
            <a:endParaRPr lang="en-US" sz="1200" dirty="0">
              <a:solidFill>
                <a:schemeClr val="accent6"/>
              </a:solidFill>
            </a:endParaRPr>
          </a:p>
        </p:txBody>
      </p:sp>
      <p:sp>
        <p:nvSpPr>
          <p:cNvPr id="10" name="Content Placeholder 4">
            <a:extLst>
              <a:ext uri="{FF2B5EF4-FFF2-40B4-BE49-F238E27FC236}">
                <a16:creationId xmlns:a16="http://schemas.microsoft.com/office/drawing/2014/main" id="{C028A353-CCD0-416B-A6B4-C49416544336}"/>
              </a:ext>
            </a:extLst>
          </p:cNvPr>
          <p:cNvSpPr txBox="1">
            <a:spLocks/>
          </p:cNvSpPr>
          <p:nvPr/>
        </p:nvSpPr>
        <p:spPr>
          <a:xfrm>
            <a:off x="6118860" y="1722823"/>
            <a:ext cx="2301240" cy="409094"/>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968" lvl="1" indent="0">
              <a:lnSpc>
                <a:spcPts val="1000"/>
              </a:lnSpc>
              <a:buNone/>
            </a:pPr>
            <a:r>
              <a:rPr lang="en-US" sz="1200" b="1" dirty="0">
                <a:solidFill>
                  <a:schemeClr val="accent6"/>
                </a:solidFill>
              </a:rPr>
              <a:t>1000kg/13-person</a:t>
            </a:r>
          </a:p>
          <a:p>
            <a:pPr marL="236968" lvl="1" indent="0">
              <a:lnSpc>
                <a:spcPts val="1000"/>
              </a:lnSpc>
              <a:buNone/>
            </a:pPr>
            <a:r>
              <a:rPr lang="en-US" sz="1200" b="1" dirty="0">
                <a:solidFill>
                  <a:schemeClr val="accent6"/>
                </a:solidFill>
              </a:rPr>
              <a:t>(long car)</a:t>
            </a:r>
          </a:p>
          <a:p>
            <a:pPr marL="236968" lvl="1" indent="0">
              <a:lnSpc>
                <a:spcPts val="1000"/>
              </a:lnSpc>
              <a:buNone/>
            </a:pPr>
            <a:endParaRPr lang="en-US" sz="1200" b="1" dirty="0">
              <a:solidFill>
                <a:schemeClr val="accent6"/>
              </a:solidFill>
            </a:endParaRPr>
          </a:p>
          <a:p>
            <a:pPr marL="236968" lvl="1" indent="0">
              <a:lnSpc>
                <a:spcPts val="800"/>
              </a:lnSpc>
              <a:buNone/>
            </a:pPr>
            <a:r>
              <a:rPr lang="en-GB" sz="1200" i="1" dirty="0">
                <a:solidFill>
                  <a:schemeClr val="accent6"/>
                </a:solidFill>
              </a:rPr>
              <a:t>f</a:t>
            </a:r>
            <a:r>
              <a:rPr lang="en-US" sz="1200" i="1" dirty="0">
                <a:solidFill>
                  <a:schemeClr val="accent6"/>
                </a:solidFill>
              </a:rPr>
              <a:t>or evacuation </a:t>
            </a:r>
          </a:p>
          <a:p>
            <a:pPr marL="236968" lvl="1" indent="0">
              <a:lnSpc>
                <a:spcPts val="800"/>
              </a:lnSpc>
              <a:buNone/>
            </a:pPr>
            <a:r>
              <a:rPr lang="en-US" sz="1200" i="1" dirty="0">
                <a:solidFill>
                  <a:schemeClr val="accent6"/>
                </a:solidFill>
              </a:rPr>
              <a:t>of a stretcher</a:t>
            </a:r>
          </a:p>
          <a:p>
            <a:pPr marL="236968" lvl="1" indent="0">
              <a:buNone/>
            </a:pPr>
            <a:endParaRPr lang="it-IT" sz="1200" b="1" dirty="0">
              <a:solidFill>
                <a:schemeClr val="accent6"/>
              </a:solidFill>
            </a:endParaRPr>
          </a:p>
          <a:p>
            <a:pPr lvl="1"/>
            <a:endParaRPr lang="it-IT" sz="1200" dirty="0">
              <a:solidFill>
                <a:schemeClr val="accent6"/>
              </a:solidFill>
            </a:endParaRPr>
          </a:p>
          <a:p>
            <a:pPr lvl="1"/>
            <a:endParaRPr lang="en-US" sz="1200" dirty="0">
              <a:solidFill>
                <a:schemeClr val="accent6"/>
              </a:solidFill>
            </a:endParaRPr>
          </a:p>
          <a:p>
            <a:pPr lvl="1">
              <a:buFont typeface="Arial" pitchFamily="34" charset="0"/>
              <a:buNone/>
            </a:pPr>
            <a:endParaRPr lang="en-US" sz="1200" dirty="0">
              <a:solidFill>
                <a:schemeClr val="accent6"/>
              </a:solidFill>
            </a:endParaRPr>
          </a:p>
          <a:p>
            <a:pPr>
              <a:buFont typeface="Arial" pitchFamily="34" charset="0"/>
              <a:buNone/>
            </a:pPr>
            <a:endParaRPr lang="en-US" sz="1200" dirty="0">
              <a:solidFill>
                <a:schemeClr val="accent6"/>
              </a:solidFill>
            </a:endParaRPr>
          </a:p>
        </p:txBody>
      </p:sp>
    </p:spTree>
    <p:extLst>
      <p:ext uri="{BB962C8B-B14F-4D97-AF65-F5344CB8AC3E}">
        <p14:creationId xmlns:p14="http://schemas.microsoft.com/office/powerpoint/2010/main" val="269716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13</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Fundamental of firefighters lifts</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98450" indent="-285750">
              <a:lnSpc>
                <a:spcPct val="100000"/>
              </a:lnSpc>
              <a:buFont typeface="Arial" panose="020B0604020202020204" pitchFamily="34" charset="0"/>
              <a:buChar char="•"/>
            </a:pPr>
            <a:r>
              <a:rPr lang="en-GB" sz="1800" dirty="0">
                <a:solidFill>
                  <a:schemeClr val="accent6"/>
                </a:solidFill>
              </a:rPr>
              <a:t>Electrical/electronic equipment on landings other than FSAL to operate correctly from </a:t>
            </a:r>
            <a:r>
              <a:rPr lang="en-GB" sz="1800" b="1" dirty="0">
                <a:solidFill>
                  <a:schemeClr val="accent6"/>
                </a:solidFill>
              </a:rPr>
              <a:t>0° </a:t>
            </a:r>
            <a:r>
              <a:rPr lang="en-GB" sz="1800" dirty="0">
                <a:solidFill>
                  <a:schemeClr val="accent6"/>
                </a:solidFill>
              </a:rPr>
              <a:t>to </a:t>
            </a:r>
            <a:r>
              <a:rPr lang="en-GB" sz="1800" b="1" dirty="0">
                <a:solidFill>
                  <a:schemeClr val="accent6"/>
                </a:solidFill>
              </a:rPr>
              <a:t>65°C</a:t>
            </a:r>
            <a:endParaRPr lang="en-GB" sz="700" dirty="0">
              <a:solidFill>
                <a:schemeClr val="accent6"/>
              </a:solidFill>
            </a:endParaRPr>
          </a:p>
          <a:p>
            <a:pPr marL="298450" indent="-285750">
              <a:lnSpc>
                <a:spcPct val="150000"/>
              </a:lnSpc>
              <a:buFont typeface="Arial" panose="020B0604020202020204" pitchFamily="34" charset="0"/>
              <a:buChar char="•"/>
            </a:pPr>
            <a:r>
              <a:rPr lang="en-GB" sz="1800" dirty="0">
                <a:solidFill>
                  <a:schemeClr val="accent6"/>
                </a:solidFill>
              </a:rPr>
              <a:t>All other electrical/electronic equipment to operate correctly from </a:t>
            </a:r>
            <a:r>
              <a:rPr lang="en-GB" sz="1800" b="1" dirty="0">
                <a:solidFill>
                  <a:schemeClr val="accent6"/>
                </a:solidFill>
              </a:rPr>
              <a:t>0°</a:t>
            </a:r>
            <a:r>
              <a:rPr lang="en-GB" sz="1800" dirty="0">
                <a:solidFill>
                  <a:schemeClr val="accent6"/>
                </a:solidFill>
              </a:rPr>
              <a:t> to </a:t>
            </a:r>
            <a:r>
              <a:rPr lang="en-GB" sz="1800" b="1" dirty="0">
                <a:solidFill>
                  <a:schemeClr val="accent6"/>
                </a:solidFill>
              </a:rPr>
              <a:t>40°C</a:t>
            </a:r>
          </a:p>
          <a:p>
            <a:pPr marL="298450" indent="-285750">
              <a:lnSpc>
                <a:spcPct val="150000"/>
              </a:lnSpc>
              <a:buFont typeface="Arial" panose="020B0604020202020204" pitchFamily="34" charset="0"/>
              <a:buChar char="•"/>
            </a:pPr>
            <a:r>
              <a:rPr lang="en-GB" sz="1800" dirty="0">
                <a:solidFill>
                  <a:schemeClr val="accent6"/>
                </a:solidFill>
              </a:rPr>
              <a:t>Shall operate in smoke filled wells and machinery spaces</a:t>
            </a:r>
          </a:p>
          <a:p>
            <a:pPr marL="298450" indent="-285750">
              <a:lnSpc>
                <a:spcPct val="150000"/>
              </a:lnSpc>
              <a:buFont typeface="Arial" panose="020B0604020202020204" pitchFamily="34" charset="0"/>
              <a:buChar char="•"/>
            </a:pPr>
            <a:r>
              <a:rPr lang="en-GB" sz="1800" dirty="0">
                <a:solidFill>
                  <a:schemeClr val="accent6"/>
                </a:solidFill>
              </a:rPr>
              <a:t>Ambient temperature sensors shall not stop or prevent the start of a firefighters lift</a:t>
            </a:r>
          </a:p>
          <a:p>
            <a:pPr marL="298450" indent="-285750">
              <a:lnSpc>
                <a:spcPct val="150000"/>
              </a:lnSpc>
              <a:buFont typeface="Arial" panose="020B0604020202020204" pitchFamily="34" charset="0"/>
              <a:buChar char="•"/>
            </a:pPr>
            <a:r>
              <a:rPr lang="en-GB" sz="1800" dirty="0">
                <a:solidFill>
                  <a:schemeClr val="accent6"/>
                </a:solidFill>
              </a:rPr>
              <a:t>No sprinklers within the wells or machinery spaces</a:t>
            </a:r>
          </a:p>
          <a:p>
            <a:pPr marL="298450" indent="-285750">
              <a:lnSpc>
                <a:spcPct val="150000"/>
              </a:lnSpc>
              <a:buFont typeface="Arial" panose="020B0604020202020204" pitchFamily="34" charset="0"/>
              <a:buChar char="•"/>
            </a:pPr>
            <a:r>
              <a:rPr lang="en-GB" sz="1800" dirty="0">
                <a:solidFill>
                  <a:schemeClr val="accent6"/>
                </a:solidFill>
              </a:rPr>
              <a:t>Distance between consecutive landing entrances shall not exceed </a:t>
            </a:r>
            <a:r>
              <a:rPr lang="en-GB" sz="1800" b="1" dirty="0">
                <a:solidFill>
                  <a:schemeClr val="accent6"/>
                </a:solidFill>
              </a:rPr>
              <a:t>7m</a:t>
            </a:r>
          </a:p>
          <a:p>
            <a:pPr marL="298450" indent="-285750">
              <a:lnSpc>
                <a:spcPct val="150000"/>
              </a:lnSpc>
              <a:buFont typeface="Arial" panose="020B0604020202020204" pitchFamily="34" charset="0"/>
              <a:buChar char="•"/>
            </a:pPr>
            <a:r>
              <a:rPr lang="en-GB" sz="1800" dirty="0">
                <a:solidFill>
                  <a:schemeClr val="accent6"/>
                </a:solidFill>
              </a:rPr>
              <a:t>Consideration to be given to ladder length </a:t>
            </a:r>
          </a:p>
          <a:p>
            <a:pPr marL="12700">
              <a:lnSpc>
                <a:spcPct val="100000"/>
              </a:lnSpc>
            </a:pPr>
            <a:endParaRPr lang="en-GB" sz="1800" dirty="0">
              <a:solidFill>
                <a:schemeClr val="accent6"/>
              </a:solidFill>
            </a:endParaRPr>
          </a:p>
        </p:txBody>
      </p:sp>
    </p:spTree>
    <p:extLst>
      <p:ext uri="{BB962C8B-B14F-4D97-AF65-F5344CB8AC3E}">
        <p14:creationId xmlns:p14="http://schemas.microsoft.com/office/powerpoint/2010/main" val="41575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14</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Protection of electrical equipment</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5218074"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98450" indent="-285750">
              <a:lnSpc>
                <a:spcPct val="100000"/>
              </a:lnSpc>
              <a:buFont typeface="Arial" panose="020B0604020202020204" pitchFamily="34" charset="0"/>
              <a:buChar char="•"/>
            </a:pPr>
            <a:r>
              <a:rPr lang="en-GB" sz="1800" dirty="0">
                <a:solidFill>
                  <a:schemeClr val="accent6"/>
                </a:solidFill>
              </a:rPr>
              <a:t>Protection from dripping water in lift well within </a:t>
            </a:r>
            <a:r>
              <a:rPr lang="en-GB" sz="1800" b="1" dirty="0">
                <a:solidFill>
                  <a:schemeClr val="accent6"/>
                </a:solidFill>
              </a:rPr>
              <a:t>1m</a:t>
            </a:r>
          </a:p>
          <a:p>
            <a:pPr marL="298450" indent="-285750">
              <a:lnSpc>
                <a:spcPct val="100000"/>
              </a:lnSpc>
              <a:buFont typeface="Arial" panose="020B0604020202020204" pitchFamily="34" charset="0"/>
              <a:buChar char="•"/>
            </a:pPr>
            <a:endParaRPr lang="en-GB" sz="700" b="1" dirty="0">
              <a:solidFill>
                <a:schemeClr val="accent6"/>
              </a:solidFill>
            </a:endParaRPr>
          </a:p>
          <a:p>
            <a:pPr marL="298450" indent="-285750">
              <a:lnSpc>
                <a:spcPct val="100000"/>
              </a:lnSpc>
              <a:buFont typeface="Arial" panose="020B0604020202020204" pitchFamily="34" charset="0"/>
              <a:buChar char="•"/>
            </a:pPr>
            <a:endParaRPr lang="en-GB" sz="700" b="1"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Equipment in lift pit (floor):</a:t>
            </a:r>
          </a:p>
          <a:p>
            <a:pPr marL="12700" defTabSz="717550">
              <a:lnSpc>
                <a:spcPct val="100000"/>
              </a:lnSpc>
            </a:pPr>
            <a:r>
              <a:rPr lang="en-GB" sz="1800" dirty="0">
                <a:solidFill>
                  <a:schemeClr val="accent6"/>
                </a:solidFill>
              </a:rPr>
              <a:t>	- less than </a:t>
            </a:r>
            <a:r>
              <a:rPr lang="en-GB" sz="1800" b="1" dirty="0">
                <a:solidFill>
                  <a:schemeClr val="accent6"/>
                </a:solidFill>
              </a:rPr>
              <a:t>1m</a:t>
            </a:r>
            <a:r>
              <a:rPr lang="en-GB" sz="1800" dirty="0">
                <a:solidFill>
                  <a:schemeClr val="accent6"/>
                </a:solidFill>
              </a:rPr>
              <a:t> from pit floor to </a:t>
            </a:r>
            <a:r>
              <a:rPr lang="en-GB" sz="1800" b="1" dirty="0">
                <a:solidFill>
                  <a:schemeClr val="accent6"/>
                </a:solidFill>
              </a:rPr>
              <a:t>IP67</a:t>
            </a:r>
          </a:p>
          <a:p>
            <a:pPr marL="12700" defTabSz="717550">
              <a:lnSpc>
                <a:spcPct val="100000"/>
              </a:lnSpc>
            </a:pPr>
            <a:r>
              <a:rPr lang="en-GB" sz="1800" dirty="0">
                <a:solidFill>
                  <a:schemeClr val="accent6"/>
                </a:solidFill>
              </a:rPr>
              <a:t>	- socket outlets to be at least </a:t>
            </a:r>
            <a:r>
              <a:rPr lang="en-GB" sz="1800" b="1" dirty="0">
                <a:solidFill>
                  <a:schemeClr val="accent6"/>
                </a:solidFill>
              </a:rPr>
              <a:t>0.5m </a:t>
            </a:r>
            <a:r>
              <a:rPr lang="en-GB" sz="1800" dirty="0">
                <a:solidFill>
                  <a:schemeClr val="accent6"/>
                </a:solidFill>
              </a:rPr>
              <a:t>above  </a:t>
            </a:r>
          </a:p>
          <a:p>
            <a:pPr marL="12700" defTabSz="717550">
              <a:lnSpc>
                <a:spcPct val="100000"/>
              </a:lnSpc>
            </a:pPr>
            <a:r>
              <a:rPr lang="en-GB" sz="1800" dirty="0">
                <a:solidFill>
                  <a:schemeClr val="accent6"/>
                </a:solidFill>
              </a:rPr>
              <a:t>               permissible water level</a:t>
            </a:r>
          </a:p>
          <a:p>
            <a:pPr marL="12700" defTabSz="717550">
              <a:lnSpc>
                <a:spcPct val="100000"/>
              </a:lnSpc>
            </a:pPr>
            <a:endParaRPr lang="en-GB" sz="700" dirty="0">
              <a:solidFill>
                <a:schemeClr val="accent6"/>
              </a:solidFill>
            </a:endParaRPr>
          </a:p>
          <a:p>
            <a:pPr marL="12700" defTabSz="717550">
              <a:lnSpc>
                <a:spcPct val="100000"/>
              </a:lnSpc>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Lift car roof:</a:t>
            </a:r>
          </a:p>
          <a:p>
            <a:pPr marL="12700" defTabSz="717550">
              <a:lnSpc>
                <a:spcPct val="100000"/>
              </a:lnSpc>
            </a:pPr>
            <a:r>
              <a:rPr lang="en-GB" sz="1800" dirty="0">
                <a:solidFill>
                  <a:schemeClr val="accent6"/>
                </a:solidFill>
              </a:rPr>
              <a:t>	- prevent accumulation of water,                                        </a:t>
            </a:r>
          </a:p>
          <a:p>
            <a:pPr marL="12700" defTabSz="717550">
              <a:lnSpc>
                <a:spcPct val="100000"/>
              </a:lnSpc>
            </a:pPr>
            <a:r>
              <a:rPr lang="en-GB" sz="1800" dirty="0">
                <a:solidFill>
                  <a:schemeClr val="accent6"/>
                </a:solidFill>
              </a:rPr>
              <a:t>               drain required</a:t>
            </a:r>
          </a:p>
          <a:p>
            <a:pPr marL="12700" defTabSz="717550">
              <a:lnSpc>
                <a:spcPct val="100000"/>
              </a:lnSpc>
            </a:pPr>
            <a:r>
              <a:rPr lang="en-GB" sz="1800" dirty="0">
                <a:solidFill>
                  <a:schemeClr val="accent6"/>
                </a:solidFill>
              </a:rPr>
              <a:t>	- classification </a:t>
            </a:r>
            <a:r>
              <a:rPr lang="en-GB" sz="1800" b="1" dirty="0">
                <a:solidFill>
                  <a:schemeClr val="accent6"/>
                </a:solidFill>
              </a:rPr>
              <a:t>IPX3</a:t>
            </a:r>
          </a:p>
          <a:p>
            <a:pPr marL="298450" indent="-285750">
              <a:lnSpc>
                <a:spcPct val="150000"/>
              </a:lnSpc>
              <a:buFont typeface="Arial" panose="020B0604020202020204" pitchFamily="34" charset="0"/>
              <a:buChar char="•"/>
            </a:pPr>
            <a:endParaRPr lang="en-GB" sz="1800" dirty="0">
              <a:solidFill>
                <a:schemeClr val="accent6"/>
              </a:solidFill>
            </a:endParaRPr>
          </a:p>
          <a:p>
            <a:pPr marL="12700">
              <a:lnSpc>
                <a:spcPct val="100000"/>
              </a:lnSpc>
            </a:pPr>
            <a:endParaRPr lang="en-GB" sz="1800" dirty="0">
              <a:solidFill>
                <a:schemeClr val="accent6"/>
              </a:solidFill>
            </a:endParaRPr>
          </a:p>
        </p:txBody>
      </p:sp>
      <p:pic>
        <p:nvPicPr>
          <p:cNvPr id="10" name="Picture 9">
            <a:extLst>
              <a:ext uri="{FF2B5EF4-FFF2-40B4-BE49-F238E27FC236}">
                <a16:creationId xmlns:a16="http://schemas.microsoft.com/office/drawing/2014/main" id="{CF6C5BDD-8AF0-496C-ADA2-FB55C2882BC1}"/>
              </a:ext>
            </a:extLst>
          </p:cNvPr>
          <p:cNvPicPr>
            <a:picLocks noChangeAspect="1"/>
          </p:cNvPicPr>
          <p:nvPr/>
        </p:nvPicPr>
        <p:blipFill>
          <a:blip r:embed="rId3"/>
          <a:stretch>
            <a:fillRect/>
          </a:stretch>
        </p:blipFill>
        <p:spPr>
          <a:xfrm>
            <a:off x="5422438" y="608904"/>
            <a:ext cx="3517199" cy="5467703"/>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0E106CD4-2D24-48B1-9971-1B86421B1A73}"/>
              </a:ext>
            </a:extLst>
          </p:cNvPr>
          <p:cNvPicPr>
            <a:picLocks noChangeAspect="1"/>
          </p:cNvPicPr>
          <p:nvPr/>
        </p:nvPicPr>
        <p:blipFill>
          <a:blip r:embed="rId4"/>
          <a:stretch>
            <a:fillRect/>
          </a:stretch>
        </p:blipFill>
        <p:spPr>
          <a:xfrm>
            <a:off x="3721563" y="4387161"/>
            <a:ext cx="2356524" cy="1614190"/>
          </a:xfrm>
          <a:prstGeom prst="rect">
            <a:avLst/>
          </a:prstGeom>
        </p:spPr>
      </p:pic>
    </p:spTree>
    <p:extLst>
      <p:ext uri="{BB962C8B-B14F-4D97-AF65-F5344CB8AC3E}">
        <p14:creationId xmlns:p14="http://schemas.microsoft.com/office/powerpoint/2010/main" val="133587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15</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Rescue of trapped firefighters</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4792405"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98450" indent="-285750">
              <a:lnSpc>
                <a:spcPct val="100000"/>
              </a:lnSpc>
              <a:buFont typeface="Arial" panose="020B0604020202020204" pitchFamily="34" charset="0"/>
              <a:buChar char="•"/>
            </a:pPr>
            <a:r>
              <a:rPr lang="en-GB" sz="1800" u="sng" dirty="0">
                <a:solidFill>
                  <a:schemeClr val="accent6"/>
                </a:solidFill>
              </a:rPr>
              <a:t>630kg/8-person lift</a:t>
            </a:r>
            <a:r>
              <a:rPr lang="en-GB" sz="1800" dirty="0">
                <a:solidFill>
                  <a:schemeClr val="accent6"/>
                </a:solidFill>
              </a:rPr>
              <a:t>: trap door of </a:t>
            </a:r>
            <a:r>
              <a:rPr lang="en-GB" sz="1800" b="1" dirty="0">
                <a:solidFill>
                  <a:schemeClr val="accent6"/>
                </a:solidFill>
              </a:rPr>
              <a:t>0.4m</a:t>
            </a:r>
            <a:r>
              <a:rPr lang="en-GB" sz="1800" dirty="0">
                <a:solidFill>
                  <a:schemeClr val="accent6"/>
                </a:solidFill>
              </a:rPr>
              <a:t> x </a:t>
            </a:r>
            <a:r>
              <a:rPr lang="en-GB" sz="1800" b="1" dirty="0">
                <a:solidFill>
                  <a:schemeClr val="accent6"/>
                </a:solidFill>
              </a:rPr>
              <a:t>0.5m</a:t>
            </a:r>
            <a:r>
              <a:rPr lang="en-GB" sz="1800" dirty="0">
                <a:solidFill>
                  <a:schemeClr val="accent6"/>
                </a:solidFill>
              </a:rPr>
              <a:t> (clear dimensions)</a:t>
            </a:r>
          </a:p>
          <a:p>
            <a:pPr marL="298450" indent="-285750">
              <a:lnSpc>
                <a:spcPct val="100000"/>
              </a:lnSpc>
              <a:buFont typeface="Arial" panose="020B0604020202020204" pitchFamily="34" charset="0"/>
              <a:buChar char="•"/>
            </a:pPr>
            <a:endParaRPr lang="en-GB" sz="700" b="1" dirty="0">
              <a:solidFill>
                <a:schemeClr val="accent6"/>
              </a:solidFill>
            </a:endParaRPr>
          </a:p>
          <a:p>
            <a:pPr marL="298450" indent="-285750">
              <a:lnSpc>
                <a:spcPct val="100000"/>
              </a:lnSpc>
              <a:buFont typeface="Arial" panose="020B0604020202020204" pitchFamily="34" charset="0"/>
              <a:buChar char="•"/>
            </a:pPr>
            <a:r>
              <a:rPr lang="en-GB" sz="1800" u="sng" dirty="0">
                <a:solidFill>
                  <a:schemeClr val="accent6"/>
                </a:solidFill>
              </a:rPr>
              <a:t>1000kg/13-person lift</a:t>
            </a:r>
            <a:r>
              <a:rPr lang="en-GB" sz="1800" dirty="0">
                <a:solidFill>
                  <a:schemeClr val="accent6"/>
                </a:solidFill>
              </a:rPr>
              <a:t>: trap door of </a:t>
            </a:r>
            <a:r>
              <a:rPr lang="en-GB" sz="1800" b="1" dirty="0">
                <a:solidFill>
                  <a:schemeClr val="accent6"/>
                </a:solidFill>
              </a:rPr>
              <a:t>0.5m</a:t>
            </a:r>
            <a:r>
              <a:rPr lang="en-GB" sz="1800" dirty="0">
                <a:solidFill>
                  <a:schemeClr val="accent6"/>
                </a:solidFill>
              </a:rPr>
              <a:t> x </a:t>
            </a:r>
            <a:r>
              <a:rPr lang="en-GB" sz="1800" b="1" dirty="0">
                <a:solidFill>
                  <a:schemeClr val="accent6"/>
                </a:solidFill>
              </a:rPr>
              <a:t>0.7m</a:t>
            </a:r>
            <a:r>
              <a:rPr lang="en-GB" sz="1800" dirty="0">
                <a:solidFill>
                  <a:schemeClr val="accent6"/>
                </a:solidFill>
              </a:rPr>
              <a:t> (clear dimensions)</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Ladders shall not rest against landing doors and shall be supported by suitable point on car roof</a:t>
            </a:r>
          </a:p>
          <a:p>
            <a:pPr marL="12700">
              <a:lnSpc>
                <a:spcPct val="100000"/>
              </a:lnSpc>
            </a:pPr>
            <a:endParaRPr lang="en-GB" sz="1800" dirty="0">
              <a:solidFill>
                <a:schemeClr val="accent6"/>
              </a:solidFill>
            </a:endParaRPr>
          </a:p>
        </p:txBody>
      </p:sp>
      <p:pic>
        <p:nvPicPr>
          <p:cNvPr id="9" name="Picture 8">
            <a:extLst>
              <a:ext uri="{FF2B5EF4-FFF2-40B4-BE49-F238E27FC236}">
                <a16:creationId xmlns:a16="http://schemas.microsoft.com/office/drawing/2014/main" id="{012BAF47-95EA-4E5F-80EC-2EC14172D59F}"/>
              </a:ext>
            </a:extLst>
          </p:cNvPr>
          <p:cNvPicPr>
            <a:picLocks noChangeAspect="1"/>
          </p:cNvPicPr>
          <p:nvPr/>
        </p:nvPicPr>
        <p:blipFill>
          <a:blip r:embed="rId3"/>
          <a:stretch>
            <a:fillRect/>
          </a:stretch>
        </p:blipFill>
        <p:spPr>
          <a:xfrm>
            <a:off x="2491826" y="3989719"/>
            <a:ext cx="3266376" cy="1907142"/>
          </a:xfrm>
          <a:prstGeom prst="rect">
            <a:avLst/>
          </a:prstGeom>
        </p:spPr>
      </p:pic>
      <p:pic>
        <p:nvPicPr>
          <p:cNvPr id="11" name="Picture 10" descr="A picture containing building, indoor&#10;&#10;Description generated with high confidence">
            <a:extLst>
              <a:ext uri="{FF2B5EF4-FFF2-40B4-BE49-F238E27FC236}">
                <a16:creationId xmlns:a16="http://schemas.microsoft.com/office/drawing/2014/main" id="{2FE3EAD0-1128-4375-B66C-487E681C91F6}"/>
              </a:ext>
            </a:extLst>
          </p:cNvPr>
          <p:cNvPicPr>
            <a:picLocks noChangeAspect="1"/>
          </p:cNvPicPr>
          <p:nvPr/>
        </p:nvPicPr>
        <p:blipFill>
          <a:blip r:embed="rId4"/>
          <a:stretch>
            <a:fillRect/>
          </a:stretch>
        </p:blipFill>
        <p:spPr>
          <a:xfrm>
            <a:off x="6164166" y="1131111"/>
            <a:ext cx="2600876" cy="4832769"/>
          </a:xfrm>
          <a:prstGeom prst="rect">
            <a:avLst/>
          </a:prstGeom>
        </p:spPr>
      </p:pic>
    </p:spTree>
    <p:extLst>
      <p:ext uri="{BB962C8B-B14F-4D97-AF65-F5344CB8AC3E}">
        <p14:creationId xmlns:p14="http://schemas.microsoft.com/office/powerpoint/2010/main" val="163509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16</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Rescue</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98450" indent="-285750">
              <a:lnSpc>
                <a:spcPct val="150000"/>
              </a:lnSpc>
              <a:buFont typeface="Arial" panose="020B0604020202020204" pitchFamily="34" charset="0"/>
              <a:buChar char="•"/>
            </a:pPr>
            <a:r>
              <a:rPr lang="en-GB" sz="1800" dirty="0">
                <a:solidFill>
                  <a:schemeClr val="accent6"/>
                </a:solidFill>
              </a:rPr>
              <a:t>From </a:t>
            </a:r>
            <a:r>
              <a:rPr lang="en-GB" sz="1800" b="1" dirty="0">
                <a:solidFill>
                  <a:schemeClr val="accent6"/>
                </a:solidFill>
              </a:rPr>
              <a:t>outside</a:t>
            </a:r>
            <a:r>
              <a:rPr lang="en-GB" sz="1800" dirty="0">
                <a:solidFill>
                  <a:schemeClr val="accent6"/>
                </a:solidFill>
              </a:rPr>
              <a:t> of the car</a:t>
            </a:r>
          </a:p>
          <a:p>
            <a:pPr marL="298450" indent="-285750">
              <a:lnSpc>
                <a:spcPct val="150000"/>
              </a:lnSpc>
              <a:buFont typeface="Arial" panose="020B0604020202020204" pitchFamily="34" charset="0"/>
              <a:buChar char="•"/>
            </a:pPr>
            <a:r>
              <a:rPr lang="en-GB" sz="1800" dirty="0">
                <a:solidFill>
                  <a:schemeClr val="accent6"/>
                </a:solidFill>
              </a:rPr>
              <a:t>Self rescue from </a:t>
            </a:r>
            <a:r>
              <a:rPr lang="en-GB" sz="1800" b="1" dirty="0">
                <a:solidFill>
                  <a:schemeClr val="accent6"/>
                </a:solidFill>
              </a:rPr>
              <a:t>inside</a:t>
            </a:r>
            <a:r>
              <a:rPr lang="en-GB" sz="1800" dirty="0">
                <a:solidFill>
                  <a:schemeClr val="accent6"/>
                </a:solidFill>
              </a:rPr>
              <a:t> the car</a:t>
            </a:r>
          </a:p>
          <a:p>
            <a:pPr marL="298450" indent="-285750">
              <a:lnSpc>
                <a:spcPct val="150000"/>
              </a:lnSpc>
              <a:buFont typeface="Arial" panose="020B0604020202020204" pitchFamily="34" charset="0"/>
              <a:buChar char="•"/>
            </a:pPr>
            <a:endParaRPr lang="en-GB" sz="1800" dirty="0">
              <a:solidFill>
                <a:schemeClr val="accent6"/>
              </a:solidFill>
            </a:endParaRPr>
          </a:p>
          <a:p>
            <a:pPr marL="12700">
              <a:lnSpc>
                <a:spcPct val="150000"/>
              </a:lnSpc>
            </a:pPr>
            <a:r>
              <a:rPr lang="en-GB" sz="1800" u="sng" dirty="0">
                <a:solidFill>
                  <a:schemeClr val="accent6"/>
                </a:solidFill>
              </a:rPr>
              <a:t>Rope ladders not permitted</a:t>
            </a:r>
            <a:endParaRPr lang="en-GB" sz="1800" dirty="0">
              <a:solidFill>
                <a:schemeClr val="accent6"/>
              </a:solidFill>
            </a:endParaRPr>
          </a:p>
          <a:p>
            <a:pPr marL="12700">
              <a:lnSpc>
                <a:spcPct val="100000"/>
              </a:lnSpc>
            </a:pPr>
            <a:endParaRPr lang="en-GB" sz="1800" dirty="0">
              <a:solidFill>
                <a:schemeClr val="accent6"/>
              </a:solidFill>
            </a:endParaRPr>
          </a:p>
        </p:txBody>
      </p:sp>
      <p:pic>
        <p:nvPicPr>
          <p:cNvPr id="9" name="Picture 8">
            <a:extLst>
              <a:ext uri="{FF2B5EF4-FFF2-40B4-BE49-F238E27FC236}">
                <a16:creationId xmlns:a16="http://schemas.microsoft.com/office/drawing/2014/main" id="{58B447F9-163D-4079-B6DB-95B10EFFBC3F}"/>
              </a:ext>
            </a:extLst>
          </p:cNvPr>
          <p:cNvPicPr>
            <a:picLocks noChangeAspect="1"/>
          </p:cNvPicPr>
          <p:nvPr/>
        </p:nvPicPr>
        <p:blipFill>
          <a:blip r:embed="rId3"/>
          <a:stretch>
            <a:fillRect/>
          </a:stretch>
        </p:blipFill>
        <p:spPr>
          <a:xfrm>
            <a:off x="4637445" y="939055"/>
            <a:ext cx="1559039" cy="3935013"/>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FAA09243-A02B-4448-B99C-F8A3ED032D3D}"/>
              </a:ext>
            </a:extLst>
          </p:cNvPr>
          <p:cNvPicPr>
            <a:picLocks noChangeAspect="1"/>
          </p:cNvPicPr>
          <p:nvPr/>
        </p:nvPicPr>
        <p:blipFill>
          <a:blip r:embed="rId4"/>
          <a:stretch>
            <a:fillRect/>
          </a:stretch>
        </p:blipFill>
        <p:spPr>
          <a:xfrm>
            <a:off x="4683400" y="5057461"/>
            <a:ext cx="1903055" cy="879773"/>
          </a:xfrm>
          <a:prstGeom prst="rect">
            <a:avLst/>
          </a:prstGeom>
        </p:spPr>
      </p:pic>
      <p:pic>
        <p:nvPicPr>
          <p:cNvPr id="11" name="Picture 10">
            <a:extLst>
              <a:ext uri="{FF2B5EF4-FFF2-40B4-BE49-F238E27FC236}">
                <a16:creationId xmlns:a16="http://schemas.microsoft.com/office/drawing/2014/main" id="{FBCDDB4B-13CC-410F-AD0F-EABBB9FB8E4C}"/>
              </a:ext>
            </a:extLst>
          </p:cNvPr>
          <p:cNvPicPr>
            <a:picLocks noChangeAspect="1"/>
          </p:cNvPicPr>
          <p:nvPr/>
        </p:nvPicPr>
        <p:blipFill>
          <a:blip r:embed="rId5"/>
          <a:stretch>
            <a:fillRect/>
          </a:stretch>
        </p:blipFill>
        <p:spPr>
          <a:xfrm>
            <a:off x="7025402" y="963750"/>
            <a:ext cx="1524538" cy="3924000"/>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44DA56E2-5B2C-4026-B55B-373F726828C3}"/>
              </a:ext>
            </a:extLst>
          </p:cNvPr>
          <p:cNvPicPr>
            <a:picLocks noChangeAspect="1"/>
          </p:cNvPicPr>
          <p:nvPr/>
        </p:nvPicPr>
        <p:blipFill>
          <a:blip r:embed="rId6"/>
          <a:stretch>
            <a:fillRect/>
          </a:stretch>
        </p:blipFill>
        <p:spPr>
          <a:xfrm>
            <a:off x="7093668" y="5057461"/>
            <a:ext cx="1669571" cy="914504"/>
          </a:xfrm>
          <a:prstGeom prst="rect">
            <a:avLst/>
          </a:prstGeom>
        </p:spPr>
      </p:pic>
      <p:sp>
        <p:nvSpPr>
          <p:cNvPr id="13" name="Content Placeholder 3">
            <a:extLst>
              <a:ext uri="{FF2B5EF4-FFF2-40B4-BE49-F238E27FC236}">
                <a16:creationId xmlns:a16="http://schemas.microsoft.com/office/drawing/2014/main" id="{A561A206-81CC-4F85-AC57-DDE723755528}"/>
              </a:ext>
            </a:extLst>
          </p:cNvPr>
          <p:cNvSpPr txBox="1">
            <a:spLocks/>
          </p:cNvSpPr>
          <p:nvPr/>
        </p:nvSpPr>
        <p:spPr>
          <a:xfrm>
            <a:off x="6699279" y="563573"/>
            <a:ext cx="2176784" cy="335393"/>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GB" sz="1200" dirty="0"/>
              <a:t>Self rescue from inside the car</a:t>
            </a:r>
          </a:p>
          <a:p>
            <a:endParaRPr lang="en-GB" sz="1200" dirty="0"/>
          </a:p>
        </p:txBody>
      </p:sp>
      <p:sp>
        <p:nvSpPr>
          <p:cNvPr id="14" name="Content Placeholder 3">
            <a:extLst>
              <a:ext uri="{FF2B5EF4-FFF2-40B4-BE49-F238E27FC236}">
                <a16:creationId xmlns:a16="http://schemas.microsoft.com/office/drawing/2014/main" id="{A79B6371-9659-4749-8660-71F541D56FD9}"/>
              </a:ext>
            </a:extLst>
          </p:cNvPr>
          <p:cNvSpPr txBox="1">
            <a:spLocks/>
          </p:cNvSpPr>
          <p:nvPr/>
        </p:nvSpPr>
        <p:spPr>
          <a:xfrm>
            <a:off x="4344338" y="556294"/>
            <a:ext cx="2176784" cy="335393"/>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GB" sz="1200" dirty="0"/>
              <a:t>Rescue from outside of the car</a:t>
            </a:r>
          </a:p>
          <a:p>
            <a:endParaRPr lang="en-GB" sz="1200" dirty="0"/>
          </a:p>
        </p:txBody>
      </p:sp>
    </p:spTree>
    <p:extLst>
      <p:ext uri="{BB962C8B-B14F-4D97-AF65-F5344CB8AC3E}">
        <p14:creationId xmlns:p14="http://schemas.microsoft.com/office/powerpoint/2010/main" val="16616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17</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 CPD</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Firefighting control system</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1800" dirty="0">
                <a:solidFill>
                  <a:schemeClr val="accent6"/>
                </a:solidFill>
              </a:rPr>
              <a:t>Firefighting switch location:</a:t>
            </a:r>
            <a:endParaRPr lang="en-US" sz="1800" dirty="0">
              <a:solidFill>
                <a:schemeClr val="accent6"/>
              </a:solidFill>
            </a:endParaRPr>
          </a:p>
          <a:p>
            <a:pPr marL="285750" indent="-285750">
              <a:lnSpc>
                <a:spcPct val="150000"/>
              </a:lnSpc>
              <a:buFont typeface="Arial" panose="020B0604020202020204" pitchFamily="34" charset="0"/>
              <a:buChar char="•"/>
            </a:pPr>
            <a:r>
              <a:rPr lang="en-US" sz="1800" dirty="0">
                <a:solidFill>
                  <a:schemeClr val="accent6"/>
                </a:solidFill>
              </a:rPr>
              <a:t>Within </a:t>
            </a:r>
            <a:r>
              <a:rPr lang="en-US" sz="1800" b="1" dirty="0">
                <a:solidFill>
                  <a:schemeClr val="accent6"/>
                </a:solidFill>
              </a:rPr>
              <a:t>2m</a:t>
            </a:r>
            <a:r>
              <a:rPr lang="en-US" sz="1800" dirty="0">
                <a:solidFill>
                  <a:schemeClr val="accent6"/>
                </a:solidFill>
              </a:rPr>
              <a:t> horizontal from lift</a:t>
            </a:r>
          </a:p>
          <a:p>
            <a:pPr marL="285750" indent="-285750">
              <a:lnSpc>
                <a:spcPct val="150000"/>
              </a:lnSpc>
              <a:buFont typeface="Arial" panose="020B0604020202020204" pitchFamily="34" charset="0"/>
              <a:buChar char="•"/>
            </a:pPr>
            <a:r>
              <a:rPr lang="en-US" sz="1800" dirty="0">
                <a:solidFill>
                  <a:schemeClr val="accent6"/>
                </a:solidFill>
              </a:rPr>
              <a:t>Height between </a:t>
            </a:r>
            <a:r>
              <a:rPr lang="en-US" sz="1800" b="1" dirty="0">
                <a:solidFill>
                  <a:schemeClr val="accent6"/>
                </a:solidFill>
              </a:rPr>
              <a:t>1.4m</a:t>
            </a:r>
            <a:r>
              <a:rPr lang="en-US" sz="1800" dirty="0">
                <a:solidFill>
                  <a:schemeClr val="accent6"/>
                </a:solidFill>
              </a:rPr>
              <a:t> and </a:t>
            </a:r>
            <a:r>
              <a:rPr lang="en-US" sz="1800" b="1" dirty="0">
                <a:solidFill>
                  <a:schemeClr val="accent6"/>
                </a:solidFill>
              </a:rPr>
              <a:t>2m</a:t>
            </a:r>
            <a:r>
              <a:rPr lang="en-US" sz="1800" dirty="0">
                <a:solidFill>
                  <a:schemeClr val="accent6"/>
                </a:solidFill>
              </a:rPr>
              <a:t> above floor level</a:t>
            </a:r>
          </a:p>
          <a:p>
            <a:pPr marL="285750" indent="-285750">
              <a:lnSpc>
                <a:spcPct val="150000"/>
              </a:lnSpc>
              <a:buFont typeface="Arial" panose="020B0604020202020204" pitchFamily="34" charset="0"/>
              <a:buChar char="•"/>
            </a:pPr>
            <a:r>
              <a:rPr lang="en-US" sz="1800" dirty="0">
                <a:solidFill>
                  <a:schemeClr val="accent6"/>
                </a:solidFill>
              </a:rPr>
              <a:t>Marked with </a:t>
            </a:r>
            <a:r>
              <a:rPr lang="en-US" sz="1800" b="1" dirty="0">
                <a:solidFill>
                  <a:schemeClr val="accent6"/>
                </a:solidFill>
              </a:rPr>
              <a:t>firefighting pictogram</a:t>
            </a:r>
          </a:p>
          <a:p>
            <a:pPr marL="285750" indent="-285750">
              <a:lnSpc>
                <a:spcPct val="150000"/>
              </a:lnSpc>
              <a:buFont typeface="Arial" panose="020B0604020202020204" pitchFamily="34" charset="0"/>
              <a:buChar char="•"/>
            </a:pPr>
            <a:r>
              <a:rPr lang="en-US" sz="1800" dirty="0">
                <a:solidFill>
                  <a:schemeClr val="accent6"/>
                </a:solidFill>
              </a:rPr>
              <a:t>Marked with clear visual indication of which the switch is in firefighting operation</a:t>
            </a:r>
          </a:p>
        </p:txBody>
      </p:sp>
      <p:pic>
        <p:nvPicPr>
          <p:cNvPr id="9" name="Immagine 8" descr="Immagine che contiene segnale, clipart, esterni, arresto&#10;&#10;&#10;&#10;Descrizione generata automaticamente">
            <a:extLst>
              <a:ext uri="{FF2B5EF4-FFF2-40B4-BE49-F238E27FC236}">
                <a16:creationId xmlns:a16="http://schemas.microsoft.com/office/drawing/2014/main" id="{01A60212-6D78-44F0-AE57-8100D7F1949F}"/>
              </a:ext>
            </a:extLst>
          </p:cNvPr>
          <p:cNvPicPr>
            <a:picLocks noChangeAspect="1"/>
          </p:cNvPicPr>
          <p:nvPr/>
        </p:nvPicPr>
        <p:blipFill>
          <a:blip r:embed="rId3"/>
          <a:stretch>
            <a:fillRect/>
          </a:stretch>
        </p:blipFill>
        <p:spPr>
          <a:xfrm>
            <a:off x="1137840" y="3890543"/>
            <a:ext cx="1721398" cy="1721398"/>
          </a:xfrm>
          <a:prstGeom prst="rect">
            <a:avLst/>
          </a:prstGeom>
        </p:spPr>
      </p:pic>
      <p:sp>
        <p:nvSpPr>
          <p:cNvPr id="10" name="Content Placeholder 3">
            <a:extLst>
              <a:ext uri="{FF2B5EF4-FFF2-40B4-BE49-F238E27FC236}">
                <a16:creationId xmlns:a16="http://schemas.microsoft.com/office/drawing/2014/main" id="{4D56C2E0-2ADD-4F38-AB53-FBB639AB3974}"/>
              </a:ext>
            </a:extLst>
          </p:cNvPr>
          <p:cNvSpPr txBox="1">
            <a:spLocks/>
          </p:cNvSpPr>
          <p:nvPr/>
        </p:nvSpPr>
        <p:spPr>
          <a:xfrm>
            <a:off x="2710603" y="5391496"/>
            <a:ext cx="2176784" cy="335393"/>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GB" sz="1200" dirty="0"/>
              <a:t>Firefighting pictogram</a:t>
            </a:r>
          </a:p>
          <a:p>
            <a:endParaRPr lang="en-GB" sz="1200" dirty="0"/>
          </a:p>
        </p:txBody>
      </p:sp>
    </p:spTree>
    <p:extLst>
      <p:ext uri="{BB962C8B-B14F-4D97-AF65-F5344CB8AC3E}">
        <p14:creationId xmlns:p14="http://schemas.microsoft.com/office/powerpoint/2010/main" val="35057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18</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Phase 1: priority recall</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85750" indent="-285750">
              <a:lnSpc>
                <a:spcPct val="100000"/>
              </a:lnSpc>
              <a:buFont typeface="Arial" panose="020B0604020202020204" pitchFamily="34" charset="0"/>
              <a:buChar char="•"/>
            </a:pPr>
            <a:endParaRPr lang="en-US"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Switching onto firefighting control</a:t>
            </a:r>
          </a:p>
          <a:p>
            <a:pPr marL="285750" indent="-285750">
              <a:lnSpc>
                <a:spcPct val="100000"/>
              </a:lnSpc>
              <a:buFont typeface="Arial" panose="020B0604020202020204" pitchFamily="34" charset="0"/>
              <a:buChar char="•"/>
            </a:pPr>
            <a:endParaRPr lang="en-US"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T</a:t>
            </a:r>
            <a:r>
              <a:rPr lang="en-US" sz="1800" dirty="0">
                <a:solidFill>
                  <a:schemeClr val="accent6"/>
                </a:solidFill>
              </a:rPr>
              <a:t>he well and machinery spaces shall automatically illuminate</a:t>
            </a:r>
          </a:p>
          <a:p>
            <a:pPr marL="285750" indent="-285750">
              <a:lnSpc>
                <a:spcPct val="100000"/>
              </a:lnSpc>
              <a:buFont typeface="Arial" panose="020B0604020202020204" pitchFamily="34" charset="0"/>
              <a:buChar char="•"/>
            </a:pPr>
            <a:endParaRPr lang="en-US"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A</a:t>
            </a:r>
            <a:r>
              <a:rPr lang="en-US" sz="1800" dirty="0" err="1">
                <a:solidFill>
                  <a:schemeClr val="accent6"/>
                </a:solidFill>
              </a:rPr>
              <a:t>ll</a:t>
            </a:r>
            <a:r>
              <a:rPr lang="en-US" sz="1800" dirty="0">
                <a:solidFill>
                  <a:schemeClr val="accent6"/>
                </a:solidFill>
              </a:rPr>
              <a:t> car/landing calls shall be canceled</a:t>
            </a:r>
          </a:p>
          <a:p>
            <a:pPr marL="285750" indent="-285750">
              <a:lnSpc>
                <a:spcPct val="100000"/>
              </a:lnSpc>
              <a:buFont typeface="Arial" panose="020B0604020202020204" pitchFamily="34" charset="0"/>
              <a:buChar char="•"/>
            </a:pPr>
            <a:endParaRPr lang="en-US"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D</a:t>
            </a:r>
            <a:r>
              <a:rPr lang="en-US" sz="1800" dirty="0" err="1">
                <a:solidFill>
                  <a:schemeClr val="accent6"/>
                </a:solidFill>
              </a:rPr>
              <a:t>oor</a:t>
            </a:r>
            <a:r>
              <a:rPr lang="en-US" sz="1800" dirty="0">
                <a:solidFill>
                  <a:schemeClr val="accent6"/>
                </a:solidFill>
              </a:rPr>
              <a:t> open and alarm buttons to remain operational</a:t>
            </a:r>
          </a:p>
          <a:p>
            <a:pPr marL="285750" indent="-285750">
              <a:lnSpc>
                <a:spcPct val="100000"/>
              </a:lnSpc>
              <a:buFont typeface="Arial" panose="020B0604020202020204" pitchFamily="34" charset="0"/>
              <a:buChar char="•"/>
            </a:pPr>
            <a:endParaRPr lang="en-US"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F</a:t>
            </a:r>
            <a:r>
              <a:rPr lang="en-US" sz="1800" dirty="0">
                <a:solidFill>
                  <a:schemeClr val="accent6"/>
                </a:solidFill>
              </a:rPr>
              <a:t>ire service communication to be active</a:t>
            </a:r>
          </a:p>
          <a:p>
            <a:pPr marL="285750" indent="-285750">
              <a:lnSpc>
                <a:spcPct val="100000"/>
              </a:lnSpc>
              <a:buFont typeface="Arial" panose="020B0604020202020204" pitchFamily="34" charset="0"/>
              <a:buChar char="•"/>
            </a:pPr>
            <a:endParaRPr lang="en-US"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An audible signal on car and machinery spaces shall be initiated if lift is on maintenance</a:t>
            </a:r>
            <a:endParaRPr lang="en-US" sz="1800" dirty="0">
              <a:solidFill>
                <a:schemeClr val="accent6"/>
              </a:solidFill>
            </a:endParaRPr>
          </a:p>
        </p:txBody>
      </p:sp>
    </p:spTree>
    <p:extLst>
      <p:ext uri="{BB962C8B-B14F-4D97-AF65-F5344CB8AC3E}">
        <p14:creationId xmlns:p14="http://schemas.microsoft.com/office/powerpoint/2010/main" val="381331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19</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Phase 2: use of lift under firefighting control </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85750" indent="-285750">
              <a:lnSpc>
                <a:spcPct val="150000"/>
              </a:lnSpc>
              <a:buFont typeface="Arial" panose="020B0604020202020204" pitchFamily="34" charset="0"/>
              <a:buChar char="•"/>
            </a:pPr>
            <a:r>
              <a:rPr lang="en-GB" sz="1800" dirty="0">
                <a:solidFill>
                  <a:schemeClr val="accent6"/>
                </a:solidFill>
              </a:rPr>
              <a:t>Not possible to register more than one car call</a:t>
            </a:r>
          </a:p>
          <a:p>
            <a:pPr marL="285750" indent="-285750">
              <a:lnSpc>
                <a:spcPct val="150000"/>
              </a:lnSpc>
              <a:buFont typeface="Arial" panose="020B0604020202020204" pitchFamily="34" charset="0"/>
              <a:buChar char="•"/>
            </a:pPr>
            <a:r>
              <a:rPr lang="en-GB" sz="1800" dirty="0">
                <a:solidFill>
                  <a:schemeClr val="accent6"/>
                </a:solidFill>
              </a:rPr>
              <a:t>Constant pressure for call and door close button</a:t>
            </a:r>
          </a:p>
          <a:p>
            <a:pPr marL="285750" indent="-285750">
              <a:lnSpc>
                <a:spcPct val="150000"/>
              </a:lnSpc>
              <a:buFont typeface="Arial" panose="020B0604020202020204" pitchFamily="34" charset="0"/>
              <a:buChar char="•"/>
            </a:pPr>
            <a:r>
              <a:rPr lang="en-GB" sz="1800" dirty="0">
                <a:solidFill>
                  <a:schemeClr val="accent6"/>
                </a:solidFill>
              </a:rPr>
              <a:t>Car call to be visually displayed on the car control panel</a:t>
            </a:r>
          </a:p>
        </p:txBody>
      </p:sp>
      <p:pic>
        <p:nvPicPr>
          <p:cNvPr id="3" name="Picture 2" descr="A picture containing indoor, object&#10;&#10;Description generated with high confidence">
            <a:extLst>
              <a:ext uri="{FF2B5EF4-FFF2-40B4-BE49-F238E27FC236}">
                <a16:creationId xmlns:a16="http://schemas.microsoft.com/office/drawing/2014/main" id="{B0533C7E-DA68-4DBD-8148-B18591BE31B9}"/>
              </a:ext>
            </a:extLst>
          </p:cNvPr>
          <p:cNvPicPr>
            <a:picLocks noChangeAspect="1"/>
          </p:cNvPicPr>
          <p:nvPr/>
        </p:nvPicPr>
        <p:blipFill>
          <a:blip r:embed="rId3"/>
          <a:stretch>
            <a:fillRect/>
          </a:stretch>
        </p:blipFill>
        <p:spPr>
          <a:xfrm>
            <a:off x="1056602" y="3200104"/>
            <a:ext cx="3909572" cy="1757304"/>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55413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A9ED8-F46B-4BCD-836A-5A8C9857CA3E}"/>
              </a:ext>
            </a:extLst>
          </p:cNvPr>
          <p:cNvSpPr>
            <a:spLocks noGrp="1"/>
          </p:cNvSpPr>
          <p:nvPr>
            <p:ph type="title"/>
          </p:nvPr>
        </p:nvSpPr>
        <p:spPr>
          <a:xfrm>
            <a:off x="828002" y="1399348"/>
            <a:ext cx="7504033" cy="2167567"/>
          </a:xfrm>
        </p:spPr>
        <p:txBody>
          <a:bodyPr/>
          <a:lstStyle/>
          <a:p>
            <a:r>
              <a:rPr lang="en-GB" dirty="0"/>
              <a:t>Firefighters Lifts</a:t>
            </a:r>
            <a:br>
              <a:rPr lang="en-GB" dirty="0"/>
            </a:br>
            <a:endParaRPr lang="en-US" sz="2500" dirty="0"/>
          </a:p>
        </p:txBody>
      </p:sp>
      <p:sp>
        <p:nvSpPr>
          <p:cNvPr id="10" name="Text Placeholder 4">
            <a:extLst>
              <a:ext uri="{FF2B5EF4-FFF2-40B4-BE49-F238E27FC236}">
                <a16:creationId xmlns:a16="http://schemas.microsoft.com/office/drawing/2014/main" id="{36BC2B77-54F5-404E-900C-DBAD0DFAFB11}"/>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February 2019</a:t>
            </a:r>
            <a:endParaRPr lang="en-US" dirty="0"/>
          </a:p>
        </p:txBody>
      </p:sp>
    </p:spTree>
    <p:extLst>
      <p:ext uri="{BB962C8B-B14F-4D97-AF65-F5344CB8AC3E}">
        <p14:creationId xmlns:p14="http://schemas.microsoft.com/office/powerpoint/2010/main" val="19999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8" name="Picture 7" descr="A close up of a door&#10;&#10;Description generated with high confidence">
            <a:extLst>
              <a:ext uri="{FF2B5EF4-FFF2-40B4-BE49-F238E27FC236}">
                <a16:creationId xmlns:a16="http://schemas.microsoft.com/office/drawing/2014/main" id="{43B8CD41-E3E8-408B-9939-08FC05C9B384}"/>
              </a:ext>
            </a:extLst>
          </p:cNvPr>
          <p:cNvPicPr>
            <a:picLocks noChangeAspect="1"/>
          </p:cNvPicPr>
          <p:nvPr/>
        </p:nvPicPr>
        <p:blipFill>
          <a:blip r:embed="rId3"/>
          <a:stretch>
            <a:fillRect/>
          </a:stretch>
        </p:blipFill>
        <p:spPr>
          <a:xfrm>
            <a:off x="4988792" y="1518243"/>
            <a:ext cx="3280022" cy="4262400"/>
          </a:xfrm>
          <a:prstGeom prst="rect">
            <a:avLst/>
          </a:prstGeom>
        </p:spPr>
      </p:pic>
      <p:pic>
        <p:nvPicPr>
          <p:cNvPr id="3" name="Picture 2" descr="A screenshot of a cell phone&#10;&#10;Description generated with high confidence">
            <a:extLst>
              <a:ext uri="{FF2B5EF4-FFF2-40B4-BE49-F238E27FC236}">
                <a16:creationId xmlns:a16="http://schemas.microsoft.com/office/drawing/2014/main" id="{783DA935-6B9B-4D93-828F-31074C128428}"/>
              </a:ext>
            </a:extLst>
          </p:cNvPr>
          <p:cNvPicPr>
            <a:picLocks noChangeAspect="1"/>
          </p:cNvPicPr>
          <p:nvPr/>
        </p:nvPicPr>
        <p:blipFill>
          <a:blip r:embed="rId4"/>
          <a:stretch>
            <a:fillRect/>
          </a:stretch>
        </p:blipFill>
        <p:spPr>
          <a:xfrm>
            <a:off x="504747" y="1470898"/>
            <a:ext cx="3756261" cy="3366000"/>
          </a:xfrm>
          <a:prstGeom prst="rect">
            <a:avLst/>
          </a:prstGeom>
        </p:spPr>
      </p:pic>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20</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Single entry car</a:t>
            </a:r>
            <a:endParaRPr lang="en-US" sz="2500" dirty="0">
              <a:solidFill>
                <a:schemeClr val="accent6"/>
              </a:solidFill>
            </a:endParaRPr>
          </a:p>
        </p:txBody>
      </p:sp>
      <p:sp>
        <p:nvSpPr>
          <p:cNvPr id="13" name="Content Placeholder 4">
            <a:extLst>
              <a:ext uri="{FF2B5EF4-FFF2-40B4-BE49-F238E27FC236}">
                <a16:creationId xmlns:a16="http://schemas.microsoft.com/office/drawing/2014/main" id="{B442BE10-1C06-4111-9F57-EA692C1BD54E}"/>
              </a:ext>
            </a:extLst>
          </p:cNvPr>
          <p:cNvSpPr txBox="1">
            <a:spLocks/>
          </p:cNvSpPr>
          <p:nvPr/>
        </p:nvSpPr>
        <p:spPr>
          <a:xfrm>
            <a:off x="1632636" y="1981903"/>
            <a:ext cx="2619740" cy="409094"/>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968" lvl="1" indent="0">
              <a:buNone/>
            </a:pPr>
            <a:r>
              <a:rPr lang="en-US" sz="1200" b="1" dirty="0">
                <a:solidFill>
                  <a:schemeClr val="accent6"/>
                </a:solidFill>
              </a:rPr>
              <a:t>630kg/8-person</a:t>
            </a:r>
          </a:p>
          <a:p>
            <a:pPr marL="236968" lvl="1" indent="0">
              <a:buNone/>
            </a:pPr>
            <a:endParaRPr lang="it-IT" sz="1200" b="1" dirty="0">
              <a:solidFill>
                <a:schemeClr val="accent6"/>
              </a:solidFill>
            </a:endParaRPr>
          </a:p>
          <a:p>
            <a:pPr lvl="1"/>
            <a:endParaRPr lang="it-IT" sz="1200" dirty="0">
              <a:solidFill>
                <a:schemeClr val="accent6"/>
              </a:solidFill>
            </a:endParaRPr>
          </a:p>
          <a:p>
            <a:pPr lvl="1"/>
            <a:endParaRPr lang="en-US" sz="1200" dirty="0">
              <a:solidFill>
                <a:schemeClr val="accent6"/>
              </a:solidFill>
            </a:endParaRPr>
          </a:p>
          <a:p>
            <a:pPr lvl="1">
              <a:buFont typeface="Arial" pitchFamily="34" charset="0"/>
              <a:buNone/>
            </a:pPr>
            <a:endParaRPr lang="en-US" sz="1200" dirty="0">
              <a:solidFill>
                <a:schemeClr val="accent6"/>
              </a:solidFill>
            </a:endParaRPr>
          </a:p>
          <a:p>
            <a:pPr>
              <a:buFont typeface="Arial" pitchFamily="34" charset="0"/>
              <a:buNone/>
            </a:pPr>
            <a:endParaRPr lang="en-US" sz="1200" dirty="0">
              <a:solidFill>
                <a:schemeClr val="accent6"/>
              </a:solidFill>
            </a:endParaRPr>
          </a:p>
        </p:txBody>
      </p:sp>
      <p:sp>
        <p:nvSpPr>
          <p:cNvPr id="14" name="Content Placeholder 4">
            <a:extLst>
              <a:ext uri="{FF2B5EF4-FFF2-40B4-BE49-F238E27FC236}">
                <a16:creationId xmlns:a16="http://schemas.microsoft.com/office/drawing/2014/main" id="{33395931-E8D2-4659-AA23-22E9F31C7AA5}"/>
              </a:ext>
            </a:extLst>
          </p:cNvPr>
          <p:cNvSpPr txBox="1">
            <a:spLocks/>
          </p:cNvSpPr>
          <p:nvPr/>
        </p:nvSpPr>
        <p:spPr>
          <a:xfrm>
            <a:off x="6118860" y="2103823"/>
            <a:ext cx="2301240" cy="409094"/>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968" lvl="1" indent="0">
              <a:lnSpc>
                <a:spcPts val="1000"/>
              </a:lnSpc>
              <a:buNone/>
            </a:pPr>
            <a:r>
              <a:rPr lang="en-US" sz="1200" b="1" dirty="0">
                <a:solidFill>
                  <a:schemeClr val="accent6"/>
                </a:solidFill>
              </a:rPr>
              <a:t>1000kg/13-person</a:t>
            </a:r>
          </a:p>
          <a:p>
            <a:pPr marL="236968" lvl="1" indent="0">
              <a:lnSpc>
                <a:spcPts val="1000"/>
              </a:lnSpc>
              <a:buNone/>
            </a:pPr>
            <a:r>
              <a:rPr lang="en-US" sz="1200" b="1" dirty="0">
                <a:solidFill>
                  <a:schemeClr val="accent6"/>
                </a:solidFill>
              </a:rPr>
              <a:t>(long car)</a:t>
            </a:r>
          </a:p>
          <a:p>
            <a:pPr marL="236968" lvl="1" indent="0">
              <a:lnSpc>
                <a:spcPts val="1000"/>
              </a:lnSpc>
              <a:buNone/>
            </a:pPr>
            <a:endParaRPr lang="en-US" sz="1200" b="1" dirty="0">
              <a:solidFill>
                <a:schemeClr val="accent6"/>
              </a:solidFill>
            </a:endParaRPr>
          </a:p>
          <a:p>
            <a:pPr marL="236968" lvl="1" indent="0">
              <a:lnSpc>
                <a:spcPts val="800"/>
              </a:lnSpc>
              <a:buNone/>
            </a:pPr>
            <a:r>
              <a:rPr lang="en-GB" sz="1200" i="1" dirty="0">
                <a:solidFill>
                  <a:schemeClr val="accent6"/>
                </a:solidFill>
              </a:rPr>
              <a:t>f</a:t>
            </a:r>
            <a:r>
              <a:rPr lang="en-US" sz="1200" i="1" dirty="0">
                <a:solidFill>
                  <a:schemeClr val="accent6"/>
                </a:solidFill>
              </a:rPr>
              <a:t>or evacuation </a:t>
            </a:r>
          </a:p>
          <a:p>
            <a:pPr marL="236968" lvl="1" indent="0">
              <a:lnSpc>
                <a:spcPts val="800"/>
              </a:lnSpc>
              <a:buNone/>
            </a:pPr>
            <a:r>
              <a:rPr lang="en-US" sz="1200" i="1" dirty="0">
                <a:solidFill>
                  <a:schemeClr val="accent6"/>
                </a:solidFill>
              </a:rPr>
              <a:t>of a stretcher</a:t>
            </a:r>
          </a:p>
          <a:p>
            <a:pPr marL="236968" lvl="1" indent="0">
              <a:buNone/>
            </a:pPr>
            <a:endParaRPr lang="it-IT" sz="1200" b="1" dirty="0">
              <a:solidFill>
                <a:schemeClr val="accent6"/>
              </a:solidFill>
            </a:endParaRPr>
          </a:p>
          <a:p>
            <a:pPr lvl="1"/>
            <a:endParaRPr lang="it-IT" sz="1200" dirty="0">
              <a:solidFill>
                <a:schemeClr val="accent6"/>
              </a:solidFill>
            </a:endParaRPr>
          </a:p>
          <a:p>
            <a:pPr lvl="1"/>
            <a:endParaRPr lang="en-US" sz="1200" dirty="0">
              <a:solidFill>
                <a:schemeClr val="accent6"/>
              </a:solidFill>
            </a:endParaRPr>
          </a:p>
          <a:p>
            <a:pPr lvl="1">
              <a:buFont typeface="Arial" pitchFamily="34" charset="0"/>
              <a:buNone/>
            </a:pPr>
            <a:endParaRPr lang="en-US" sz="1200" dirty="0">
              <a:solidFill>
                <a:schemeClr val="accent6"/>
              </a:solidFill>
            </a:endParaRPr>
          </a:p>
          <a:p>
            <a:pPr>
              <a:buFont typeface="Arial" pitchFamily="34" charset="0"/>
              <a:buNone/>
            </a:pPr>
            <a:endParaRPr lang="en-US" sz="1200" dirty="0">
              <a:solidFill>
                <a:schemeClr val="accent6"/>
              </a:solidFill>
            </a:endParaRPr>
          </a:p>
        </p:txBody>
      </p:sp>
    </p:spTree>
    <p:extLst>
      <p:ext uri="{BB962C8B-B14F-4D97-AF65-F5344CB8AC3E}">
        <p14:creationId xmlns:p14="http://schemas.microsoft.com/office/powerpoint/2010/main" val="39857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9" name="Picture 18" descr="A picture containing screenshot&#10;&#10;Description generated with high confidence">
            <a:extLst>
              <a:ext uri="{FF2B5EF4-FFF2-40B4-BE49-F238E27FC236}">
                <a16:creationId xmlns:a16="http://schemas.microsoft.com/office/drawing/2014/main" id="{40834DA8-072E-40F9-8670-13988A84A6E5}"/>
              </a:ext>
            </a:extLst>
          </p:cNvPr>
          <p:cNvPicPr>
            <a:picLocks noChangeAspect="1"/>
          </p:cNvPicPr>
          <p:nvPr/>
        </p:nvPicPr>
        <p:blipFill>
          <a:blip r:embed="rId3"/>
          <a:stretch>
            <a:fillRect/>
          </a:stretch>
        </p:blipFill>
        <p:spPr>
          <a:xfrm>
            <a:off x="4561674" y="2273887"/>
            <a:ext cx="2599672" cy="3780000"/>
          </a:xfrm>
          <a:prstGeom prst="rect">
            <a:avLst/>
          </a:prstGeom>
        </p:spPr>
      </p:pic>
      <p:pic>
        <p:nvPicPr>
          <p:cNvPr id="16" name="Picture 15" descr="A picture containing screenshot&#10;&#10;Description generated with high confidence">
            <a:extLst>
              <a:ext uri="{FF2B5EF4-FFF2-40B4-BE49-F238E27FC236}">
                <a16:creationId xmlns:a16="http://schemas.microsoft.com/office/drawing/2014/main" id="{AAE7BA2A-29E3-42B0-8B67-E0CEB6165660}"/>
              </a:ext>
            </a:extLst>
          </p:cNvPr>
          <p:cNvPicPr>
            <a:picLocks noChangeAspect="1"/>
          </p:cNvPicPr>
          <p:nvPr/>
        </p:nvPicPr>
        <p:blipFill>
          <a:blip r:embed="rId4"/>
          <a:stretch>
            <a:fillRect/>
          </a:stretch>
        </p:blipFill>
        <p:spPr>
          <a:xfrm>
            <a:off x="1377701" y="2289001"/>
            <a:ext cx="2742201" cy="2865600"/>
          </a:xfrm>
          <a:prstGeom prst="rect">
            <a:avLst/>
          </a:prstGeom>
        </p:spPr>
      </p:pic>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21</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 CPD</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Dual entry car</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89135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85750" indent="-285750">
              <a:lnSpc>
                <a:spcPct val="100000"/>
              </a:lnSpc>
              <a:buFont typeface="Arial" panose="020B0604020202020204" pitchFamily="34" charset="0"/>
              <a:buChar char="•"/>
            </a:pPr>
            <a:r>
              <a:rPr lang="en-GB" sz="1800" dirty="0">
                <a:solidFill>
                  <a:schemeClr val="accent6"/>
                </a:solidFill>
              </a:rPr>
              <a:t>Only </a:t>
            </a:r>
            <a:r>
              <a:rPr lang="en-GB" sz="1800" b="1" dirty="0">
                <a:solidFill>
                  <a:schemeClr val="accent6"/>
                </a:solidFill>
              </a:rPr>
              <a:t>one</a:t>
            </a:r>
            <a:r>
              <a:rPr lang="en-GB" sz="1800" dirty="0">
                <a:solidFill>
                  <a:schemeClr val="accent6"/>
                </a:solidFill>
              </a:rPr>
              <a:t> </a:t>
            </a:r>
            <a:r>
              <a:rPr lang="en-GB" sz="1800" b="1" dirty="0">
                <a:solidFill>
                  <a:schemeClr val="accent6"/>
                </a:solidFill>
              </a:rPr>
              <a:t>car door </a:t>
            </a:r>
            <a:r>
              <a:rPr lang="en-GB" sz="1800" dirty="0">
                <a:solidFill>
                  <a:schemeClr val="accent6"/>
                </a:solidFill>
              </a:rPr>
              <a:t>shall open at a time</a:t>
            </a: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Only </a:t>
            </a:r>
            <a:r>
              <a:rPr lang="en-GB" sz="1800" b="1" dirty="0">
                <a:solidFill>
                  <a:schemeClr val="accent6"/>
                </a:solidFill>
              </a:rPr>
              <a:t>one</a:t>
            </a:r>
            <a:r>
              <a:rPr lang="en-GB" sz="1800" dirty="0">
                <a:solidFill>
                  <a:schemeClr val="accent6"/>
                </a:solidFill>
              </a:rPr>
              <a:t> </a:t>
            </a:r>
            <a:r>
              <a:rPr lang="en-GB" sz="1800" b="1" dirty="0">
                <a:solidFill>
                  <a:schemeClr val="accent6"/>
                </a:solidFill>
              </a:rPr>
              <a:t>car control panel </a:t>
            </a:r>
            <a:r>
              <a:rPr lang="en-GB" sz="1800" dirty="0">
                <a:solidFill>
                  <a:schemeClr val="accent6"/>
                </a:solidFill>
              </a:rPr>
              <a:t>to be in operation for firefighters lift</a:t>
            </a:r>
          </a:p>
        </p:txBody>
      </p:sp>
      <p:sp>
        <p:nvSpPr>
          <p:cNvPr id="12" name="Content Placeholder 4">
            <a:extLst>
              <a:ext uri="{FF2B5EF4-FFF2-40B4-BE49-F238E27FC236}">
                <a16:creationId xmlns:a16="http://schemas.microsoft.com/office/drawing/2014/main" id="{D1C7231D-446F-477D-864C-123D4F6FC6CA}"/>
              </a:ext>
            </a:extLst>
          </p:cNvPr>
          <p:cNvSpPr txBox="1">
            <a:spLocks/>
          </p:cNvSpPr>
          <p:nvPr/>
        </p:nvSpPr>
        <p:spPr>
          <a:xfrm>
            <a:off x="5389483" y="3029153"/>
            <a:ext cx="1516004" cy="1025632"/>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968" lvl="1" indent="0">
              <a:buNone/>
            </a:pPr>
            <a:r>
              <a:rPr lang="en-US" sz="1000" b="1" dirty="0">
                <a:solidFill>
                  <a:schemeClr val="accent6"/>
                </a:solidFill>
              </a:rPr>
              <a:t>1000kg/13-person (long car)</a:t>
            </a:r>
          </a:p>
          <a:p>
            <a:pPr marL="236968" lvl="1" indent="0">
              <a:buNone/>
            </a:pPr>
            <a:endParaRPr lang="en-GB" sz="1000" b="1" dirty="0">
              <a:solidFill>
                <a:schemeClr val="accent6"/>
              </a:solidFill>
            </a:endParaRPr>
          </a:p>
          <a:p>
            <a:pPr marL="236968" lvl="1" indent="0">
              <a:buNone/>
            </a:pPr>
            <a:r>
              <a:rPr lang="en-GB" sz="1000" i="1" dirty="0">
                <a:solidFill>
                  <a:schemeClr val="accent6"/>
                </a:solidFill>
              </a:rPr>
              <a:t>f</a:t>
            </a:r>
            <a:r>
              <a:rPr lang="en-US" sz="1000" i="1" dirty="0">
                <a:solidFill>
                  <a:schemeClr val="accent6"/>
                </a:solidFill>
              </a:rPr>
              <a:t>or evacuation             of a stretcher</a:t>
            </a:r>
          </a:p>
          <a:p>
            <a:pPr marL="236968" lvl="1" indent="0">
              <a:buNone/>
            </a:pPr>
            <a:endParaRPr lang="it-IT" sz="1000" b="1" dirty="0">
              <a:solidFill>
                <a:schemeClr val="accent6"/>
              </a:solidFill>
            </a:endParaRPr>
          </a:p>
          <a:p>
            <a:pPr lvl="1"/>
            <a:endParaRPr lang="it-IT" sz="1000" dirty="0">
              <a:solidFill>
                <a:schemeClr val="accent6"/>
              </a:solidFill>
            </a:endParaRPr>
          </a:p>
          <a:p>
            <a:pPr lvl="1"/>
            <a:endParaRPr lang="en-US" sz="1000" dirty="0">
              <a:solidFill>
                <a:schemeClr val="accent6"/>
              </a:solidFill>
            </a:endParaRPr>
          </a:p>
          <a:p>
            <a:pPr lvl="1">
              <a:buFont typeface="Arial" pitchFamily="34" charset="0"/>
              <a:buNone/>
            </a:pPr>
            <a:endParaRPr lang="en-US" sz="1000" dirty="0">
              <a:solidFill>
                <a:schemeClr val="accent6"/>
              </a:solidFill>
            </a:endParaRPr>
          </a:p>
          <a:p>
            <a:pPr>
              <a:buFont typeface="Arial" pitchFamily="34" charset="0"/>
              <a:buNone/>
            </a:pPr>
            <a:endParaRPr lang="en-US" sz="1000" dirty="0">
              <a:solidFill>
                <a:schemeClr val="accent6"/>
              </a:solidFill>
            </a:endParaRPr>
          </a:p>
        </p:txBody>
      </p:sp>
      <p:sp>
        <p:nvSpPr>
          <p:cNvPr id="13" name="Content Placeholder 4">
            <a:extLst>
              <a:ext uri="{FF2B5EF4-FFF2-40B4-BE49-F238E27FC236}">
                <a16:creationId xmlns:a16="http://schemas.microsoft.com/office/drawing/2014/main" id="{31411E63-9DD6-4A8B-B24E-1027428B8700}"/>
              </a:ext>
            </a:extLst>
          </p:cNvPr>
          <p:cNvSpPr txBox="1">
            <a:spLocks/>
          </p:cNvSpPr>
          <p:nvPr/>
        </p:nvSpPr>
        <p:spPr>
          <a:xfrm>
            <a:off x="2192793" y="2981639"/>
            <a:ext cx="1516004" cy="1088260"/>
          </a:xfrm>
          <a:prstGeom prst="rect">
            <a:avLst/>
          </a:prstGeom>
        </p:spPr>
        <p:txBody>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36968" lvl="1" indent="0">
              <a:buNone/>
            </a:pPr>
            <a:r>
              <a:rPr lang="en-US" sz="1000" b="1" dirty="0">
                <a:solidFill>
                  <a:schemeClr val="accent6"/>
                </a:solidFill>
              </a:rPr>
              <a:t>630kg/8-person</a:t>
            </a:r>
          </a:p>
          <a:p>
            <a:pPr marL="236968" lvl="1" indent="0">
              <a:buNone/>
            </a:pPr>
            <a:endParaRPr lang="it-IT" sz="1000" b="1" dirty="0">
              <a:solidFill>
                <a:schemeClr val="accent6"/>
              </a:solidFill>
            </a:endParaRPr>
          </a:p>
          <a:p>
            <a:pPr lvl="1"/>
            <a:endParaRPr lang="it-IT" sz="1000" dirty="0">
              <a:solidFill>
                <a:schemeClr val="accent6"/>
              </a:solidFill>
            </a:endParaRPr>
          </a:p>
          <a:p>
            <a:pPr lvl="1"/>
            <a:endParaRPr lang="en-US" sz="1000" dirty="0">
              <a:solidFill>
                <a:schemeClr val="accent6"/>
              </a:solidFill>
            </a:endParaRPr>
          </a:p>
          <a:p>
            <a:pPr lvl="1">
              <a:buFont typeface="Arial" pitchFamily="34" charset="0"/>
              <a:buNone/>
            </a:pPr>
            <a:endParaRPr lang="en-US" sz="1000" dirty="0">
              <a:solidFill>
                <a:schemeClr val="accent6"/>
              </a:solidFill>
            </a:endParaRPr>
          </a:p>
          <a:p>
            <a:pPr>
              <a:buFont typeface="Arial" pitchFamily="34" charset="0"/>
              <a:buNone/>
            </a:pPr>
            <a:r>
              <a:rPr lang="en-GB" sz="1000" dirty="0">
                <a:solidFill>
                  <a:schemeClr val="accent6"/>
                </a:solidFill>
              </a:rPr>
              <a:t> </a:t>
            </a:r>
            <a:endParaRPr lang="en-US" sz="1000" dirty="0">
              <a:solidFill>
                <a:schemeClr val="accent6"/>
              </a:solidFill>
            </a:endParaRPr>
          </a:p>
        </p:txBody>
      </p:sp>
    </p:spTree>
    <p:extLst>
      <p:ext uri="{BB962C8B-B14F-4D97-AF65-F5344CB8AC3E}">
        <p14:creationId xmlns:p14="http://schemas.microsoft.com/office/powerpoint/2010/main" val="388052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22</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Power supplies for firefighters lifts</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85750" indent="-285750">
              <a:lnSpc>
                <a:spcPct val="150000"/>
              </a:lnSpc>
              <a:buFont typeface="Arial" panose="020B0604020202020204" pitchFamily="34" charset="0"/>
              <a:buChar char="•"/>
            </a:pPr>
            <a:r>
              <a:rPr lang="en-GB" sz="1800" dirty="0">
                <a:solidFill>
                  <a:schemeClr val="accent6"/>
                </a:solidFill>
              </a:rPr>
              <a:t>Primary + secondary power supplies</a:t>
            </a:r>
          </a:p>
          <a:p>
            <a:pPr marL="285750" indent="-285750">
              <a:lnSpc>
                <a:spcPct val="150000"/>
              </a:lnSpc>
              <a:buFont typeface="Arial" panose="020B0604020202020204" pitchFamily="34" charset="0"/>
              <a:buChar char="•"/>
            </a:pPr>
            <a:r>
              <a:rPr lang="en-GB" sz="1800" dirty="0">
                <a:solidFill>
                  <a:schemeClr val="accent6"/>
                </a:solidFill>
              </a:rPr>
              <a:t>Fire protection to be as lift well</a:t>
            </a:r>
          </a:p>
          <a:p>
            <a:pPr marL="285750" indent="-285750">
              <a:lnSpc>
                <a:spcPct val="150000"/>
              </a:lnSpc>
              <a:buFont typeface="Arial" panose="020B0604020202020204" pitchFamily="34" charset="0"/>
              <a:buChar char="•"/>
            </a:pPr>
            <a:r>
              <a:rPr lang="en-GB" sz="1800" dirty="0">
                <a:solidFill>
                  <a:schemeClr val="accent6"/>
                </a:solidFill>
              </a:rPr>
              <a:t>Secondary power supply to run lift at rated speed and load</a:t>
            </a:r>
          </a:p>
          <a:p>
            <a:pPr marL="285750" indent="-285750">
              <a:lnSpc>
                <a:spcPct val="150000"/>
              </a:lnSpc>
              <a:buFont typeface="Arial" panose="020B0604020202020204" pitchFamily="34" charset="0"/>
              <a:buChar char="•"/>
            </a:pPr>
            <a:r>
              <a:rPr lang="en-GB" sz="1800" dirty="0">
                <a:solidFill>
                  <a:schemeClr val="accent6"/>
                </a:solidFill>
              </a:rPr>
              <a:t>Secondary power to be sufficient for a period equal to the structure</a:t>
            </a:r>
          </a:p>
          <a:p>
            <a:pPr marL="285750" indent="-285750">
              <a:lnSpc>
                <a:spcPct val="150000"/>
              </a:lnSpc>
              <a:buFont typeface="Arial" panose="020B0604020202020204" pitchFamily="34" charset="0"/>
              <a:buChar char="•"/>
            </a:pPr>
            <a:r>
              <a:rPr lang="en-GB" sz="1800" dirty="0">
                <a:solidFill>
                  <a:schemeClr val="accent6"/>
                </a:solidFill>
              </a:rPr>
              <a:t>Indication should be provided to show lift is on secondary supply</a:t>
            </a:r>
          </a:p>
        </p:txBody>
      </p:sp>
      <p:sp>
        <p:nvSpPr>
          <p:cNvPr id="9" name="Title 3">
            <a:extLst>
              <a:ext uri="{FF2B5EF4-FFF2-40B4-BE49-F238E27FC236}">
                <a16:creationId xmlns:a16="http://schemas.microsoft.com/office/drawing/2014/main" id="{7EC7FA4F-DFA8-4AC0-B50D-D91CF3234239}"/>
              </a:ext>
            </a:extLst>
          </p:cNvPr>
          <p:cNvSpPr txBox="1">
            <a:spLocks/>
          </p:cNvSpPr>
          <p:nvPr/>
        </p:nvSpPr>
        <p:spPr>
          <a:xfrm>
            <a:off x="828002" y="3934496"/>
            <a:ext cx="7504033" cy="798896"/>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Changeover/interruption of electrical supply</a:t>
            </a:r>
            <a:endParaRPr lang="en-US" sz="2500" dirty="0">
              <a:solidFill>
                <a:schemeClr val="accent6"/>
              </a:solidFill>
            </a:endParaRPr>
          </a:p>
        </p:txBody>
      </p:sp>
      <p:sp>
        <p:nvSpPr>
          <p:cNvPr id="10" name="Title 3">
            <a:extLst>
              <a:ext uri="{FF2B5EF4-FFF2-40B4-BE49-F238E27FC236}">
                <a16:creationId xmlns:a16="http://schemas.microsoft.com/office/drawing/2014/main" id="{6EB8C713-E7BA-4941-9722-6F9C6EFF8E07}"/>
              </a:ext>
            </a:extLst>
          </p:cNvPr>
          <p:cNvSpPr txBox="1">
            <a:spLocks/>
          </p:cNvSpPr>
          <p:nvPr/>
        </p:nvSpPr>
        <p:spPr>
          <a:xfrm>
            <a:off x="828002" y="4733392"/>
            <a:ext cx="7968268" cy="97136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85750" indent="-285750">
              <a:lnSpc>
                <a:spcPct val="150000"/>
              </a:lnSpc>
              <a:buFont typeface="Arial" panose="020B0604020202020204" pitchFamily="34" charset="0"/>
              <a:buChar char="•"/>
            </a:pPr>
            <a:r>
              <a:rPr lang="en-GB" sz="1800" dirty="0">
                <a:solidFill>
                  <a:schemeClr val="accent6"/>
                </a:solidFill>
              </a:rPr>
              <a:t>To be established within 1 minute</a:t>
            </a:r>
          </a:p>
          <a:p>
            <a:pPr marL="285750" indent="-285750">
              <a:lnSpc>
                <a:spcPct val="150000"/>
              </a:lnSpc>
              <a:buFont typeface="Arial" panose="020B0604020202020204" pitchFamily="34" charset="0"/>
              <a:buChar char="•"/>
            </a:pPr>
            <a:r>
              <a:rPr lang="en-GB" sz="1800" dirty="0">
                <a:solidFill>
                  <a:schemeClr val="accent6"/>
                </a:solidFill>
              </a:rPr>
              <a:t>Lift not to move more than one floor and towards the FSAL</a:t>
            </a:r>
          </a:p>
          <a:p>
            <a:pPr marL="285750" indent="-285750">
              <a:lnSpc>
                <a:spcPct val="150000"/>
              </a:lnSpc>
              <a:buFont typeface="Arial" panose="020B0604020202020204" pitchFamily="34" charset="0"/>
              <a:buChar char="•"/>
            </a:pPr>
            <a:endParaRPr lang="en-GB" sz="1800" dirty="0">
              <a:solidFill>
                <a:schemeClr val="accent6"/>
              </a:solidFill>
            </a:endParaRPr>
          </a:p>
        </p:txBody>
      </p:sp>
    </p:spTree>
    <p:extLst>
      <p:ext uri="{BB962C8B-B14F-4D97-AF65-F5344CB8AC3E}">
        <p14:creationId xmlns:p14="http://schemas.microsoft.com/office/powerpoint/2010/main" val="413568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E941328B-D0F8-4E69-AA71-6086232BA949}"/>
              </a:ext>
            </a:extLst>
          </p:cNvPr>
          <p:cNvPicPr>
            <a:picLocks noChangeAspect="1"/>
          </p:cNvPicPr>
          <p:nvPr/>
        </p:nvPicPr>
        <p:blipFill>
          <a:blip r:embed="rId3"/>
          <a:stretch>
            <a:fillRect/>
          </a:stretch>
        </p:blipFill>
        <p:spPr>
          <a:xfrm>
            <a:off x="5565130" y="613845"/>
            <a:ext cx="2228616" cy="5569200"/>
          </a:xfrm>
          <a:prstGeom prst="rect">
            <a:avLst/>
          </a:prstGeom>
        </p:spPr>
      </p:pic>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23</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Firefighting lift equipment</a:t>
            </a:r>
            <a:endParaRPr lang="en-US" sz="2500" dirty="0">
              <a:solidFill>
                <a:schemeClr val="accent6"/>
              </a:solidFill>
            </a:endParaRPr>
          </a:p>
        </p:txBody>
      </p:sp>
      <p:pic>
        <p:nvPicPr>
          <p:cNvPr id="13" name="Picture 12">
            <a:extLst>
              <a:ext uri="{FF2B5EF4-FFF2-40B4-BE49-F238E27FC236}">
                <a16:creationId xmlns:a16="http://schemas.microsoft.com/office/drawing/2014/main" id="{A94CEC74-B6FD-4325-86D2-FF0D726DC584}"/>
              </a:ext>
            </a:extLst>
          </p:cNvPr>
          <p:cNvPicPr>
            <a:picLocks noChangeAspect="1"/>
          </p:cNvPicPr>
          <p:nvPr/>
        </p:nvPicPr>
        <p:blipFill>
          <a:blip r:embed="rId4"/>
          <a:stretch>
            <a:fillRect/>
          </a:stretch>
        </p:blipFill>
        <p:spPr>
          <a:xfrm>
            <a:off x="8024182" y="4322427"/>
            <a:ext cx="615706" cy="1715182"/>
          </a:xfrm>
          <a:prstGeom prst="rect">
            <a:avLst/>
          </a:prstGeom>
          <a:effectLst>
            <a:outerShdw blurRad="50800" dist="38100" dir="2700000" algn="tl" rotWithShape="0">
              <a:prstClr val="black">
                <a:alpha val="40000"/>
              </a:prstClr>
            </a:outerShdw>
          </a:effectLst>
        </p:spPr>
      </p:pic>
      <p:pic>
        <p:nvPicPr>
          <p:cNvPr id="15" name="Picture 14" descr="A picture containing calculator, indoor, electronics&#10;&#10;Description generated with high confidence">
            <a:extLst>
              <a:ext uri="{FF2B5EF4-FFF2-40B4-BE49-F238E27FC236}">
                <a16:creationId xmlns:a16="http://schemas.microsoft.com/office/drawing/2014/main" id="{CE6A98FC-8DD3-4613-B680-0A8A6F85FDEF}"/>
              </a:ext>
            </a:extLst>
          </p:cNvPr>
          <p:cNvPicPr>
            <a:picLocks noChangeAspect="1"/>
          </p:cNvPicPr>
          <p:nvPr/>
        </p:nvPicPr>
        <p:blipFill>
          <a:blip r:embed="rId5"/>
          <a:stretch>
            <a:fillRect/>
          </a:stretch>
        </p:blipFill>
        <p:spPr>
          <a:xfrm>
            <a:off x="8017123" y="1219850"/>
            <a:ext cx="620345" cy="2099632"/>
          </a:xfrm>
          <a:prstGeom prst="rect">
            <a:avLst/>
          </a:prstGeom>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990BF722-ADFF-4300-905C-B5970BD4547D}"/>
              </a:ext>
            </a:extLst>
          </p:cNvPr>
          <p:cNvCxnSpPr>
            <a:cxnSpLocks/>
          </p:cNvCxnSpPr>
          <p:nvPr/>
        </p:nvCxnSpPr>
        <p:spPr>
          <a:xfrm flipH="1">
            <a:off x="6179344" y="4968223"/>
            <a:ext cx="1844838" cy="0"/>
          </a:xfrm>
          <a:prstGeom prst="straightConnector1">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sp>
        <p:nvSpPr>
          <p:cNvPr id="22" name="Content Placeholder 3">
            <a:extLst>
              <a:ext uri="{FF2B5EF4-FFF2-40B4-BE49-F238E27FC236}">
                <a16:creationId xmlns:a16="http://schemas.microsoft.com/office/drawing/2014/main" id="{6D0F59A2-8558-4909-9A02-80533DE9B0DD}"/>
              </a:ext>
            </a:extLst>
          </p:cNvPr>
          <p:cNvSpPr txBox="1">
            <a:spLocks/>
          </p:cNvSpPr>
          <p:nvPr/>
        </p:nvSpPr>
        <p:spPr>
          <a:xfrm>
            <a:off x="6806379" y="333553"/>
            <a:ext cx="1922307" cy="560585"/>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r"/>
            <a:r>
              <a:rPr lang="en-GB" sz="1200" dirty="0"/>
              <a:t>Car</a:t>
            </a:r>
          </a:p>
          <a:p>
            <a:pPr algn="r"/>
            <a:r>
              <a:rPr lang="en-GB" sz="1200" dirty="0"/>
              <a:t>Operating Panel</a:t>
            </a:r>
          </a:p>
          <a:p>
            <a:pPr algn="r"/>
            <a:r>
              <a:rPr lang="en-GB" sz="1200" dirty="0"/>
              <a:t>(COP)</a:t>
            </a:r>
          </a:p>
          <a:p>
            <a:endParaRPr lang="en-GB" sz="1200" dirty="0"/>
          </a:p>
        </p:txBody>
      </p:sp>
      <p:sp>
        <p:nvSpPr>
          <p:cNvPr id="25" name="Content Placeholder 3">
            <a:extLst>
              <a:ext uri="{FF2B5EF4-FFF2-40B4-BE49-F238E27FC236}">
                <a16:creationId xmlns:a16="http://schemas.microsoft.com/office/drawing/2014/main" id="{A1CA76A7-2B46-4ECB-BD88-5E3B3158028C}"/>
              </a:ext>
            </a:extLst>
          </p:cNvPr>
          <p:cNvSpPr txBox="1">
            <a:spLocks/>
          </p:cNvSpPr>
          <p:nvPr/>
        </p:nvSpPr>
        <p:spPr>
          <a:xfrm>
            <a:off x="4950641" y="5352337"/>
            <a:ext cx="1031842" cy="331288"/>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r>
              <a:rPr lang="en-GB" dirty="0"/>
              <a:t>FSAL</a:t>
            </a:r>
          </a:p>
          <a:p>
            <a:pPr algn="l"/>
            <a:r>
              <a:rPr lang="en-GB" dirty="0"/>
              <a:t>       </a:t>
            </a:r>
          </a:p>
        </p:txBody>
      </p:sp>
      <p:cxnSp>
        <p:nvCxnSpPr>
          <p:cNvPr id="28" name="Straight Arrow Connector 27">
            <a:extLst>
              <a:ext uri="{FF2B5EF4-FFF2-40B4-BE49-F238E27FC236}">
                <a16:creationId xmlns:a16="http://schemas.microsoft.com/office/drawing/2014/main" id="{476D070F-219F-4B59-A2AB-A704EA943FD8}"/>
              </a:ext>
            </a:extLst>
          </p:cNvPr>
          <p:cNvCxnSpPr>
            <a:cxnSpLocks/>
          </p:cNvCxnSpPr>
          <p:nvPr/>
        </p:nvCxnSpPr>
        <p:spPr>
          <a:xfrm flipH="1">
            <a:off x="6417469" y="1567843"/>
            <a:ext cx="1599156" cy="0"/>
          </a:xfrm>
          <a:prstGeom prst="straightConnector1">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sp>
        <p:nvSpPr>
          <p:cNvPr id="35" name="Content Placeholder 3">
            <a:extLst>
              <a:ext uri="{FF2B5EF4-FFF2-40B4-BE49-F238E27FC236}">
                <a16:creationId xmlns:a16="http://schemas.microsoft.com/office/drawing/2014/main" id="{2C2C65DB-7E43-4962-A1BF-1610F53DBD54}"/>
              </a:ext>
            </a:extLst>
          </p:cNvPr>
          <p:cNvSpPr txBox="1">
            <a:spLocks/>
          </p:cNvSpPr>
          <p:nvPr/>
        </p:nvSpPr>
        <p:spPr>
          <a:xfrm>
            <a:off x="6806379" y="3578620"/>
            <a:ext cx="1922307" cy="560585"/>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r"/>
            <a:r>
              <a:rPr lang="en-GB" sz="1200" dirty="0"/>
              <a:t>Landing </a:t>
            </a:r>
          </a:p>
          <a:p>
            <a:pPr algn="r"/>
            <a:r>
              <a:rPr lang="en-GB" sz="1200" dirty="0"/>
              <a:t>Operating Panel</a:t>
            </a:r>
          </a:p>
          <a:p>
            <a:pPr algn="r"/>
            <a:r>
              <a:rPr lang="en-GB" sz="1200" dirty="0"/>
              <a:t>(LOP)</a:t>
            </a:r>
          </a:p>
          <a:p>
            <a:pPr algn="r"/>
            <a:endParaRPr lang="en-GB" sz="1200" dirty="0"/>
          </a:p>
        </p:txBody>
      </p:sp>
      <p:cxnSp>
        <p:nvCxnSpPr>
          <p:cNvPr id="52" name="Connector: Elbow 51">
            <a:extLst>
              <a:ext uri="{FF2B5EF4-FFF2-40B4-BE49-F238E27FC236}">
                <a16:creationId xmlns:a16="http://schemas.microsoft.com/office/drawing/2014/main" id="{2B375D50-88D3-4368-ACD4-49CE16E0ED4A}"/>
              </a:ext>
            </a:extLst>
          </p:cNvPr>
          <p:cNvCxnSpPr>
            <a:cxnSpLocks/>
          </p:cNvCxnSpPr>
          <p:nvPr/>
        </p:nvCxnSpPr>
        <p:spPr>
          <a:xfrm>
            <a:off x="2727216" y="3622937"/>
            <a:ext cx="3058824" cy="966662"/>
          </a:xfrm>
          <a:prstGeom prst="bentConnector3">
            <a:avLst>
              <a:gd name="adj1" fmla="val 100050"/>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sp>
        <p:nvSpPr>
          <p:cNvPr id="58" name="Content Placeholder 3">
            <a:extLst>
              <a:ext uri="{FF2B5EF4-FFF2-40B4-BE49-F238E27FC236}">
                <a16:creationId xmlns:a16="http://schemas.microsoft.com/office/drawing/2014/main" id="{BBA8CB8E-2A2E-43DD-98E8-2205B43BB128}"/>
              </a:ext>
            </a:extLst>
          </p:cNvPr>
          <p:cNvSpPr txBox="1">
            <a:spLocks/>
          </p:cNvSpPr>
          <p:nvPr/>
        </p:nvSpPr>
        <p:spPr>
          <a:xfrm>
            <a:off x="806533" y="1440880"/>
            <a:ext cx="1922307" cy="560585"/>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r>
              <a:rPr lang="en-GB" sz="1200" dirty="0"/>
              <a:t>FSAL Landing Firefighting panel and intercom</a:t>
            </a:r>
          </a:p>
          <a:p>
            <a:endParaRPr lang="en-GB" sz="1200" dirty="0"/>
          </a:p>
        </p:txBody>
      </p:sp>
      <p:sp>
        <p:nvSpPr>
          <p:cNvPr id="62" name="Content Placeholder 3">
            <a:extLst>
              <a:ext uri="{FF2B5EF4-FFF2-40B4-BE49-F238E27FC236}">
                <a16:creationId xmlns:a16="http://schemas.microsoft.com/office/drawing/2014/main" id="{7441D002-9163-4248-BC0E-72D79F08C92E}"/>
              </a:ext>
            </a:extLst>
          </p:cNvPr>
          <p:cNvSpPr txBox="1">
            <a:spLocks/>
          </p:cNvSpPr>
          <p:nvPr/>
        </p:nvSpPr>
        <p:spPr>
          <a:xfrm>
            <a:off x="1896305" y="2420262"/>
            <a:ext cx="1922307" cy="560585"/>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r>
              <a:rPr lang="en-GB" sz="1200" dirty="0"/>
              <a:t>Landing Firefighting intercom</a:t>
            </a:r>
          </a:p>
          <a:p>
            <a:pPr algn="l"/>
            <a:endParaRPr lang="en-GB" sz="1200" dirty="0"/>
          </a:p>
        </p:txBody>
      </p:sp>
      <p:cxnSp>
        <p:nvCxnSpPr>
          <p:cNvPr id="72" name="Straight Arrow Connector 71">
            <a:extLst>
              <a:ext uri="{FF2B5EF4-FFF2-40B4-BE49-F238E27FC236}">
                <a16:creationId xmlns:a16="http://schemas.microsoft.com/office/drawing/2014/main" id="{51E66454-6F59-490B-837C-DDD1A11A592D}"/>
              </a:ext>
            </a:extLst>
          </p:cNvPr>
          <p:cNvCxnSpPr>
            <a:cxnSpLocks/>
          </p:cNvCxnSpPr>
          <p:nvPr/>
        </p:nvCxnSpPr>
        <p:spPr>
          <a:xfrm flipV="1">
            <a:off x="6141777" y="3353552"/>
            <a:ext cx="13249" cy="868898"/>
          </a:xfrm>
          <a:prstGeom prst="straightConnector1">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F6C6DD0-672C-4CB3-8AB6-9D6DDF494F89}"/>
              </a:ext>
            </a:extLst>
          </p:cNvPr>
          <p:cNvCxnSpPr>
            <a:cxnSpLocks/>
          </p:cNvCxnSpPr>
          <p:nvPr/>
        </p:nvCxnSpPr>
        <p:spPr>
          <a:xfrm flipH="1" flipV="1">
            <a:off x="6141777" y="4222450"/>
            <a:ext cx="1875347" cy="683463"/>
          </a:xfrm>
          <a:prstGeom prst="straightConnector1">
            <a:avLst/>
          </a:prstGeom>
          <a:ln w="127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79FE3BD3-FFDF-4CB8-B1D3-598CEDA1F21E}"/>
              </a:ext>
            </a:extLst>
          </p:cNvPr>
          <p:cNvCxnSpPr>
            <a:cxnSpLocks/>
          </p:cNvCxnSpPr>
          <p:nvPr/>
        </p:nvCxnSpPr>
        <p:spPr>
          <a:xfrm>
            <a:off x="3818612" y="2579658"/>
            <a:ext cx="2426514" cy="523621"/>
          </a:xfrm>
          <a:prstGeom prst="bentConnector3">
            <a:avLst>
              <a:gd name="adj1" fmla="val 72375"/>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sp>
        <p:nvSpPr>
          <p:cNvPr id="102" name="Content Placeholder 3">
            <a:extLst>
              <a:ext uri="{FF2B5EF4-FFF2-40B4-BE49-F238E27FC236}">
                <a16:creationId xmlns:a16="http://schemas.microsoft.com/office/drawing/2014/main" id="{9A9EF985-124A-4805-BE33-0813B7733A69}"/>
              </a:ext>
            </a:extLst>
          </p:cNvPr>
          <p:cNvSpPr txBox="1">
            <a:spLocks/>
          </p:cNvSpPr>
          <p:nvPr/>
        </p:nvSpPr>
        <p:spPr>
          <a:xfrm>
            <a:off x="3731865" y="1976870"/>
            <a:ext cx="1922307" cy="560585"/>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r>
              <a:rPr lang="en-GB" sz="1200" dirty="0"/>
              <a:t>Automatically operated horizontal sliding                     car and landing doors</a:t>
            </a:r>
          </a:p>
          <a:p>
            <a:pPr algn="l"/>
            <a:endParaRPr lang="en-GB" sz="1200" dirty="0"/>
          </a:p>
        </p:txBody>
      </p:sp>
      <p:cxnSp>
        <p:nvCxnSpPr>
          <p:cNvPr id="115" name="Connector: Elbow 114">
            <a:extLst>
              <a:ext uri="{FF2B5EF4-FFF2-40B4-BE49-F238E27FC236}">
                <a16:creationId xmlns:a16="http://schemas.microsoft.com/office/drawing/2014/main" id="{8447EAED-47E7-4662-B2F1-3B74AF8C1EF9}"/>
              </a:ext>
            </a:extLst>
          </p:cNvPr>
          <p:cNvCxnSpPr>
            <a:cxnSpLocks/>
          </p:cNvCxnSpPr>
          <p:nvPr/>
        </p:nvCxnSpPr>
        <p:spPr>
          <a:xfrm>
            <a:off x="2913407" y="3774087"/>
            <a:ext cx="3568649" cy="1467383"/>
          </a:xfrm>
          <a:prstGeom prst="bentConnector3">
            <a:avLst>
              <a:gd name="adj1" fmla="val 50001"/>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pic>
        <p:nvPicPr>
          <p:cNvPr id="61" name="Picture 60" descr="A close up of a sign&#10;&#10;Description generated with very high confidence">
            <a:extLst>
              <a:ext uri="{FF2B5EF4-FFF2-40B4-BE49-F238E27FC236}">
                <a16:creationId xmlns:a16="http://schemas.microsoft.com/office/drawing/2014/main" id="{F9B02DA4-DBBF-4211-AEF2-99D8BCA0A631}"/>
              </a:ext>
            </a:extLst>
          </p:cNvPr>
          <p:cNvPicPr>
            <a:picLocks noChangeAspect="1"/>
          </p:cNvPicPr>
          <p:nvPr/>
        </p:nvPicPr>
        <p:blipFill>
          <a:blip r:embed="rId6"/>
          <a:stretch>
            <a:fillRect/>
          </a:stretch>
        </p:blipFill>
        <p:spPr>
          <a:xfrm>
            <a:off x="857302" y="1966055"/>
            <a:ext cx="2089199" cy="3260215"/>
          </a:xfrm>
          <a:prstGeom prst="rect">
            <a:avLst/>
          </a:prstGeom>
        </p:spPr>
      </p:pic>
      <p:sp>
        <p:nvSpPr>
          <p:cNvPr id="23" name="Content Placeholder 3">
            <a:extLst>
              <a:ext uri="{FF2B5EF4-FFF2-40B4-BE49-F238E27FC236}">
                <a16:creationId xmlns:a16="http://schemas.microsoft.com/office/drawing/2014/main" id="{8E7FA70D-3793-4F9A-BCED-4992AE61D2E2}"/>
              </a:ext>
            </a:extLst>
          </p:cNvPr>
          <p:cNvSpPr txBox="1">
            <a:spLocks/>
          </p:cNvSpPr>
          <p:nvPr/>
        </p:nvSpPr>
        <p:spPr>
          <a:xfrm>
            <a:off x="3734193" y="1392855"/>
            <a:ext cx="982587" cy="246966"/>
          </a:xfrm>
          <a:prstGeom prst="rect">
            <a:avLst/>
          </a:prstGeom>
        </p:spPr>
        <p:txBody>
          <a:bodyPr/>
          <a:lstStyle>
            <a:defPPr>
              <a:defRPr lang="en-US"/>
            </a:defPPr>
            <a:lvl1pPr indent="0" algn="ctr" defTabSz="914400">
              <a:spcBef>
                <a:spcPct val="20000"/>
              </a:spcBef>
              <a:buFont typeface="Arial" panose="020B0604020202020204" pitchFamily="34" charset="0"/>
              <a:buNone/>
              <a:defRPr>
                <a:solidFill>
                  <a:schemeClr val="accent6"/>
                </a:solidFill>
              </a:defRPr>
            </a:lvl1pPr>
            <a:lvl2pPr marL="742950" indent="-285750" defTabSz="914400">
              <a:spcBef>
                <a:spcPct val="20000"/>
              </a:spcBef>
              <a:buFont typeface="Arial" panose="020B0604020202020204" pitchFamily="34" charset="0"/>
              <a:buChar char="–"/>
              <a:defRPr>
                <a:solidFill>
                  <a:schemeClr val="tx1">
                    <a:lumMod val="85000"/>
                    <a:lumOff val="15000"/>
                  </a:schemeClr>
                </a:solidFill>
              </a:defRPr>
            </a:lvl2pPr>
            <a:lvl3pPr marL="1143000" indent="-228600" defTabSz="914400">
              <a:spcBef>
                <a:spcPct val="20000"/>
              </a:spcBef>
              <a:buFont typeface="Arial" panose="020B0604020202020204" pitchFamily="34" charset="0"/>
              <a:buChar char="•"/>
              <a:defRPr>
                <a:solidFill>
                  <a:schemeClr val="tx1">
                    <a:lumMod val="85000"/>
                    <a:lumOff val="15000"/>
                  </a:schemeClr>
                </a:solidFill>
              </a:defRPr>
            </a:lvl3pPr>
            <a:lvl4pPr marL="1600200" indent="-228600" defTabSz="914400">
              <a:spcBef>
                <a:spcPct val="20000"/>
              </a:spcBef>
              <a:buFont typeface="Arial" panose="020B0604020202020204" pitchFamily="34" charset="0"/>
              <a:buChar char="–"/>
              <a:defRPr>
                <a:solidFill>
                  <a:schemeClr val="tx1">
                    <a:lumMod val="85000"/>
                    <a:lumOff val="15000"/>
                  </a:schemeClr>
                </a:solidFill>
              </a:defRPr>
            </a:lvl4pPr>
            <a:lvl5pPr marL="2057400" indent="-228600" defTabSz="914400">
              <a:spcBef>
                <a:spcPct val="20000"/>
              </a:spcBef>
              <a:buFont typeface="Arial" panose="020B0604020202020204" pitchFamily="34" charset="0"/>
              <a:buChar char="»"/>
              <a:defRPr>
                <a:solidFill>
                  <a:schemeClr val="tx1">
                    <a:lumMod val="85000"/>
                    <a:lumOff val="15000"/>
                  </a:schemeClr>
                </a:solidFill>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l"/>
            <a:r>
              <a:rPr lang="en-GB" sz="1200" dirty="0"/>
              <a:t>Trap door</a:t>
            </a:r>
          </a:p>
          <a:p>
            <a:pPr algn="l"/>
            <a:endParaRPr lang="en-GB" sz="1200" dirty="0"/>
          </a:p>
        </p:txBody>
      </p:sp>
      <p:cxnSp>
        <p:nvCxnSpPr>
          <p:cNvPr id="30" name="Connector: Elbow 29">
            <a:extLst>
              <a:ext uri="{FF2B5EF4-FFF2-40B4-BE49-F238E27FC236}">
                <a16:creationId xmlns:a16="http://schemas.microsoft.com/office/drawing/2014/main" id="{6A2B9BA3-7923-4A55-9509-30FDD09D0C8B}"/>
              </a:ext>
            </a:extLst>
          </p:cNvPr>
          <p:cNvCxnSpPr>
            <a:cxnSpLocks/>
          </p:cNvCxnSpPr>
          <p:nvPr/>
        </p:nvCxnSpPr>
        <p:spPr>
          <a:xfrm flipV="1">
            <a:off x="3818612" y="1112989"/>
            <a:ext cx="2758406" cy="526832"/>
          </a:xfrm>
          <a:prstGeom prst="bentConnector3">
            <a:avLst>
              <a:gd name="adj1" fmla="val 50000"/>
            </a:avLst>
          </a:prstGeom>
          <a:ln w="12700">
            <a:headEnd type="none" w="med" len="med"/>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1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24</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Water management</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4839767"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a:lnSpc>
                <a:spcPct val="150000"/>
              </a:lnSpc>
            </a:pPr>
            <a:r>
              <a:rPr lang="en-GB" sz="1800" dirty="0">
                <a:solidFill>
                  <a:schemeClr val="accent6"/>
                </a:solidFill>
              </a:rPr>
              <a:t>Measures to address the </a:t>
            </a:r>
            <a:r>
              <a:rPr lang="en-GB" sz="1800" u="sng" dirty="0">
                <a:solidFill>
                  <a:schemeClr val="accent6"/>
                </a:solidFill>
              </a:rPr>
              <a:t>ingress</a:t>
            </a:r>
            <a:r>
              <a:rPr lang="en-GB" sz="1800" dirty="0">
                <a:solidFill>
                  <a:schemeClr val="accent6"/>
                </a:solidFill>
              </a:rPr>
              <a:t> of water into well:</a:t>
            </a:r>
          </a:p>
          <a:p>
            <a:pPr>
              <a:lnSpc>
                <a:spcPct val="150000"/>
              </a:lnSpc>
            </a:pPr>
            <a:endParaRPr lang="en-GB" sz="700" dirty="0">
              <a:solidFill>
                <a:schemeClr val="accent6"/>
              </a:solidFill>
            </a:endParaRPr>
          </a:p>
          <a:p>
            <a:pPr>
              <a:lnSpc>
                <a:spcPct val="150000"/>
              </a:lnSpc>
            </a:pPr>
            <a:endParaRPr lang="en-GB" sz="700" dirty="0">
              <a:solidFill>
                <a:schemeClr val="accent6"/>
              </a:solidFill>
            </a:endParaRPr>
          </a:p>
          <a:p>
            <a:pPr>
              <a:lnSpc>
                <a:spcPct val="150000"/>
              </a:lnSpc>
            </a:pPr>
            <a:endParaRPr lang="en-GB" sz="700" dirty="0">
              <a:solidFill>
                <a:schemeClr val="accent6"/>
              </a:solidFill>
            </a:endParaRPr>
          </a:p>
          <a:p>
            <a:pPr>
              <a:lnSpc>
                <a:spcPct val="150000"/>
              </a:lnSpc>
            </a:pPr>
            <a:endParaRPr lang="en-GB" sz="700" dirty="0">
              <a:solidFill>
                <a:schemeClr val="accent6"/>
              </a:solidFill>
            </a:endParaRPr>
          </a:p>
          <a:p>
            <a:pPr>
              <a:lnSpc>
                <a:spcPct val="150000"/>
              </a:lnSpc>
            </a:pPr>
            <a:endParaRPr lang="en-GB" sz="700" dirty="0">
              <a:solidFill>
                <a:schemeClr val="accent6"/>
              </a:solidFill>
            </a:endParaRPr>
          </a:p>
          <a:p>
            <a:pPr marL="285750" indent="-285750">
              <a:lnSpc>
                <a:spcPct val="100000"/>
              </a:lnSpc>
              <a:buFont typeface="Arial" panose="020B0604020202020204" pitchFamily="34" charset="0"/>
              <a:buChar char="•"/>
            </a:pPr>
            <a:r>
              <a:rPr lang="en-GB" sz="1800" b="1" dirty="0">
                <a:solidFill>
                  <a:schemeClr val="accent6"/>
                </a:solidFill>
              </a:rPr>
              <a:t>Drainage channels </a:t>
            </a:r>
            <a:r>
              <a:rPr lang="en-GB" sz="1800" dirty="0">
                <a:solidFill>
                  <a:schemeClr val="accent6"/>
                </a:solidFill>
              </a:rPr>
              <a:t>in front of                                  every lift landing entrance</a:t>
            </a:r>
          </a:p>
          <a:p>
            <a:pPr marL="285750" indent="-285750">
              <a:lnSpc>
                <a:spcPct val="100000"/>
              </a:lnSpc>
              <a:buFont typeface="Arial" panose="020B0604020202020204" pitchFamily="34" charset="0"/>
              <a:buChar char="•"/>
            </a:pPr>
            <a:endParaRPr lang="en-GB" sz="1800" dirty="0">
              <a:solidFill>
                <a:schemeClr val="accent6"/>
              </a:solidFill>
            </a:endParaRPr>
          </a:p>
          <a:p>
            <a:pPr marL="285750" indent="-285750">
              <a:lnSpc>
                <a:spcPct val="100000"/>
              </a:lnSpc>
              <a:buFont typeface="Arial" panose="020B0604020202020204" pitchFamily="34" charset="0"/>
              <a:buChar char="•"/>
            </a:pPr>
            <a:endParaRPr lang="en-GB" sz="1800" dirty="0">
              <a:solidFill>
                <a:schemeClr val="accent6"/>
              </a:solidFill>
            </a:endParaRPr>
          </a:p>
          <a:p>
            <a:pPr marL="285750" indent="-285750">
              <a:lnSpc>
                <a:spcPct val="100000"/>
              </a:lnSpc>
              <a:buFont typeface="Arial" panose="020B0604020202020204" pitchFamily="34" charset="0"/>
              <a:buChar char="•"/>
            </a:pPr>
            <a:endParaRPr lang="en-GB" sz="1800" dirty="0">
              <a:solidFill>
                <a:schemeClr val="accent6"/>
              </a:solidFill>
            </a:endParaRPr>
          </a:p>
          <a:p>
            <a:pPr marL="285750" indent="-285750">
              <a:lnSpc>
                <a:spcPct val="100000"/>
              </a:lnSpc>
              <a:buFont typeface="Arial" panose="020B0604020202020204" pitchFamily="34" charset="0"/>
              <a:buChar char="•"/>
            </a:pPr>
            <a:endParaRPr lang="en-GB" sz="1800" dirty="0">
              <a:solidFill>
                <a:schemeClr val="accent6"/>
              </a:solidFill>
            </a:endParaRPr>
          </a:p>
          <a:p>
            <a:pPr marL="285750" indent="-285750">
              <a:lnSpc>
                <a:spcPct val="100000"/>
              </a:lnSpc>
              <a:buFont typeface="Arial" panose="020B0604020202020204" pitchFamily="34" charset="0"/>
              <a:buChar char="•"/>
            </a:pPr>
            <a:endParaRPr lang="en-GB" sz="1800" dirty="0">
              <a:solidFill>
                <a:schemeClr val="accent6"/>
              </a:solidFill>
            </a:endParaRPr>
          </a:p>
          <a:p>
            <a:pPr marL="285750" indent="-285750">
              <a:lnSpc>
                <a:spcPct val="100000"/>
              </a:lnSpc>
              <a:buFont typeface="Arial" panose="020B0604020202020204" pitchFamily="34" charset="0"/>
              <a:buChar char="•"/>
            </a:pPr>
            <a:endParaRPr lang="en-GB" sz="1800" dirty="0">
              <a:solidFill>
                <a:schemeClr val="accent6"/>
              </a:solidFill>
            </a:endParaRPr>
          </a:p>
          <a:p>
            <a:pPr marL="285750" indent="-285750">
              <a:lnSpc>
                <a:spcPct val="100000"/>
              </a:lnSpc>
              <a:buFont typeface="Arial" panose="020B0604020202020204" pitchFamily="34" charset="0"/>
              <a:buChar char="•"/>
            </a:pPr>
            <a:r>
              <a:rPr lang="en-GB" sz="1800" b="1" dirty="0">
                <a:solidFill>
                  <a:schemeClr val="accent6"/>
                </a:solidFill>
              </a:rPr>
              <a:t>Raising</a:t>
            </a:r>
            <a:r>
              <a:rPr lang="en-GB" sz="1800" dirty="0">
                <a:solidFill>
                  <a:schemeClr val="accent6"/>
                </a:solidFill>
              </a:rPr>
              <a:t> or </a:t>
            </a:r>
            <a:r>
              <a:rPr lang="en-GB" sz="1800" b="1" dirty="0">
                <a:solidFill>
                  <a:schemeClr val="accent6"/>
                </a:solidFill>
              </a:rPr>
              <a:t>ramping</a:t>
            </a:r>
            <a:r>
              <a:rPr lang="en-GB" sz="1800" dirty="0">
                <a:solidFill>
                  <a:schemeClr val="accent6"/>
                </a:solidFill>
              </a:rPr>
              <a:t> of the floor                                 in front of every lift landing entrance</a:t>
            </a:r>
          </a:p>
          <a:p>
            <a:pPr marL="285750" indent="-285750">
              <a:lnSpc>
                <a:spcPct val="150000"/>
              </a:lnSpc>
              <a:buFont typeface="Arial" panose="020B0604020202020204" pitchFamily="34" charset="0"/>
              <a:buChar char="•"/>
            </a:pPr>
            <a:endParaRPr lang="en-GB" sz="1800" dirty="0">
              <a:solidFill>
                <a:schemeClr val="accent6"/>
              </a:solidFill>
            </a:endParaRPr>
          </a:p>
        </p:txBody>
      </p:sp>
      <p:pic>
        <p:nvPicPr>
          <p:cNvPr id="9" name="Picture 8" descr="A black and red text&#10;&#10;Description generated with high confidence">
            <a:extLst>
              <a:ext uri="{FF2B5EF4-FFF2-40B4-BE49-F238E27FC236}">
                <a16:creationId xmlns:a16="http://schemas.microsoft.com/office/drawing/2014/main" id="{622B486B-42A6-4627-81E4-40F93A003106}"/>
              </a:ext>
            </a:extLst>
          </p:cNvPr>
          <p:cNvPicPr>
            <a:picLocks noChangeAspect="1"/>
          </p:cNvPicPr>
          <p:nvPr/>
        </p:nvPicPr>
        <p:blipFill>
          <a:blip r:embed="rId3"/>
          <a:stretch>
            <a:fillRect/>
          </a:stretch>
        </p:blipFill>
        <p:spPr>
          <a:xfrm>
            <a:off x="5141426" y="3893582"/>
            <a:ext cx="3417938" cy="2150974"/>
          </a:xfrm>
          <a:prstGeom prst="rect">
            <a:avLst/>
          </a:prstGeom>
        </p:spPr>
      </p:pic>
      <p:pic>
        <p:nvPicPr>
          <p:cNvPr id="11" name="Picture 10" descr="A screenshot of a video game&#10;&#10;Description generated with high confidence">
            <a:extLst>
              <a:ext uri="{FF2B5EF4-FFF2-40B4-BE49-F238E27FC236}">
                <a16:creationId xmlns:a16="http://schemas.microsoft.com/office/drawing/2014/main" id="{2FF56722-DA8A-4C0E-8B81-92A28CC9E5D4}"/>
              </a:ext>
            </a:extLst>
          </p:cNvPr>
          <p:cNvPicPr>
            <a:picLocks noChangeAspect="1"/>
          </p:cNvPicPr>
          <p:nvPr/>
        </p:nvPicPr>
        <p:blipFill>
          <a:blip r:embed="rId4"/>
          <a:stretch>
            <a:fillRect/>
          </a:stretch>
        </p:blipFill>
        <p:spPr>
          <a:xfrm>
            <a:off x="5141426" y="1732282"/>
            <a:ext cx="2890058" cy="1760243"/>
          </a:xfrm>
          <a:prstGeom prst="rect">
            <a:avLst/>
          </a:prstGeom>
        </p:spPr>
      </p:pic>
    </p:spTree>
    <p:extLst>
      <p:ext uri="{BB962C8B-B14F-4D97-AF65-F5344CB8AC3E}">
        <p14:creationId xmlns:p14="http://schemas.microsoft.com/office/powerpoint/2010/main" val="36663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25</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Water management</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7968268" cy="48327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a:lnSpc>
                <a:spcPct val="150000"/>
              </a:lnSpc>
            </a:pPr>
            <a:r>
              <a:rPr lang="en-GB" sz="1800" dirty="0">
                <a:solidFill>
                  <a:schemeClr val="accent6"/>
                </a:solidFill>
              </a:rPr>
              <a:t>Measures to address the </a:t>
            </a:r>
            <a:r>
              <a:rPr lang="en-GB" sz="1800" u="sng" dirty="0">
                <a:solidFill>
                  <a:schemeClr val="accent6"/>
                </a:solidFill>
              </a:rPr>
              <a:t>accumulation</a:t>
            </a:r>
            <a:r>
              <a:rPr lang="en-GB" sz="1800" dirty="0">
                <a:solidFill>
                  <a:schemeClr val="accent6"/>
                </a:solidFill>
              </a:rPr>
              <a:t> of water in the lift pit:</a:t>
            </a:r>
          </a:p>
          <a:p>
            <a:pPr>
              <a:lnSpc>
                <a:spcPct val="150000"/>
              </a:lnSpc>
            </a:pPr>
            <a:endParaRPr lang="en-GB" sz="700" dirty="0">
              <a:solidFill>
                <a:schemeClr val="accent6"/>
              </a:solidFill>
            </a:endParaRPr>
          </a:p>
          <a:p>
            <a:pPr>
              <a:lnSpc>
                <a:spcPct val="150000"/>
              </a:lnSpc>
            </a:pPr>
            <a:endParaRPr lang="en-GB" sz="700" dirty="0">
              <a:solidFill>
                <a:schemeClr val="accent6"/>
              </a:solidFill>
            </a:endParaRPr>
          </a:p>
          <a:p>
            <a:pPr>
              <a:lnSpc>
                <a:spcPct val="150000"/>
              </a:lnSpc>
            </a:pPr>
            <a:endParaRPr lang="en-GB" sz="700" dirty="0">
              <a:solidFill>
                <a:schemeClr val="accent6"/>
              </a:solidFill>
            </a:endParaRPr>
          </a:p>
          <a:p>
            <a:pPr marL="285750" indent="-285750">
              <a:lnSpc>
                <a:spcPct val="100000"/>
              </a:lnSpc>
              <a:buFont typeface="Arial" panose="020B0604020202020204" pitchFamily="34" charset="0"/>
              <a:buChar char="•"/>
            </a:pPr>
            <a:r>
              <a:rPr lang="en-GB" sz="1800" dirty="0">
                <a:solidFill>
                  <a:schemeClr val="accent6"/>
                </a:solidFill>
              </a:rPr>
              <a:t>Drainage solutions should avoid having pumps or other non-lift equipment in the lift well</a:t>
            </a: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r>
              <a:rPr lang="en-GB" sz="1800" b="1" dirty="0">
                <a:solidFill>
                  <a:schemeClr val="accent6"/>
                </a:solidFill>
              </a:rPr>
              <a:t>Drains</a:t>
            </a:r>
            <a:r>
              <a:rPr lang="en-GB" sz="1800" dirty="0">
                <a:solidFill>
                  <a:schemeClr val="accent6"/>
                </a:solidFill>
              </a:rPr>
              <a:t> to prevent water in the lift pit from reaching 1m level </a:t>
            </a: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r>
              <a:rPr lang="en-GB" sz="1800" b="1" dirty="0">
                <a:solidFill>
                  <a:schemeClr val="accent6"/>
                </a:solidFill>
              </a:rPr>
              <a:t>Permanently installed drainage pumps</a:t>
            </a:r>
            <a:r>
              <a:rPr lang="en-GB" sz="1800" dirty="0">
                <a:solidFill>
                  <a:schemeClr val="accent6"/>
                </a:solidFill>
              </a:rPr>
              <a:t> to remove water from the lift pit, to be located outside the lift well, to be connected to the secondary power supply</a:t>
            </a:r>
          </a:p>
          <a:p>
            <a:pPr marL="285750" indent="-285750">
              <a:lnSpc>
                <a:spcPct val="150000"/>
              </a:lnSpc>
              <a:buFont typeface="Arial" panose="020B0604020202020204" pitchFamily="34" charset="0"/>
              <a:buChar char="•"/>
            </a:pPr>
            <a:endParaRPr lang="en-GB" sz="1800" dirty="0">
              <a:solidFill>
                <a:schemeClr val="accent6"/>
              </a:solidFill>
            </a:endParaRPr>
          </a:p>
        </p:txBody>
      </p:sp>
    </p:spTree>
    <p:extLst>
      <p:ext uri="{BB962C8B-B14F-4D97-AF65-F5344CB8AC3E}">
        <p14:creationId xmlns:p14="http://schemas.microsoft.com/office/powerpoint/2010/main" val="371301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26</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Testing</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828002" y="1246059"/>
            <a:ext cx="3926878" cy="169526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a:lnSpc>
                <a:spcPct val="150000"/>
              </a:lnSpc>
            </a:pPr>
            <a:r>
              <a:rPr lang="en-GB" sz="1800" b="1" dirty="0">
                <a:solidFill>
                  <a:schemeClr val="accent6"/>
                </a:solidFill>
              </a:rPr>
              <a:t>BS 8486-8:2018</a:t>
            </a:r>
          </a:p>
          <a:p>
            <a:pPr>
              <a:lnSpc>
                <a:spcPct val="100000"/>
              </a:lnSpc>
            </a:pPr>
            <a:r>
              <a:rPr lang="en-GB" sz="1800" dirty="0">
                <a:solidFill>
                  <a:schemeClr val="accent6"/>
                </a:solidFill>
              </a:rPr>
              <a:t>Examination and test of new lifts              before </a:t>
            </a:r>
            <a:r>
              <a:rPr lang="en-US" sz="1800" dirty="0">
                <a:solidFill>
                  <a:schemeClr val="accent6"/>
                </a:solidFill>
              </a:rPr>
              <a:t>putting into service</a:t>
            </a:r>
            <a:endParaRPr lang="en-GB" sz="1800" dirty="0">
              <a:solidFill>
                <a:schemeClr val="accent6"/>
              </a:solidFill>
            </a:endParaRPr>
          </a:p>
        </p:txBody>
      </p:sp>
      <p:pic>
        <p:nvPicPr>
          <p:cNvPr id="2" name="Picture 1">
            <a:extLst>
              <a:ext uri="{FF2B5EF4-FFF2-40B4-BE49-F238E27FC236}">
                <a16:creationId xmlns:a16="http://schemas.microsoft.com/office/drawing/2014/main" id="{F0A10729-DFC5-4307-A9BD-53FCD97C42E1}"/>
              </a:ext>
            </a:extLst>
          </p:cNvPr>
          <p:cNvPicPr>
            <a:picLocks noChangeAspect="1"/>
          </p:cNvPicPr>
          <p:nvPr/>
        </p:nvPicPr>
        <p:blipFill>
          <a:blip r:embed="rId3"/>
          <a:stretch>
            <a:fillRect/>
          </a:stretch>
        </p:blipFill>
        <p:spPr>
          <a:xfrm>
            <a:off x="4914901" y="447162"/>
            <a:ext cx="3728350" cy="5477767"/>
          </a:xfrm>
          <a:prstGeom prst="rect">
            <a:avLst/>
          </a:prstGeom>
        </p:spPr>
      </p:pic>
    </p:spTree>
    <p:extLst>
      <p:ext uri="{BB962C8B-B14F-4D97-AF65-F5344CB8AC3E}">
        <p14:creationId xmlns:p14="http://schemas.microsoft.com/office/powerpoint/2010/main" val="36601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27</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Maintenance requirements for firefighters lifts</a:t>
            </a:r>
            <a:endParaRPr lang="en-US" sz="2500" dirty="0">
              <a:solidFill>
                <a:schemeClr val="accent6"/>
              </a:solidFill>
            </a:endParaRPr>
          </a:p>
        </p:txBody>
      </p:sp>
      <p:sp>
        <p:nvSpPr>
          <p:cNvPr id="8" name="Title 3">
            <a:extLst>
              <a:ext uri="{FF2B5EF4-FFF2-40B4-BE49-F238E27FC236}">
                <a16:creationId xmlns:a16="http://schemas.microsoft.com/office/drawing/2014/main" id="{551E1FFE-8E06-41D6-9B05-3664F17FCC8E}"/>
              </a:ext>
            </a:extLst>
          </p:cNvPr>
          <p:cNvSpPr txBox="1">
            <a:spLocks/>
          </p:cNvSpPr>
          <p:nvPr/>
        </p:nvSpPr>
        <p:spPr>
          <a:xfrm>
            <a:off x="762686" y="4373888"/>
            <a:ext cx="7800742" cy="3289655"/>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00000"/>
              </a:lnSpc>
              <a:buFont typeface="Arial" panose="020B0604020202020204" pitchFamily="34" charset="0"/>
              <a:buChar char="•"/>
            </a:pPr>
            <a:endParaRPr lang="en-GB" sz="700" dirty="0">
              <a:solidFill>
                <a:schemeClr val="accent6"/>
              </a:solidFill>
            </a:endParaRPr>
          </a:p>
          <a:p>
            <a:pPr marL="285750" indent="-285750">
              <a:lnSpc>
                <a:spcPct val="150000"/>
              </a:lnSpc>
              <a:buFont typeface="Arial" panose="020B0604020202020204" pitchFamily="34" charset="0"/>
              <a:buChar char="•"/>
            </a:pPr>
            <a:endParaRPr lang="en-GB" sz="1800" dirty="0">
              <a:solidFill>
                <a:schemeClr val="accent6"/>
              </a:solidFill>
            </a:endParaRPr>
          </a:p>
        </p:txBody>
      </p:sp>
      <p:graphicFrame>
        <p:nvGraphicFramePr>
          <p:cNvPr id="2" name="Table 1">
            <a:extLst>
              <a:ext uri="{FF2B5EF4-FFF2-40B4-BE49-F238E27FC236}">
                <a16:creationId xmlns:a16="http://schemas.microsoft.com/office/drawing/2014/main" id="{3EA1AA08-1F93-43B3-BEDD-3D3BA8EC8167}"/>
              </a:ext>
            </a:extLst>
          </p:cNvPr>
          <p:cNvGraphicFramePr>
            <a:graphicFrameLocks noGrp="1"/>
          </p:cNvGraphicFramePr>
          <p:nvPr>
            <p:extLst>
              <p:ext uri="{D42A27DB-BD31-4B8C-83A1-F6EECF244321}">
                <p14:modId xmlns:p14="http://schemas.microsoft.com/office/powerpoint/2010/main" val="1455048857"/>
              </p:ext>
            </p:extLst>
          </p:nvPr>
        </p:nvGraphicFramePr>
        <p:xfrm>
          <a:off x="828002" y="2075436"/>
          <a:ext cx="7188237" cy="3276000"/>
        </p:xfrm>
        <a:graphic>
          <a:graphicData uri="http://schemas.openxmlformats.org/drawingml/2006/table">
            <a:tbl>
              <a:tblPr firstRow="1" bandRow="1">
                <a:tableStyleId>{2D5ABB26-0587-4C30-8999-92F81FD0307C}</a:tableStyleId>
              </a:tblPr>
              <a:tblGrid>
                <a:gridCol w="5516438">
                  <a:extLst>
                    <a:ext uri="{9D8B030D-6E8A-4147-A177-3AD203B41FA5}">
                      <a16:colId xmlns:a16="http://schemas.microsoft.com/office/drawing/2014/main" val="1632344545"/>
                    </a:ext>
                  </a:extLst>
                </a:gridCol>
                <a:gridCol w="1671799">
                  <a:extLst>
                    <a:ext uri="{9D8B030D-6E8A-4147-A177-3AD203B41FA5}">
                      <a16:colId xmlns:a16="http://schemas.microsoft.com/office/drawing/2014/main" val="1618425875"/>
                    </a:ext>
                  </a:extLst>
                </a:gridCol>
              </a:tblGrid>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Operation of firefighting switch</a:t>
                      </a: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1197317" rtl="0" eaLnBrk="1" fontAlgn="auto" latinLnBrk="0" hangingPunct="1">
                        <a:lnSpc>
                          <a:spcPct val="100000"/>
                        </a:lnSpc>
                        <a:spcBef>
                          <a:spcPts val="0"/>
                        </a:spcBef>
                        <a:spcAft>
                          <a:spcPts val="0"/>
                        </a:spcAft>
                        <a:buClrTx/>
                        <a:buSzTx/>
                        <a:buFontTx/>
                        <a:buNone/>
                        <a:tabLst/>
                        <a:defRPr/>
                      </a:pPr>
                      <a:r>
                        <a:rPr lang="en-GB" sz="1400" b="1" dirty="0">
                          <a:solidFill>
                            <a:schemeClr val="accent6"/>
                          </a:solidFill>
                        </a:rPr>
                        <a:t>Weekly</a:t>
                      </a: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97034582"/>
                  </a:ext>
                </a:extLst>
              </a:tr>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Simulation of failure of primary power supply</a:t>
                      </a:r>
                      <a:endParaRPr lang="en-US" sz="1400" kern="1200" dirty="0">
                        <a:solidFill>
                          <a:schemeClr val="accent6"/>
                        </a:solidFill>
                        <a:latin typeface="+mn-lt"/>
                        <a:ea typeface="+mn-ea"/>
                        <a:cs typeface="+mn-cs"/>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400" b="1" kern="1200" dirty="0">
                          <a:solidFill>
                            <a:schemeClr val="accent6"/>
                          </a:solidFill>
                          <a:latin typeface="+mn-lt"/>
                          <a:ea typeface="+mn-ea"/>
                          <a:cs typeface="+mn-cs"/>
                        </a:rPr>
                        <a:t>Monthly</a:t>
                      </a:r>
                      <a:endParaRPr lang="en-US" sz="1400" b="1" kern="1200" dirty="0">
                        <a:solidFill>
                          <a:schemeClr val="accent6"/>
                        </a:solidFill>
                        <a:latin typeface="+mn-lt"/>
                        <a:ea typeface="+mn-ea"/>
                        <a:cs typeface="+mn-cs"/>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6176159"/>
                  </a:ext>
                </a:extLst>
              </a:tr>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If secondary power is from a generator, it shall run for at least 1 hour</a:t>
                      </a: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400" b="1" kern="1200" dirty="0">
                          <a:solidFill>
                            <a:schemeClr val="accent6"/>
                          </a:solidFill>
                          <a:latin typeface="+mn-lt"/>
                          <a:ea typeface="+mn-ea"/>
                          <a:cs typeface="+mn-cs"/>
                        </a:rPr>
                        <a:t>Annually</a:t>
                      </a:r>
                      <a:endParaRPr lang="en-US" sz="1400" b="1" kern="1200" dirty="0">
                        <a:solidFill>
                          <a:schemeClr val="accent6"/>
                        </a:solidFill>
                        <a:latin typeface="+mn-lt"/>
                        <a:ea typeface="+mn-ea"/>
                        <a:cs typeface="+mn-cs"/>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84807477"/>
                  </a:ext>
                </a:extLst>
              </a:tr>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Full test of firefighting operation</a:t>
                      </a: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400" b="1" kern="1200" dirty="0">
                          <a:solidFill>
                            <a:schemeClr val="accent6"/>
                          </a:solidFill>
                          <a:latin typeface="+mn-lt"/>
                          <a:ea typeface="+mn-ea"/>
                          <a:cs typeface="+mn-cs"/>
                        </a:rPr>
                        <a:t>Annually</a:t>
                      </a:r>
                      <a:endParaRPr lang="en-US" sz="1400" b="1" kern="1200" dirty="0">
                        <a:solidFill>
                          <a:schemeClr val="accent6"/>
                        </a:solidFill>
                        <a:latin typeface="+mn-lt"/>
                        <a:ea typeface="+mn-ea"/>
                        <a:cs typeface="+mn-cs"/>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28921554"/>
                  </a:ext>
                </a:extLst>
              </a:tr>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Check for building issues, i.e. pumps</a:t>
                      </a: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ctr" defTabSz="1197317" rtl="0" eaLnBrk="1" fontAlgn="auto" latinLnBrk="0" hangingPunct="1">
                        <a:lnSpc>
                          <a:spcPct val="100000"/>
                        </a:lnSpc>
                        <a:spcBef>
                          <a:spcPts val="0"/>
                        </a:spcBef>
                        <a:spcAft>
                          <a:spcPts val="0"/>
                        </a:spcAft>
                        <a:buClrTx/>
                        <a:buSzTx/>
                        <a:buFontTx/>
                        <a:buNone/>
                        <a:tabLst/>
                        <a:defRPr/>
                      </a:pPr>
                      <a:r>
                        <a:rPr lang="en-GB" sz="1400" b="1" dirty="0">
                          <a:solidFill>
                            <a:schemeClr val="accent6"/>
                          </a:solidFill>
                        </a:rPr>
                        <a:t>No time scale given</a:t>
                      </a: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7739265"/>
                  </a:ext>
                </a:extLst>
              </a:tr>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Lift contractor to make test of lifts and communication systems</a:t>
                      </a: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400" b="1" kern="1200" dirty="0">
                          <a:solidFill>
                            <a:schemeClr val="accent6"/>
                          </a:solidFill>
                          <a:latin typeface="+mn-lt"/>
                          <a:ea typeface="+mn-ea"/>
                          <a:cs typeface="+mn-cs"/>
                        </a:rPr>
                        <a:t>Annually</a:t>
                      </a:r>
                      <a:endParaRPr lang="en-US" sz="1400" b="1" kern="1200" dirty="0">
                        <a:solidFill>
                          <a:schemeClr val="accent6"/>
                        </a:solidFill>
                        <a:latin typeface="+mn-lt"/>
                        <a:ea typeface="+mn-ea"/>
                        <a:cs typeface="+mn-cs"/>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03054382"/>
                  </a:ext>
                </a:extLst>
              </a:tr>
              <a:tr h="468000">
                <a:tc>
                  <a:txBody>
                    <a:bodyPr/>
                    <a:lstStyle/>
                    <a:p>
                      <a:pPr marL="0" marR="0" lvl="0" indent="0" algn="l" defTabSz="1197317" rtl="0" eaLnBrk="1" fontAlgn="auto" latinLnBrk="0" hangingPunct="1">
                        <a:lnSpc>
                          <a:spcPct val="100000"/>
                        </a:lnSpc>
                        <a:spcBef>
                          <a:spcPts val="0"/>
                        </a:spcBef>
                        <a:spcAft>
                          <a:spcPts val="0"/>
                        </a:spcAft>
                        <a:buClrTx/>
                        <a:buSzTx/>
                        <a:buFontTx/>
                        <a:buNone/>
                        <a:tabLst/>
                        <a:defRPr/>
                      </a:pPr>
                      <a:r>
                        <a:rPr lang="en-GB" sz="1400" kern="1200" dirty="0">
                          <a:solidFill>
                            <a:schemeClr val="accent6"/>
                          </a:solidFill>
                          <a:latin typeface="+mn-lt"/>
                          <a:ea typeface="+mn-ea"/>
                          <a:cs typeface="+mn-cs"/>
                        </a:rPr>
                        <a:t>Advise on any change of standards for operation in event of fire</a:t>
                      </a: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GB" sz="1400" b="1" kern="1200" dirty="0">
                          <a:solidFill>
                            <a:schemeClr val="accent6"/>
                          </a:solidFill>
                          <a:latin typeface="+mn-lt"/>
                          <a:ea typeface="+mn-ea"/>
                          <a:cs typeface="+mn-cs"/>
                        </a:rPr>
                        <a:t>-</a:t>
                      </a:r>
                      <a:endParaRPr lang="en-US" sz="1400" b="1" kern="1200" dirty="0">
                        <a:solidFill>
                          <a:schemeClr val="accent6"/>
                        </a:solidFill>
                        <a:latin typeface="+mn-lt"/>
                        <a:ea typeface="+mn-ea"/>
                        <a:cs typeface="+mn-cs"/>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21966427"/>
                  </a:ext>
                </a:extLst>
              </a:tr>
            </a:tbl>
          </a:graphicData>
        </a:graphic>
      </p:graphicFrame>
      <p:sp>
        <p:nvSpPr>
          <p:cNvPr id="9" name="Title 3">
            <a:extLst>
              <a:ext uri="{FF2B5EF4-FFF2-40B4-BE49-F238E27FC236}">
                <a16:creationId xmlns:a16="http://schemas.microsoft.com/office/drawing/2014/main" id="{43F5CEDE-5BD2-46FC-95DB-6615026F1C90}"/>
              </a:ext>
            </a:extLst>
          </p:cNvPr>
          <p:cNvSpPr txBox="1">
            <a:spLocks/>
          </p:cNvSpPr>
          <p:nvPr/>
        </p:nvSpPr>
        <p:spPr>
          <a:xfrm>
            <a:off x="828002" y="1246059"/>
            <a:ext cx="7968268" cy="68394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a:lnSpc>
                <a:spcPct val="150000"/>
              </a:lnSpc>
            </a:pPr>
            <a:r>
              <a:rPr lang="en-GB" sz="1800" dirty="0">
                <a:solidFill>
                  <a:schemeClr val="accent6"/>
                </a:solidFill>
              </a:rPr>
              <a:t>These are in addition to normal routine lift maintenance:</a:t>
            </a:r>
          </a:p>
        </p:txBody>
      </p:sp>
    </p:spTree>
    <p:extLst>
      <p:ext uri="{BB962C8B-B14F-4D97-AF65-F5344CB8AC3E}">
        <p14:creationId xmlns:p14="http://schemas.microsoft.com/office/powerpoint/2010/main" val="30127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A9ED8-F46B-4BCD-836A-5A8C9857CA3E}"/>
              </a:ext>
            </a:extLst>
          </p:cNvPr>
          <p:cNvSpPr>
            <a:spLocks noGrp="1"/>
          </p:cNvSpPr>
          <p:nvPr>
            <p:ph type="title"/>
          </p:nvPr>
        </p:nvSpPr>
        <p:spPr>
          <a:xfrm>
            <a:off x="828002" y="1399348"/>
            <a:ext cx="7504033" cy="3338907"/>
          </a:xfrm>
        </p:spPr>
        <p:txBody>
          <a:bodyPr/>
          <a:lstStyle/>
          <a:p>
            <a:r>
              <a:rPr lang="en-GB" dirty="0"/>
              <a:t>Thank you for your attention.</a:t>
            </a:r>
            <a:br>
              <a:rPr lang="en-GB" dirty="0"/>
            </a:br>
            <a:br>
              <a:rPr lang="en-GB" sz="2500" dirty="0"/>
            </a:br>
            <a:br>
              <a:rPr lang="en-GB" dirty="0"/>
            </a:br>
            <a:r>
              <a:rPr lang="en-GB" sz="6000" dirty="0"/>
              <a:t>QUESTIONS?</a:t>
            </a:r>
            <a:br>
              <a:rPr lang="en-GB" dirty="0"/>
            </a:br>
            <a:endParaRPr lang="en-US" sz="2500" dirty="0"/>
          </a:p>
        </p:txBody>
      </p:sp>
    </p:spTree>
    <p:extLst>
      <p:ext uri="{BB962C8B-B14F-4D97-AF65-F5344CB8AC3E}">
        <p14:creationId xmlns:p14="http://schemas.microsoft.com/office/powerpoint/2010/main" val="49282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A9ED8-F46B-4BCD-836A-5A8C9857CA3E}"/>
              </a:ext>
            </a:extLst>
          </p:cNvPr>
          <p:cNvSpPr>
            <a:spLocks noGrp="1"/>
          </p:cNvSpPr>
          <p:nvPr>
            <p:ph type="title"/>
          </p:nvPr>
        </p:nvSpPr>
        <p:spPr>
          <a:xfrm>
            <a:off x="828002" y="1399348"/>
            <a:ext cx="7504033" cy="2167567"/>
          </a:xfrm>
        </p:spPr>
        <p:txBody>
          <a:bodyPr/>
          <a:lstStyle/>
          <a:p>
            <a:r>
              <a:rPr lang="en-GB" dirty="0"/>
              <a:t>Roger Howkins</a:t>
            </a:r>
            <a:br>
              <a:rPr lang="en-GB" dirty="0"/>
            </a:br>
            <a:r>
              <a:rPr lang="en-GB" sz="2500" dirty="0"/>
              <a:t>ASSOCIATE | Arup </a:t>
            </a:r>
            <a:endParaRPr lang="en-US" sz="2500" dirty="0"/>
          </a:p>
        </p:txBody>
      </p:sp>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3</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Tree>
    <p:extLst>
      <p:ext uri="{BB962C8B-B14F-4D97-AF65-F5344CB8AC3E}">
        <p14:creationId xmlns:p14="http://schemas.microsoft.com/office/powerpoint/2010/main" val="402424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descr="A screenshot of a cell phone&#10;&#10;Description generated with high confidence">
            <a:extLst>
              <a:ext uri="{FF2B5EF4-FFF2-40B4-BE49-F238E27FC236}">
                <a16:creationId xmlns:a16="http://schemas.microsoft.com/office/drawing/2014/main" id="{EC663B8A-21A5-4AF1-B6DD-BCD948CF28BE}"/>
              </a:ext>
            </a:extLst>
          </p:cNvPr>
          <p:cNvPicPr>
            <a:picLocks noChangeAspect="1"/>
          </p:cNvPicPr>
          <p:nvPr/>
        </p:nvPicPr>
        <p:blipFill>
          <a:blip r:embed="rId3"/>
          <a:stretch>
            <a:fillRect/>
          </a:stretch>
        </p:blipFill>
        <p:spPr>
          <a:xfrm>
            <a:off x="4622658" y="1066800"/>
            <a:ext cx="4422283" cy="5113025"/>
          </a:xfrm>
          <a:prstGeom prst="rect">
            <a:avLst/>
          </a:prstGeom>
        </p:spPr>
      </p:pic>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4</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Firefighter lift - Description</a:t>
            </a:r>
            <a:endParaRPr lang="en-US" sz="2500" dirty="0">
              <a:solidFill>
                <a:schemeClr val="accent6"/>
              </a:solidFill>
            </a:endParaRPr>
          </a:p>
        </p:txBody>
      </p:sp>
      <p:sp>
        <p:nvSpPr>
          <p:cNvPr id="8" name="Title 3">
            <a:extLst>
              <a:ext uri="{FF2B5EF4-FFF2-40B4-BE49-F238E27FC236}">
                <a16:creationId xmlns:a16="http://schemas.microsoft.com/office/drawing/2014/main" id="{90494DDC-266F-5148-BC7A-6F7D49148EDE}"/>
              </a:ext>
            </a:extLst>
          </p:cNvPr>
          <p:cNvSpPr txBox="1">
            <a:spLocks/>
          </p:cNvSpPr>
          <p:nvPr/>
        </p:nvSpPr>
        <p:spPr>
          <a:xfrm>
            <a:off x="828002" y="1407870"/>
            <a:ext cx="7504033" cy="2645969"/>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a:lnSpc>
                <a:spcPct val="100000"/>
              </a:lnSpc>
            </a:pPr>
            <a:r>
              <a:rPr lang="en-GB" sz="1800" dirty="0">
                <a:solidFill>
                  <a:schemeClr val="accent6"/>
                </a:solidFill>
              </a:rPr>
              <a:t>A </a:t>
            </a:r>
            <a:r>
              <a:rPr lang="en-GB" sz="1800" b="1" dirty="0">
                <a:solidFill>
                  <a:schemeClr val="accent6"/>
                </a:solidFill>
              </a:rPr>
              <a:t>firefighters lift </a:t>
            </a:r>
            <a:r>
              <a:rPr lang="en-GB" sz="1800" dirty="0">
                <a:solidFill>
                  <a:schemeClr val="accent6"/>
                </a:solidFill>
              </a:rPr>
              <a:t>is a lift provided within </a:t>
            </a:r>
          </a:p>
          <a:p>
            <a:pPr>
              <a:lnSpc>
                <a:spcPct val="100000"/>
              </a:lnSpc>
            </a:pPr>
            <a:r>
              <a:rPr lang="en-GB" sz="1800" dirty="0">
                <a:solidFill>
                  <a:schemeClr val="accent6"/>
                </a:solidFill>
              </a:rPr>
              <a:t>a tall building, complex building or </a:t>
            </a:r>
          </a:p>
          <a:p>
            <a:pPr>
              <a:lnSpc>
                <a:spcPct val="100000"/>
              </a:lnSpc>
            </a:pPr>
            <a:r>
              <a:rPr lang="en-GB" sz="1800" dirty="0">
                <a:solidFill>
                  <a:schemeClr val="accent6"/>
                </a:solidFill>
              </a:rPr>
              <a:t>a building with deep basement.</a:t>
            </a:r>
          </a:p>
          <a:p>
            <a:pPr>
              <a:lnSpc>
                <a:spcPct val="100000"/>
              </a:lnSpc>
            </a:pPr>
            <a:endParaRPr lang="en-GB" sz="700" dirty="0">
              <a:solidFill>
                <a:schemeClr val="accent6"/>
              </a:solidFill>
            </a:endParaRPr>
          </a:p>
          <a:p>
            <a:pPr>
              <a:lnSpc>
                <a:spcPct val="100000"/>
              </a:lnSpc>
            </a:pPr>
            <a:endParaRPr lang="en-GB" sz="700" dirty="0">
              <a:solidFill>
                <a:schemeClr val="accent6"/>
              </a:solidFill>
            </a:endParaRPr>
          </a:p>
          <a:p>
            <a:pPr>
              <a:lnSpc>
                <a:spcPct val="100000"/>
              </a:lnSpc>
            </a:pPr>
            <a:r>
              <a:rPr lang="en-GB" sz="1800" dirty="0">
                <a:solidFill>
                  <a:schemeClr val="accent6"/>
                </a:solidFill>
              </a:rPr>
              <a:t>The purpose of a firefighters lift is </a:t>
            </a:r>
          </a:p>
          <a:p>
            <a:pPr>
              <a:lnSpc>
                <a:spcPct val="100000"/>
              </a:lnSpc>
            </a:pPr>
            <a:r>
              <a:rPr lang="en-GB" sz="1800" dirty="0">
                <a:solidFill>
                  <a:schemeClr val="accent6"/>
                </a:solidFill>
              </a:rPr>
              <a:t>to provide a </a:t>
            </a:r>
            <a:r>
              <a:rPr lang="en-GB" sz="1800" b="1" dirty="0">
                <a:solidFill>
                  <a:schemeClr val="accent6"/>
                </a:solidFill>
              </a:rPr>
              <a:t>facility to assist firefighters</a:t>
            </a:r>
          </a:p>
          <a:p>
            <a:pPr>
              <a:lnSpc>
                <a:spcPct val="100000"/>
              </a:lnSpc>
            </a:pPr>
            <a:r>
              <a:rPr lang="en-GB" sz="1800" dirty="0">
                <a:solidFill>
                  <a:schemeClr val="accent6"/>
                </a:solidFill>
              </a:rPr>
              <a:t>to move with more ease vertically</a:t>
            </a:r>
          </a:p>
          <a:p>
            <a:pPr>
              <a:lnSpc>
                <a:spcPct val="100000"/>
              </a:lnSpc>
            </a:pPr>
            <a:r>
              <a:rPr lang="en-GB" sz="1800" dirty="0">
                <a:solidFill>
                  <a:schemeClr val="accent6"/>
                </a:solidFill>
              </a:rPr>
              <a:t>through a building.</a:t>
            </a:r>
          </a:p>
        </p:txBody>
      </p:sp>
    </p:spTree>
    <p:extLst>
      <p:ext uri="{BB962C8B-B14F-4D97-AF65-F5344CB8AC3E}">
        <p14:creationId xmlns:p14="http://schemas.microsoft.com/office/powerpoint/2010/main" val="38435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A9ED8-F46B-4BCD-836A-5A8C9857CA3E}"/>
              </a:ext>
            </a:extLst>
          </p:cNvPr>
          <p:cNvSpPr>
            <a:spLocks noGrp="1"/>
          </p:cNvSpPr>
          <p:nvPr>
            <p:ph type="title"/>
          </p:nvPr>
        </p:nvSpPr>
        <p:spPr>
          <a:xfrm>
            <a:off x="828002" y="1399348"/>
            <a:ext cx="7504033" cy="2167567"/>
          </a:xfrm>
        </p:spPr>
        <p:txBody>
          <a:bodyPr/>
          <a:lstStyle/>
          <a:p>
            <a:r>
              <a:rPr lang="en-GB" dirty="0"/>
              <a:t>Firefighters Lifts</a:t>
            </a:r>
            <a:br>
              <a:rPr lang="en-GB" dirty="0"/>
            </a:br>
            <a:r>
              <a:rPr lang="en-GB" sz="2500" dirty="0"/>
              <a:t>BS EN 81-72:2015</a:t>
            </a:r>
            <a:endParaRPr lang="en-US" sz="2500" dirty="0"/>
          </a:p>
        </p:txBody>
      </p:sp>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5</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pic>
        <p:nvPicPr>
          <p:cNvPr id="3" name="Immagine 2" descr="Immagine che contiene screenshot&#10;&#10;&#10;&#10;Descrizione generata automaticamente">
            <a:extLst>
              <a:ext uri="{FF2B5EF4-FFF2-40B4-BE49-F238E27FC236}">
                <a16:creationId xmlns:a16="http://schemas.microsoft.com/office/drawing/2014/main" id="{28D50075-F356-5441-93CA-F4C29919BFA2}"/>
              </a:ext>
            </a:extLst>
          </p:cNvPr>
          <p:cNvPicPr>
            <a:picLocks noChangeAspect="1"/>
          </p:cNvPicPr>
          <p:nvPr/>
        </p:nvPicPr>
        <p:blipFill>
          <a:blip r:embed="rId2"/>
          <a:stretch>
            <a:fillRect/>
          </a:stretch>
        </p:blipFill>
        <p:spPr>
          <a:xfrm>
            <a:off x="4829577" y="956984"/>
            <a:ext cx="3851641" cy="5146636"/>
          </a:xfrm>
          <a:prstGeom prst="rect">
            <a:avLst/>
          </a:prstGeom>
        </p:spPr>
      </p:pic>
      <p:pic>
        <p:nvPicPr>
          <p:cNvPr id="7" name="Immagine 8" descr="Immagine che contiene segnale, clipart, esterni, arresto&#10;&#10;&#10;&#10;Descrizione generata automaticamente">
            <a:extLst>
              <a:ext uri="{FF2B5EF4-FFF2-40B4-BE49-F238E27FC236}">
                <a16:creationId xmlns:a16="http://schemas.microsoft.com/office/drawing/2014/main" id="{BF8B7B32-873E-4FCC-967A-5301D03C54AE}"/>
              </a:ext>
            </a:extLst>
          </p:cNvPr>
          <p:cNvPicPr>
            <a:picLocks noChangeAspect="1"/>
          </p:cNvPicPr>
          <p:nvPr/>
        </p:nvPicPr>
        <p:blipFill>
          <a:blip r:embed="rId3"/>
          <a:stretch>
            <a:fillRect/>
          </a:stretch>
        </p:blipFill>
        <p:spPr>
          <a:xfrm>
            <a:off x="828002" y="2937499"/>
            <a:ext cx="1742245" cy="1742245"/>
          </a:xfrm>
          <a:prstGeom prst="rect">
            <a:avLst/>
          </a:prstGeom>
        </p:spPr>
      </p:pic>
    </p:spTree>
    <p:extLst>
      <p:ext uri="{BB962C8B-B14F-4D97-AF65-F5344CB8AC3E}">
        <p14:creationId xmlns:p14="http://schemas.microsoft.com/office/powerpoint/2010/main" val="23746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6</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Definitions</a:t>
            </a:r>
            <a:endParaRPr lang="en-US" sz="2500" dirty="0">
              <a:solidFill>
                <a:schemeClr val="accent6"/>
              </a:solidFill>
            </a:endParaRPr>
          </a:p>
        </p:txBody>
      </p:sp>
      <p:sp>
        <p:nvSpPr>
          <p:cNvPr id="8" name="Title 3">
            <a:extLst>
              <a:ext uri="{FF2B5EF4-FFF2-40B4-BE49-F238E27FC236}">
                <a16:creationId xmlns:a16="http://schemas.microsoft.com/office/drawing/2014/main" id="{90494DDC-266F-5148-BC7A-6F7D49148EDE}"/>
              </a:ext>
            </a:extLst>
          </p:cNvPr>
          <p:cNvSpPr txBox="1">
            <a:spLocks/>
          </p:cNvSpPr>
          <p:nvPr/>
        </p:nvSpPr>
        <p:spPr>
          <a:xfrm>
            <a:off x="828002" y="1246059"/>
            <a:ext cx="7504033" cy="4592113"/>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342900" indent="-342900">
              <a:buFont typeface="Arial" panose="020B0604020202020204" pitchFamily="34" charset="0"/>
              <a:buChar char="•"/>
            </a:pPr>
            <a:r>
              <a:rPr lang="en-GB" sz="1800" b="1" dirty="0">
                <a:solidFill>
                  <a:schemeClr val="accent6"/>
                </a:solidFill>
              </a:rPr>
              <a:t>Firefighter lift</a:t>
            </a:r>
            <a:r>
              <a:rPr lang="en-GB" sz="1800" dirty="0">
                <a:solidFill>
                  <a:schemeClr val="accent6"/>
                </a:solidFill>
              </a:rPr>
              <a:t>:</a:t>
            </a:r>
          </a:p>
          <a:p>
            <a:pPr marL="357188">
              <a:lnSpc>
                <a:spcPct val="100000"/>
              </a:lnSpc>
            </a:pPr>
            <a:r>
              <a:rPr lang="en-GB" sz="1800" dirty="0">
                <a:solidFill>
                  <a:schemeClr val="accent6"/>
                </a:solidFill>
              </a:rPr>
              <a:t>lift with protection measures, controls and signals that enable it to be used under the direct control of the fire and rescue service in fighting a fire </a:t>
            </a:r>
          </a:p>
          <a:p>
            <a:pPr marL="342900" indent="-342900">
              <a:buFont typeface="Arial" panose="020B0604020202020204" pitchFamily="34" charset="0"/>
              <a:buChar char="•"/>
            </a:pPr>
            <a:r>
              <a:rPr lang="en-GB" sz="1800" b="1">
                <a:solidFill>
                  <a:schemeClr val="accent6"/>
                </a:solidFill>
              </a:rPr>
              <a:t>Fire-fighting Shaft</a:t>
            </a:r>
            <a:r>
              <a:rPr lang="en-GB" sz="1800">
                <a:solidFill>
                  <a:schemeClr val="accent6"/>
                </a:solidFill>
              </a:rPr>
              <a:t>:</a:t>
            </a:r>
            <a:endParaRPr lang="en-GB" sz="1800" dirty="0">
              <a:solidFill>
                <a:schemeClr val="accent6"/>
              </a:solidFill>
            </a:endParaRPr>
          </a:p>
          <a:p>
            <a:pPr marL="357188">
              <a:lnSpc>
                <a:spcPct val="100000"/>
              </a:lnSpc>
            </a:pPr>
            <a:r>
              <a:rPr lang="en-GB" sz="1800" dirty="0">
                <a:solidFill>
                  <a:schemeClr val="accent6"/>
                </a:solidFill>
              </a:rPr>
              <a:t>protected enclosure containing a fire-fighting stair, fire-fighting lobbies, a fire main and, if provided, a firefighters lift together with any machinery space</a:t>
            </a:r>
          </a:p>
          <a:p>
            <a:pPr marL="342900" indent="-342900">
              <a:buFont typeface="Arial" panose="020B0604020202020204" pitchFamily="34" charset="0"/>
              <a:buChar char="•"/>
            </a:pPr>
            <a:r>
              <a:rPr lang="en-GB" sz="1800" b="1" dirty="0">
                <a:solidFill>
                  <a:schemeClr val="accent6"/>
                </a:solidFill>
              </a:rPr>
              <a:t>Lift well:</a:t>
            </a:r>
          </a:p>
          <a:p>
            <a:pPr marL="358775">
              <a:lnSpc>
                <a:spcPct val="100000"/>
              </a:lnSpc>
            </a:pPr>
            <a:r>
              <a:rPr lang="en-GB" sz="1800" dirty="0">
                <a:solidFill>
                  <a:schemeClr val="accent6"/>
                </a:solidFill>
              </a:rPr>
              <a:t>space, usually bounded by the bottom of the pit, the walls and the ceiling of the well, in which the lift car, the counterweight or the balancing weight travels</a:t>
            </a:r>
          </a:p>
          <a:p>
            <a:pPr marL="342900" indent="-342900">
              <a:buFont typeface="Arial" panose="020B0604020202020204" pitchFamily="34" charset="0"/>
              <a:buChar char="•"/>
            </a:pPr>
            <a:r>
              <a:rPr lang="en-GB" sz="1800" b="1" dirty="0">
                <a:solidFill>
                  <a:schemeClr val="accent6"/>
                </a:solidFill>
              </a:rPr>
              <a:t>Fire and rescue service access level (FSAL):</a:t>
            </a:r>
          </a:p>
          <a:p>
            <a:pPr marL="355600">
              <a:lnSpc>
                <a:spcPct val="100000"/>
              </a:lnSpc>
            </a:pPr>
            <a:r>
              <a:rPr lang="en-GB" sz="1800" dirty="0">
                <a:solidFill>
                  <a:schemeClr val="accent6"/>
                </a:solidFill>
              </a:rPr>
              <a:t>level at which fire and rescue service vehicles have access and from which there is suitable entry to a building</a:t>
            </a:r>
            <a:endParaRPr lang="en-US" sz="1800" dirty="0">
              <a:solidFill>
                <a:schemeClr val="accent6"/>
              </a:solidFill>
            </a:endParaRPr>
          </a:p>
        </p:txBody>
      </p:sp>
    </p:spTree>
    <p:extLst>
      <p:ext uri="{BB962C8B-B14F-4D97-AF65-F5344CB8AC3E}">
        <p14:creationId xmlns:p14="http://schemas.microsoft.com/office/powerpoint/2010/main" val="19287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7</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BS EN 81-72:2015</a:t>
            </a:r>
            <a:endParaRPr lang="en-US" sz="2500" dirty="0">
              <a:solidFill>
                <a:schemeClr val="accent6"/>
              </a:solidFill>
            </a:endParaRPr>
          </a:p>
        </p:txBody>
      </p:sp>
      <p:sp>
        <p:nvSpPr>
          <p:cNvPr id="8" name="Title 3">
            <a:extLst>
              <a:ext uri="{FF2B5EF4-FFF2-40B4-BE49-F238E27FC236}">
                <a16:creationId xmlns:a16="http://schemas.microsoft.com/office/drawing/2014/main" id="{90494DDC-266F-5148-BC7A-6F7D49148EDE}"/>
              </a:ext>
            </a:extLst>
          </p:cNvPr>
          <p:cNvSpPr txBox="1">
            <a:spLocks/>
          </p:cNvSpPr>
          <p:nvPr/>
        </p:nvSpPr>
        <p:spPr>
          <a:xfrm>
            <a:off x="828002" y="1246059"/>
            <a:ext cx="7504033" cy="355776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12700">
              <a:lnSpc>
                <a:spcPct val="150000"/>
              </a:lnSpc>
            </a:pPr>
            <a:endParaRPr lang="en-GB" sz="1800" dirty="0">
              <a:solidFill>
                <a:schemeClr val="accent6"/>
              </a:solidFill>
            </a:endParaRPr>
          </a:p>
          <a:p>
            <a:pPr marL="12700">
              <a:lnSpc>
                <a:spcPct val="150000"/>
              </a:lnSpc>
            </a:pPr>
            <a:r>
              <a:rPr lang="en-GB" sz="1800" dirty="0">
                <a:solidFill>
                  <a:schemeClr val="accent6"/>
                </a:solidFill>
              </a:rPr>
              <a:t>It does </a:t>
            </a:r>
            <a:r>
              <a:rPr lang="en-GB" sz="1800" u="sng" dirty="0">
                <a:solidFill>
                  <a:schemeClr val="accent6"/>
                </a:solidFill>
              </a:rPr>
              <a:t>not</a:t>
            </a:r>
            <a:r>
              <a:rPr lang="en-GB" sz="1800" dirty="0">
                <a:solidFill>
                  <a:schemeClr val="accent6"/>
                </a:solidFill>
              </a:rPr>
              <a:t> cover:</a:t>
            </a:r>
          </a:p>
          <a:p>
            <a:pPr marL="12700">
              <a:lnSpc>
                <a:spcPct val="150000"/>
              </a:lnSpc>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Lifts in partially enclosed wells for use as firefighters lifts</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Lifts installed in new/existing building not in a fire resisting structure</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Important modification to existing lifts</a:t>
            </a:r>
          </a:p>
          <a:p>
            <a:pPr marL="298450" indent="-285750">
              <a:lnSpc>
                <a:spcPct val="100000"/>
              </a:lnSpc>
              <a:buFont typeface="Arial" panose="020B0604020202020204" pitchFamily="34" charset="0"/>
              <a:buChar char="•"/>
            </a:pPr>
            <a:endParaRPr lang="en-GB" sz="1800" dirty="0">
              <a:solidFill>
                <a:schemeClr val="accent6"/>
              </a:solidFill>
            </a:endParaRPr>
          </a:p>
          <a:p>
            <a:pPr marL="12700">
              <a:lnSpc>
                <a:spcPct val="100000"/>
              </a:lnSpc>
            </a:pPr>
            <a:endParaRPr lang="en-GB" sz="1800" dirty="0">
              <a:solidFill>
                <a:schemeClr val="accent6"/>
              </a:solidFill>
            </a:endParaRPr>
          </a:p>
        </p:txBody>
      </p:sp>
    </p:spTree>
    <p:extLst>
      <p:ext uri="{BB962C8B-B14F-4D97-AF65-F5344CB8AC3E}">
        <p14:creationId xmlns:p14="http://schemas.microsoft.com/office/powerpoint/2010/main" val="6049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8</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BS EN 81-72:2015</a:t>
            </a:r>
            <a:endParaRPr lang="en-US" sz="2500" dirty="0">
              <a:solidFill>
                <a:schemeClr val="accent6"/>
              </a:solidFill>
            </a:endParaRPr>
          </a:p>
        </p:txBody>
      </p:sp>
      <p:sp>
        <p:nvSpPr>
          <p:cNvPr id="9" name="Title 3">
            <a:extLst>
              <a:ext uri="{FF2B5EF4-FFF2-40B4-BE49-F238E27FC236}">
                <a16:creationId xmlns:a16="http://schemas.microsoft.com/office/drawing/2014/main" id="{A5FB5155-D42F-4D7D-81B5-47AB256C5399}"/>
              </a:ext>
            </a:extLst>
          </p:cNvPr>
          <p:cNvSpPr txBox="1">
            <a:spLocks/>
          </p:cNvSpPr>
          <p:nvPr/>
        </p:nvSpPr>
        <p:spPr>
          <a:xfrm>
            <a:off x="828002" y="1246059"/>
            <a:ext cx="7594781" cy="355776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12700">
              <a:lnSpc>
                <a:spcPct val="150000"/>
              </a:lnSpc>
            </a:pPr>
            <a:r>
              <a:rPr lang="en-GB" sz="1800" dirty="0">
                <a:solidFill>
                  <a:schemeClr val="accent6"/>
                </a:solidFill>
              </a:rPr>
              <a:t>It does </a:t>
            </a:r>
            <a:r>
              <a:rPr lang="en-GB" sz="1800" u="sng" dirty="0">
                <a:solidFill>
                  <a:schemeClr val="accent6"/>
                </a:solidFill>
              </a:rPr>
              <a:t>not</a:t>
            </a:r>
            <a:r>
              <a:rPr lang="en-GB" sz="1800" dirty="0">
                <a:solidFill>
                  <a:schemeClr val="accent6"/>
                </a:solidFill>
              </a:rPr>
              <a:t> define:</a:t>
            </a:r>
          </a:p>
          <a:p>
            <a:pPr marL="12700">
              <a:lnSpc>
                <a:spcPct val="150000"/>
              </a:lnSpc>
            </a:pPr>
            <a:endParaRPr lang="en-GB" sz="700" dirty="0">
              <a:solidFill>
                <a:schemeClr val="accent6"/>
              </a:solidFill>
            </a:endParaRPr>
          </a:p>
          <a:p>
            <a:pPr marL="12700">
              <a:lnSpc>
                <a:spcPct val="150000"/>
              </a:lnSpc>
            </a:pPr>
            <a:endParaRPr lang="en-GB" sz="700" dirty="0">
              <a:solidFill>
                <a:schemeClr val="accent6"/>
              </a:solidFill>
            </a:endParaRPr>
          </a:p>
          <a:p>
            <a:pPr marL="12700">
              <a:lnSpc>
                <a:spcPct val="150000"/>
              </a:lnSpc>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Number of firefighters lifts and floors to be served</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Size of the safe areas</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US" sz="1800" dirty="0">
                <a:solidFill>
                  <a:schemeClr val="accent6"/>
                </a:solidFill>
              </a:rPr>
              <a:t>T</a:t>
            </a:r>
            <a:r>
              <a:rPr lang="en" sz="1800" dirty="0">
                <a:solidFill>
                  <a:schemeClr val="accent6"/>
                </a:solidFill>
              </a:rPr>
              <a:t>he use of other than the highest deck of a multi deck lift for firefighting operations </a:t>
            </a:r>
          </a:p>
          <a:p>
            <a:pPr marL="298450" indent="-285750">
              <a:lnSpc>
                <a:spcPct val="150000"/>
              </a:lnSpc>
              <a:buFont typeface="Arial" panose="020B0604020202020204" pitchFamily="34" charset="0"/>
              <a:buChar char="•"/>
            </a:pPr>
            <a:endParaRPr lang="en-GB" sz="1800" dirty="0">
              <a:solidFill>
                <a:schemeClr val="accent6"/>
              </a:solidFill>
            </a:endParaRPr>
          </a:p>
          <a:p>
            <a:pPr marL="298450" indent="-285750">
              <a:lnSpc>
                <a:spcPct val="150000"/>
              </a:lnSpc>
              <a:buFont typeface="Arial" panose="020B0604020202020204" pitchFamily="34" charset="0"/>
              <a:buChar char="•"/>
            </a:pPr>
            <a:endParaRPr lang="en-GB" sz="1800" dirty="0">
              <a:solidFill>
                <a:schemeClr val="accent6"/>
              </a:solidFill>
            </a:endParaRPr>
          </a:p>
          <a:p>
            <a:pPr marL="298450" indent="-285750">
              <a:lnSpc>
                <a:spcPct val="100000"/>
              </a:lnSpc>
              <a:buFont typeface="Arial" panose="020B0604020202020204" pitchFamily="34" charset="0"/>
              <a:buChar char="•"/>
            </a:pPr>
            <a:endParaRPr lang="en-GB" sz="1800" dirty="0">
              <a:solidFill>
                <a:schemeClr val="accent6"/>
              </a:solidFill>
            </a:endParaRPr>
          </a:p>
          <a:p>
            <a:pPr marL="12700">
              <a:lnSpc>
                <a:spcPct val="100000"/>
              </a:lnSpc>
            </a:pPr>
            <a:endParaRPr lang="en-GB" sz="1800" dirty="0">
              <a:solidFill>
                <a:schemeClr val="accent6"/>
              </a:solidFill>
            </a:endParaRPr>
          </a:p>
        </p:txBody>
      </p:sp>
    </p:spTree>
    <p:extLst>
      <p:ext uri="{BB962C8B-B14F-4D97-AF65-F5344CB8AC3E}">
        <p14:creationId xmlns:p14="http://schemas.microsoft.com/office/powerpoint/2010/main" val="134615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562ED8-D625-463E-BE06-39B8E86D9888}"/>
              </a:ext>
            </a:extLst>
          </p:cNvPr>
          <p:cNvSpPr>
            <a:spLocks noGrp="1"/>
          </p:cNvSpPr>
          <p:nvPr>
            <p:ph type="body" sz="quarter" idx="10"/>
          </p:nvPr>
        </p:nvSpPr>
        <p:spPr>
          <a:xfrm>
            <a:off x="375461" y="6445615"/>
            <a:ext cx="313110" cy="346249"/>
          </a:xfrm>
        </p:spPr>
        <p:txBody>
          <a:bodyPr/>
          <a:lstStyle/>
          <a:p>
            <a:fld id="{70B4BD30-A790-4C98-BD40-3E452CFDEA01}" type="slidenum">
              <a:rPr lang="en-GB" smtClean="0"/>
              <a:t>9</a:t>
            </a:fld>
            <a:endParaRPr lang="en-US" dirty="0"/>
          </a:p>
        </p:txBody>
      </p:sp>
      <p:sp>
        <p:nvSpPr>
          <p:cNvPr id="6" name="Text Placeholder 4">
            <a:extLst>
              <a:ext uri="{FF2B5EF4-FFF2-40B4-BE49-F238E27FC236}">
                <a16:creationId xmlns:a16="http://schemas.microsoft.com/office/drawing/2014/main" id="{8CE88685-7A8F-48C2-8EC3-F66A0AED081F}"/>
              </a:ext>
            </a:extLst>
          </p:cNvPr>
          <p:cNvSpPr txBox="1">
            <a:spLocks/>
          </p:cNvSpPr>
          <p:nvPr/>
        </p:nvSpPr>
        <p:spPr>
          <a:xfrm>
            <a:off x="828002" y="6445614"/>
            <a:ext cx="5758453" cy="346249"/>
          </a:xfrm>
          <a:prstGeom prst="rect">
            <a:avLst/>
          </a:prstGeom>
        </p:spPr>
        <p:txBody>
          <a:bodyPr vert="horz" lIns="0" tIns="0" rIns="0" bIns="0">
            <a:noAutofit/>
          </a:bodyPr>
          <a:lstStyle>
            <a:lvl1pPr marL="0" indent="0" algn="l" defTabSz="1197317" rtl="0" eaLnBrk="1" latinLnBrk="0" hangingPunct="1">
              <a:lnSpc>
                <a:spcPts val="2000"/>
              </a:lnSpc>
              <a:spcBef>
                <a:spcPts val="0"/>
              </a:spcBef>
              <a:buFont typeface="Arial" pitchFamily="34" charset="0"/>
              <a:buNone/>
              <a:defRPr sz="1800" kern="1200" baseline="0">
                <a:solidFill>
                  <a:schemeClr val="bg1"/>
                </a:solidFill>
                <a:latin typeface="Times New Roman"/>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dirty="0"/>
              <a:t>Firefighters Lifts </a:t>
            </a:r>
            <a:endParaRPr lang="en-US" dirty="0"/>
          </a:p>
        </p:txBody>
      </p:sp>
      <p:sp>
        <p:nvSpPr>
          <p:cNvPr id="7" name="Title 3">
            <a:extLst>
              <a:ext uri="{FF2B5EF4-FFF2-40B4-BE49-F238E27FC236}">
                <a16:creationId xmlns:a16="http://schemas.microsoft.com/office/drawing/2014/main" id="{280AB42C-BB19-F74C-A3F3-B07D73FFAE26}"/>
              </a:ext>
            </a:extLst>
          </p:cNvPr>
          <p:cNvSpPr txBox="1">
            <a:spLocks/>
          </p:cNvSpPr>
          <p:nvPr/>
        </p:nvSpPr>
        <p:spPr>
          <a:xfrm>
            <a:off x="828002" y="447163"/>
            <a:ext cx="7504033" cy="683948"/>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r>
              <a:rPr lang="en-GB" sz="2500" dirty="0">
                <a:solidFill>
                  <a:schemeClr val="accent6"/>
                </a:solidFill>
              </a:rPr>
              <a:t>BS EN 81-72:2015</a:t>
            </a:r>
            <a:endParaRPr lang="en-US" sz="2500" dirty="0">
              <a:solidFill>
                <a:schemeClr val="accent6"/>
              </a:solidFill>
            </a:endParaRPr>
          </a:p>
        </p:txBody>
      </p:sp>
      <p:sp>
        <p:nvSpPr>
          <p:cNvPr id="8" name="Title 3">
            <a:extLst>
              <a:ext uri="{FF2B5EF4-FFF2-40B4-BE49-F238E27FC236}">
                <a16:creationId xmlns:a16="http://schemas.microsoft.com/office/drawing/2014/main" id="{27D8A55B-A832-41D2-93E4-0876A33F63A0}"/>
              </a:ext>
            </a:extLst>
          </p:cNvPr>
          <p:cNvSpPr txBox="1">
            <a:spLocks/>
          </p:cNvSpPr>
          <p:nvPr/>
        </p:nvSpPr>
        <p:spPr>
          <a:xfrm>
            <a:off x="828002" y="1246059"/>
            <a:ext cx="7594781" cy="3557761"/>
          </a:xfrm>
          <a:prstGeom prst="rect">
            <a:avLst/>
          </a:prstGeom>
        </p:spPr>
        <p:txBody>
          <a:bodyPr lIns="0" tIns="0" rIns="0" bIns="0">
            <a:noAutofit/>
          </a:bodyPr>
          <a:lstStyle>
            <a:lvl1pPr marL="0" indent="0" algn="l" defTabSz="1197317" rtl="0" eaLnBrk="1" latinLnBrk="0" hangingPunct="1">
              <a:lnSpc>
                <a:spcPts val="4000"/>
              </a:lnSpc>
              <a:spcBef>
                <a:spcPts val="0"/>
              </a:spcBef>
              <a:buNone/>
              <a:defRPr sz="3800" kern="1200">
                <a:solidFill>
                  <a:schemeClr val="bg1"/>
                </a:solidFill>
                <a:latin typeface="Times New Roman"/>
                <a:ea typeface="+mj-ea"/>
                <a:cs typeface="Times New Roman"/>
              </a:defRPr>
            </a:lvl1pPr>
          </a:lstStyle>
          <a:p>
            <a:pPr marL="12700">
              <a:lnSpc>
                <a:spcPct val="150000"/>
              </a:lnSpc>
            </a:pPr>
            <a:r>
              <a:rPr lang="en-GB" sz="1800" dirty="0">
                <a:solidFill>
                  <a:schemeClr val="accent6"/>
                </a:solidFill>
              </a:rPr>
              <a:t>The following significant subjects are </a:t>
            </a:r>
            <a:r>
              <a:rPr lang="en-GB" sz="1800" u="sng" dirty="0">
                <a:solidFill>
                  <a:schemeClr val="accent6"/>
                </a:solidFill>
              </a:rPr>
              <a:t>not</a:t>
            </a:r>
            <a:r>
              <a:rPr lang="en-GB" sz="1800" dirty="0">
                <a:solidFill>
                  <a:schemeClr val="accent6"/>
                </a:solidFill>
              </a:rPr>
              <a:t> dealt with:</a:t>
            </a:r>
          </a:p>
          <a:p>
            <a:pPr marL="12700">
              <a:lnSpc>
                <a:spcPct val="150000"/>
              </a:lnSpc>
            </a:pPr>
            <a:endParaRPr lang="en-GB" sz="700" dirty="0">
              <a:solidFill>
                <a:schemeClr val="accent6"/>
              </a:solidFill>
            </a:endParaRPr>
          </a:p>
          <a:p>
            <a:pPr marL="12700">
              <a:lnSpc>
                <a:spcPct val="150000"/>
              </a:lnSpc>
            </a:pPr>
            <a:endParaRPr lang="en-GB" sz="700" dirty="0">
              <a:solidFill>
                <a:schemeClr val="accent6"/>
              </a:solidFill>
            </a:endParaRPr>
          </a:p>
          <a:p>
            <a:pPr marL="12700">
              <a:lnSpc>
                <a:spcPct val="150000"/>
              </a:lnSpc>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Not having sufficient or correctly located firefighters lifts</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Fire in lift well, safe area, machinery space or car</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Building floor identification </a:t>
            </a: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endParaRPr lang="en-GB" sz="700" dirty="0">
              <a:solidFill>
                <a:schemeClr val="accent6"/>
              </a:solidFill>
            </a:endParaRPr>
          </a:p>
          <a:p>
            <a:pPr marL="298450" indent="-285750">
              <a:lnSpc>
                <a:spcPct val="100000"/>
              </a:lnSpc>
              <a:buFont typeface="Arial" panose="020B0604020202020204" pitchFamily="34" charset="0"/>
              <a:buChar char="•"/>
            </a:pPr>
            <a:r>
              <a:rPr lang="en-GB" sz="1800" dirty="0">
                <a:solidFill>
                  <a:schemeClr val="accent6"/>
                </a:solidFill>
              </a:rPr>
              <a:t>Water management not working correctly</a:t>
            </a:r>
          </a:p>
          <a:p>
            <a:pPr marL="298450" indent="-285750">
              <a:lnSpc>
                <a:spcPct val="100000"/>
              </a:lnSpc>
              <a:buFont typeface="Arial" panose="020B0604020202020204" pitchFamily="34" charset="0"/>
              <a:buChar char="•"/>
            </a:pPr>
            <a:endParaRPr lang="en-GB" sz="1800" dirty="0">
              <a:solidFill>
                <a:schemeClr val="accent6"/>
              </a:solidFill>
            </a:endParaRPr>
          </a:p>
          <a:p>
            <a:pPr marL="12700">
              <a:lnSpc>
                <a:spcPct val="100000"/>
              </a:lnSpc>
            </a:pPr>
            <a:endParaRPr lang="en-GB" sz="1800" dirty="0">
              <a:solidFill>
                <a:schemeClr val="accent6"/>
              </a:solidFill>
            </a:endParaRPr>
          </a:p>
        </p:txBody>
      </p:sp>
    </p:spTree>
    <p:extLst>
      <p:ext uri="{BB962C8B-B14F-4D97-AF65-F5344CB8AC3E}">
        <p14:creationId xmlns:p14="http://schemas.microsoft.com/office/powerpoint/2010/main" val="108366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up standard theme test">
  <a:themeElements>
    <a:clrScheme name="arup standard theme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64AB668F-5BDA-4BA2-8D5D-D7C60843F7FA}"/>
    </a:ext>
  </a:extLst>
</a:theme>
</file>

<file path=ppt/theme/theme2.xml><?xml version="1.0" encoding="utf-8"?>
<a:theme xmlns:a="http://schemas.openxmlformats.org/drawingml/2006/main" name="1_arup standard theme test">
  <a:themeElements>
    <a:clrScheme name="arup standard theme test">
      <a:dk1>
        <a:srgbClr val="000000"/>
      </a:dk1>
      <a:lt1>
        <a:srgbClr val="FFFFFF"/>
      </a:lt1>
      <a:dk2>
        <a:srgbClr val="D2D2D2"/>
      </a:dk2>
      <a:lt2>
        <a:srgbClr val="828282"/>
      </a:lt2>
      <a:accent1>
        <a:srgbClr val="F05023"/>
      </a:accent1>
      <a:accent2>
        <a:srgbClr val="F05023"/>
      </a:accent2>
      <a:accent3>
        <a:srgbClr val="F05023"/>
      </a:accent3>
      <a:accent4>
        <a:srgbClr val="F05023"/>
      </a:accent4>
      <a:accent5>
        <a:srgbClr val="F05023"/>
      </a:accent5>
      <a:accent6>
        <a:srgbClr val="F05023"/>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3FD13BAB-E64E-40A8-B76D-B7A44DE46653}"/>
    </a:ext>
  </a:extLst>
</a:theme>
</file>

<file path=ppt/theme/theme3.xml><?xml version="1.0" encoding="utf-8"?>
<a:theme xmlns:a="http://schemas.openxmlformats.org/drawingml/2006/main" name="2_arup standard theme test">
  <a:themeElements>
    <a:clrScheme name="arup standard theme test">
      <a:dk1>
        <a:srgbClr val="000000"/>
      </a:dk1>
      <a:lt1>
        <a:srgbClr val="FFFFFF"/>
      </a:lt1>
      <a:dk2>
        <a:srgbClr val="D2D2D2"/>
      </a:dk2>
      <a:lt2>
        <a:srgbClr val="828282"/>
      </a:lt2>
      <a:accent1>
        <a:srgbClr val="D22D7D"/>
      </a:accent1>
      <a:accent2>
        <a:srgbClr val="D22D7D"/>
      </a:accent2>
      <a:accent3>
        <a:srgbClr val="D22D7D"/>
      </a:accent3>
      <a:accent4>
        <a:srgbClr val="D22D7D"/>
      </a:accent4>
      <a:accent5>
        <a:srgbClr val="D22D7D"/>
      </a:accent5>
      <a:accent6>
        <a:srgbClr val="D22D7D"/>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CB44F3CC-8443-4627-A98A-D581D62B46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1398</TotalTime>
  <Words>1256</Words>
  <Application>Microsoft Office PowerPoint</Application>
  <PresentationFormat>On-screen Show (4:3)</PresentationFormat>
  <Paragraphs>310</Paragraphs>
  <Slides>28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ＭＳ Ｐゴシック</vt:lpstr>
      <vt:lpstr>Arial</vt:lpstr>
      <vt:lpstr>Calibri</vt:lpstr>
      <vt:lpstr>Lucida Grande</vt:lpstr>
      <vt:lpstr>Times New Roman</vt:lpstr>
      <vt:lpstr>arup standard theme test</vt:lpstr>
      <vt:lpstr>1_arup standard theme test</vt:lpstr>
      <vt:lpstr>2_arup standard theme test</vt:lpstr>
      <vt:lpstr>PowerPoint Presentation</vt:lpstr>
      <vt:lpstr>Firefighters Lifts </vt:lpstr>
      <vt:lpstr>Roger Howkins ASSOCIATE | Arup </vt:lpstr>
      <vt:lpstr>PowerPoint Presentation</vt:lpstr>
      <vt:lpstr>Firefighters Lifts BS EN 81-72:2015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 Uberti</dc:creator>
  <cp:lastModifiedBy>Tony Goddard</cp:lastModifiedBy>
  <cp:revision>80</cp:revision>
  <cp:lastPrinted>2019-01-30T13:47:39Z</cp:lastPrinted>
  <dcterms:created xsi:type="dcterms:W3CDTF">2019-01-16T14:35:21Z</dcterms:created>
  <dcterms:modified xsi:type="dcterms:W3CDTF">2019-02-04T17:44:39Z</dcterms:modified>
</cp:coreProperties>
</file>