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81" r:id="rId2"/>
    <p:sldId id="585" r:id="rId3"/>
    <p:sldId id="261" r:id="rId4"/>
    <p:sldId id="262" r:id="rId5"/>
    <p:sldId id="263" r:id="rId6"/>
    <p:sldId id="575" r:id="rId7"/>
    <p:sldId id="576" r:id="rId8"/>
    <p:sldId id="578" r:id="rId9"/>
    <p:sldId id="257" r:id="rId1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786"/>
    <a:srgbClr val="B5D5CD"/>
    <a:srgbClr val="FFFFFF"/>
    <a:srgbClr val="CBC9FB"/>
    <a:srgbClr val="ABA8F9"/>
    <a:srgbClr val="B7E3D7"/>
    <a:srgbClr val="6FC6AF"/>
    <a:srgbClr val="453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r">
              <a:defRPr sz="1200"/>
            </a:lvl1pPr>
          </a:lstStyle>
          <a:p>
            <a:fld id="{842059A8-0FCE-40FF-ADA4-F6C2CB15B12B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5" tIns="47457" rIns="94915" bIns="4745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4915" tIns="47457" rIns="94915" bIns="474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r">
              <a:defRPr sz="1200"/>
            </a:lvl1pPr>
          </a:lstStyle>
          <a:p>
            <a:fld id="{E0C67C8D-D23A-4594-8DE1-E6DF0FC82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85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DFF7-AC5C-9446-2729-7F95C16FD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370357-5091-2513-5509-B6A30B560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D79EE5-E32F-8E68-97CA-E812CA918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Timeline of 20 years in building industry (Max Fordham); building performance specialism; then 5 years outside</a:t>
            </a:r>
          </a:p>
          <a:p>
            <a:r>
              <a:rPr lang="en-GB" dirty="0"/>
              <a:t>Bringing these lessons back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E0DA7-FB44-18BC-C93B-03CE2329A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7C8D-D23A-4594-8DE1-E6DF0FC82E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7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 Edmondson</a:t>
            </a:r>
          </a:p>
          <a:p>
            <a:r>
              <a:rPr lang="en-GB" dirty="0"/>
              <a:t>The best teams seemed to have the most errors. But that doesn’t make sense.</a:t>
            </a:r>
          </a:p>
          <a:p>
            <a:r>
              <a:rPr lang="en-GB" dirty="0"/>
              <a:t>Maybe the best teams are more likely to REPORT their errors, and therefore to learn from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7C8D-D23A-4594-8DE1-E6DF0FC82E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0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Study 2012 to 2015. Published NYT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7C8D-D23A-4594-8DE1-E6DF0FC82E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5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B41E5-374D-99B2-1D57-88D1409AE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6C16E-E59D-587F-46D5-F586DE56C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DB956-7F59-A4DB-6F8E-49833B83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 Edmondson</a:t>
            </a:r>
          </a:p>
          <a:p>
            <a:r>
              <a:rPr lang="en-GB" dirty="0"/>
              <a:t>The best teams seemed to have the most errors. But that doesn’t make sense.</a:t>
            </a:r>
          </a:p>
          <a:p>
            <a:r>
              <a:rPr lang="en-GB" dirty="0"/>
              <a:t>Maybe the best teams are more likely to REPORT their errors, and therefore to learn from them.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8B1B3-4359-E9D6-C95E-DE081C8D3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7C8D-D23A-4594-8DE1-E6DF0FC82E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D5499-DCEC-4B9F-5190-DBB70F78F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C6B9D8-B6CC-343E-A5F8-739011AB7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81168-2196-3958-67B3-E1B865142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 Edmondson</a:t>
            </a:r>
          </a:p>
          <a:p>
            <a:r>
              <a:rPr lang="en-GB" dirty="0"/>
              <a:t>The best teams seemed to have the most errors. But that doesn’t make sense.</a:t>
            </a:r>
          </a:p>
          <a:p>
            <a:r>
              <a:rPr lang="en-GB" dirty="0"/>
              <a:t>Maybe the best teams are more likely to REPORT their errors, and therefore to learn from them.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9DFA4-23DB-8405-AAF9-451EBF88C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7C8D-D23A-4594-8DE1-E6DF0FC82E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1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6BBBA-A1C7-36A3-E8D9-920CE9F2B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5E2D0-BF97-0028-19C4-8D0659A9D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87BA3-5668-5674-AD9C-0F31EA9E8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 Edmondson</a:t>
            </a:r>
          </a:p>
          <a:p>
            <a:r>
              <a:rPr lang="en-GB" dirty="0"/>
              <a:t>The best teams seemed to have the most errors. But that doesn’t make sense.</a:t>
            </a:r>
          </a:p>
          <a:p>
            <a:r>
              <a:rPr lang="en-GB" dirty="0"/>
              <a:t>Maybe the best teams are more likely to REPORT their errors, and therefore to learn from them.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BF613-32E6-047D-7AAE-89E638309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67C8D-D23A-4594-8DE1-E6DF0FC82E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5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11BE-83D6-6073-DFC4-C16F910E0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77EA7-CEAE-E363-AC2E-FB969B3EB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60C37-C736-D2E2-F26E-A3655768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2A43D-3524-6500-C731-F5698D7A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71CA7-B32B-5EF8-E366-7E5A3959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4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FCCC-1885-FE0F-BF6E-9538C925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3308B-9B59-59EC-076B-2932BE011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39E63-8ADF-553B-FAB3-56E380A2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59DF-062E-36D2-9FBB-9C309C50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B630-C9DD-B73E-7360-C508381A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8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4BB68-0D6F-56CB-357D-2A9E4C2FB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6D8D1-1FB2-8D90-F610-9753D138B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FA047-DEB1-E2EC-1E3B-A9E4F471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65E56-6B59-E622-4D13-B861AEAF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B1FA7-7C92-0EC9-7191-3DC42DD6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7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BC0B-72CF-1C86-642F-2D1BDF72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1907"/>
            <a:ext cx="11353800" cy="612000"/>
          </a:xfrm>
          <a:solidFill>
            <a:srgbClr val="579786"/>
          </a:solidFill>
        </p:spPr>
        <p:txBody>
          <a:bodyPr>
            <a:normAutofit/>
          </a:bodyPr>
          <a:lstStyle>
            <a:lvl1pPr marL="801688" indent="0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F839B-19EB-B72F-9887-6E019304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35693-050D-F222-1E06-3092A9A5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7E91-AB61-EA4E-1E6E-50C170F3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74B9C-F4AE-44F9-9DBE-943E8F28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7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7145-2ADE-CA79-AC51-EED6F733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E772B-B2EA-7DB7-86D2-AF955DC9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41ADF-8E49-61BB-6455-C72DFBB5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18F7-D842-CB10-BDF9-6A975983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AD52-F7BF-E6DA-D176-E784FFF1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5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1F02-D919-26E6-CF9C-7C5BE080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E0B65-6753-6D19-4727-EBA4DE2DF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033DB-30AF-AB09-2BDB-C45B608A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C5AD4-F4F8-A546-C090-EBD6BA79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569BF-BE75-D847-30D3-1EC3CF9C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29800-94B3-A129-AA78-21087810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7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FAE6-8D42-62BC-55D4-DA91AAD8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DA40-0A9F-6BFA-9963-E16509BF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F6B2-DBC0-3410-16F9-ACB42361C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4BE73-5BFB-3BD0-7606-9833ABEBE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0F697-2827-25CE-0DCD-D6ED747A8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6DB98-F6F9-64E5-296B-56802D07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357AA-D7D4-73C2-E453-3EA99695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4AFA8-459B-4FE3-D442-EC0F5237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6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EF38-EAAF-A553-6244-0D1D0DE3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E46B7-7AE1-CF9B-9183-311299E9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CDB0-9958-01F9-8AF1-CEC13C35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50359-B188-BA92-426E-D1915BA8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36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595B-5B44-7449-C122-40DE17E0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458CD-AE72-928B-B364-5C84BDD9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79D68-FF5B-CEDB-34A3-FC03C7DA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6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A773-8451-47BF-9F28-9DF5220F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D28C-9D8B-C4AD-413F-57E31C022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845C7-9C0B-985F-1CB1-44B99CBBB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C30BD-6632-5F95-C2D6-73577124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CC3E8-EAD9-4A4B-21D6-69A0EF64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CAC61-5473-CBA1-1BB7-16C79AC2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1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5C215-4A2B-9D9D-2FED-B5AE1BA9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880FA-6764-66F6-2FE0-CC56952A1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A3D33-4CA1-DA97-4FB2-5362F42C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CE708-3E80-B141-E2D9-15C136E7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DBE7C-8BD7-DB88-1794-21820A5C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96645-8F72-D90B-A4E4-A5C0C6D0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B440C-DD2A-079E-683A-5A2AFF58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B9BF2-69D8-2E86-60E8-EF5E1D93E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DA5B0-2A1C-949F-1A4A-68468768D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06378-1236-47BD-99A6-E52B439AC4E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99C89-2774-03D2-4FD8-A70259BAA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E150D-A1F9-9B60-552D-C1AA678ED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47C9-654D-4882-82DA-D3A5CB723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5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ebp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linkedin.com/in/tamsintweddell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EC496-DCEF-8BAE-FA54-DC6397F16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F4FE-A81C-5628-D395-35BEFC70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655782"/>
            <a:ext cx="12210470" cy="727007"/>
          </a:xfrm>
          <a:solidFill>
            <a:srgbClr val="579786"/>
          </a:solidFill>
        </p:spPr>
        <p:txBody>
          <a:bodyPr anchor="ctr">
            <a:normAutofit fontScale="90000"/>
          </a:bodyPr>
          <a:lstStyle/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Engineering Performance is built on Team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D4BDA-4556-144F-4992-2F4B0C5E3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89426"/>
            <a:ext cx="12191999" cy="1557755"/>
          </a:xfrm>
        </p:spPr>
        <p:txBody>
          <a:bodyPr>
            <a:normAutofit/>
          </a:bodyPr>
          <a:lstStyle/>
          <a:p>
            <a:r>
              <a:rPr lang="en-GB" sz="3200" dirty="0"/>
              <a:t>The human factors that enable great collaboration</a:t>
            </a:r>
          </a:p>
          <a:p>
            <a:r>
              <a:rPr lang="en-GB" dirty="0">
                <a:latin typeface="Calibri" panose="020F0502020204030204" pitchFamily="34" charset="0"/>
              </a:rPr>
              <a:t>&amp;</a:t>
            </a:r>
          </a:p>
          <a:p>
            <a:r>
              <a:rPr lang="en-GB" sz="3200" dirty="0">
                <a:latin typeface="Calibri" panose="020F0502020204030204" pitchFamily="34" charset="0"/>
              </a:rPr>
              <a:t>Why this matters more than ever in a changing landscape</a:t>
            </a:r>
            <a:endParaRPr lang="en-GB" sz="3200" dirty="0"/>
          </a:p>
          <a:p>
            <a:endParaRPr lang="en-GB" sz="3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F31E63-2E6A-D54A-EDEF-6E2D67FCA41C}"/>
              </a:ext>
            </a:extLst>
          </p:cNvPr>
          <p:cNvSpPr txBox="1">
            <a:spLocks/>
          </p:cNvSpPr>
          <p:nvPr/>
        </p:nvSpPr>
        <p:spPr>
          <a:xfrm>
            <a:off x="665017" y="5283128"/>
            <a:ext cx="10898909" cy="595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Tamsin Tweddell </a:t>
            </a:r>
          </a:p>
          <a:p>
            <a:r>
              <a:rPr lang="en-GB" sz="2000" dirty="0"/>
              <a:t>Building Team Performance | Engineering &amp; Sustainability Leadership | Consultant &amp; Coach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FB5DB-9756-0C31-1202-91A5572BCDDA}"/>
              </a:ext>
            </a:extLst>
          </p:cNvPr>
          <p:cNvSpPr txBox="1"/>
          <p:nvPr/>
        </p:nvSpPr>
        <p:spPr>
          <a:xfrm>
            <a:off x="4484254" y="5021518"/>
            <a:ext cx="3223492" cy="523220"/>
          </a:xfrm>
          <a:prstGeom prst="rect">
            <a:avLst/>
          </a:prstGeom>
          <a:solidFill>
            <a:srgbClr val="579786"/>
          </a:solidFill>
        </p:spPr>
        <p:txBody>
          <a:bodyPr wrap="square" rtlCol="0" anchor="b">
            <a:spAutoFit/>
          </a:bodyPr>
          <a:lstStyle/>
          <a:p>
            <a:r>
              <a:rPr lang="en-GB" sz="2800" b="1" spc="300" dirty="0">
                <a:solidFill>
                  <a:schemeClr val="bg1"/>
                </a:solidFill>
                <a:cs typeface="Kalam" panose="02000000000000000000" pitchFamily="2" charset="0"/>
              </a:rPr>
              <a:t>Tamsin Tweddell</a:t>
            </a:r>
          </a:p>
        </p:txBody>
      </p:sp>
    </p:spTree>
    <p:extLst>
      <p:ext uri="{BB962C8B-B14F-4D97-AF65-F5344CB8AC3E}">
        <p14:creationId xmlns:p14="http://schemas.microsoft.com/office/powerpoint/2010/main" val="276829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3A134-5F69-5C12-09E5-E8BB9ABE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8225-8B04-081C-E624-44EA85FD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Tamsin Tweddell: 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0E5A3-C441-F6C2-95FE-CB0518D0C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429000"/>
            <a:ext cx="10515601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Max Fordham LLP: Senior Partner; Head of Sustainability &amp; Building Performance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6F810028-640B-D9DE-3095-AFE991E02619}"/>
              </a:ext>
            </a:extLst>
          </p:cNvPr>
          <p:cNvSpPr/>
          <p:nvPr/>
        </p:nvSpPr>
        <p:spPr>
          <a:xfrm flipH="1">
            <a:off x="8677276" y="2173256"/>
            <a:ext cx="568918" cy="639718"/>
          </a:xfrm>
          <a:prstGeom prst="homePlate">
            <a:avLst/>
          </a:prstGeom>
          <a:solidFill>
            <a:srgbClr val="B5D5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84CBF83E-D149-7243-4202-EE21A0D43ABF}"/>
              </a:ext>
            </a:extLst>
          </p:cNvPr>
          <p:cNvSpPr/>
          <p:nvPr/>
        </p:nvSpPr>
        <p:spPr>
          <a:xfrm>
            <a:off x="8943117" y="2173178"/>
            <a:ext cx="2219920" cy="639718"/>
          </a:xfrm>
          <a:prstGeom prst="homePlate">
            <a:avLst/>
          </a:prstGeom>
          <a:solidFill>
            <a:srgbClr val="B5D5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Team Performance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2EFE6C8B-9DB1-60C0-9B55-3F6B34AFE0CB}"/>
              </a:ext>
            </a:extLst>
          </p:cNvPr>
          <p:cNvSpPr/>
          <p:nvPr/>
        </p:nvSpPr>
        <p:spPr>
          <a:xfrm>
            <a:off x="1219200" y="2173334"/>
            <a:ext cx="7458076" cy="639718"/>
          </a:xfrm>
          <a:prstGeom prst="homePlate">
            <a:avLst/>
          </a:prstGeom>
          <a:solidFill>
            <a:srgbClr val="B5D5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Max Fordham: Building Performance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7BEB89BB-F5DC-54B0-EE00-B6BDE15F6C2B}"/>
              </a:ext>
            </a:extLst>
          </p:cNvPr>
          <p:cNvSpPr/>
          <p:nvPr/>
        </p:nvSpPr>
        <p:spPr>
          <a:xfrm flipH="1">
            <a:off x="939799" y="2173256"/>
            <a:ext cx="568918" cy="639718"/>
          </a:xfrm>
          <a:prstGeom prst="homePlate">
            <a:avLst/>
          </a:prstGeom>
          <a:solidFill>
            <a:srgbClr val="B5D5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0088C5-6A5C-22A3-8089-6F7D7145118E}"/>
              </a:ext>
            </a:extLst>
          </p:cNvPr>
          <p:cNvSpPr txBox="1"/>
          <p:nvPr/>
        </p:nvSpPr>
        <p:spPr>
          <a:xfrm>
            <a:off x="838199" y="1714868"/>
            <a:ext cx="135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E9DFD9-2F52-1A6D-EB63-1E17DDB26656}"/>
              </a:ext>
            </a:extLst>
          </p:cNvPr>
          <p:cNvSpPr txBox="1"/>
          <p:nvPr/>
        </p:nvSpPr>
        <p:spPr>
          <a:xfrm>
            <a:off x="8310336" y="1714868"/>
            <a:ext cx="73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D8C670-A110-B093-2E9D-B511D08C51A8}"/>
              </a:ext>
            </a:extLst>
          </p:cNvPr>
          <p:cNvSpPr txBox="1"/>
          <p:nvPr/>
        </p:nvSpPr>
        <p:spPr>
          <a:xfrm>
            <a:off x="10449065" y="1714868"/>
            <a:ext cx="73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2025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9B90B3-071D-27E0-2D00-9454F7054F00}"/>
              </a:ext>
            </a:extLst>
          </p:cNvPr>
          <p:cNvGrpSpPr/>
          <p:nvPr/>
        </p:nvGrpSpPr>
        <p:grpSpPr>
          <a:xfrm>
            <a:off x="939799" y="3895203"/>
            <a:ext cx="10243149" cy="2062052"/>
            <a:chOff x="939799" y="2291828"/>
            <a:chExt cx="10243149" cy="2062052"/>
          </a:xfrm>
        </p:grpSpPr>
        <p:pic>
          <p:nvPicPr>
            <p:cNvPr id="4" name="Picture 2" descr="C:\Users\t.tweddell\AppData\Local\Microsoft\Windows\Temporary Internet Files\Content.IE5\UG3BTHAB\J5529_View_N10_medium.jpg">
              <a:extLst>
                <a:ext uri="{FF2B5EF4-FFF2-40B4-BE49-F238E27FC236}">
                  <a16:creationId xmlns:a16="http://schemas.microsoft.com/office/drawing/2014/main" id="{F9CE7A2F-F85A-E07B-8A55-837B9B9E0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99" y="2293793"/>
              <a:ext cx="2009383" cy="161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J:\J4047\Soft Landings\presentations\2018_03 CIBSE Scotland\images\J4375_N271_medium.jpg">
              <a:extLst>
                <a:ext uri="{FF2B5EF4-FFF2-40B4-BE49-F238E27FC236}">
                  <a16:creationId xmlns:a16="http://schemas.microsoft.com/office/drawing/2014/main" id="{30FBD12A-1C9E-8C05-375D-B9FA92DED7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26"/>
            <a:stretch>
              <a:fillRect/>
            </a:stretch>
          </p:blipFill>
          <p:spPr bwMode="auto">
            <a:xfrm>
              <a:off x="5185299" y="2293793"/>
              <a:ext cx="2043986" cy="161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585559-1A5D-621A-1169-E9C59BF9DCC2}"/>
                </a:ext>
              </a:extLst>
            </p:cNvPr>
            <p:cNvSpPr txBox="1"/>
            <p:nvPr/>
          </p:nvSpPr>
          <p:spPr>
            <a:xfrm>
              <a:off x="939799" y="4030715"/>
              <a:ext cx="2009383" cy="3231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Beaufort Court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9CD27B-EB39-606E-4455-0A463BBE4175}"/>
                </a:ext>
              </a:extLst>
            </p:cNvPr>
            <p:cNvSpPr txBox="1"/>
            <p:nvPr/>
          </p:nvSpPr>
          <p:spPr>
            <a:xfrm>
              <a:off x="5185302" y="4030715"/>
              <a:ext cx="2043986" cy="3231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Keynsham Civic Centre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D50EFC-D8B1-FC76-02CB-46D0E1C6A0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5246" y="2293713"/>
              <a:ext cx="2043989" cy="1617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180A3C-5EAB-5FCD-2B1C-5B9227A279D1}"/>
                </a:ext>
              </a:extLst>
            </p:cNvPr>
            <p:cNvSpPr txBox="1"/>
            <p:nvPr/>
          </p:nvSpPr>
          <p:spPr>
            <a:xfrm>
              <a:off x="3045247" y="4030715"/>
              <a:ext cx="2043989" cy="3231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The Hive Library</a:t>
              </a:r>
            </a:p>
          </p:txBody>
        </p:sp>
        <p:pic>
          <p:nvPicPr>
            <p:cNvPr id="10" name="Picture 2" descr="LSE Centre Building. View from the library plaza">
              <a:extLst>
                <a:ext uri="{FF2B5EF4-FFF2-40B4-BE49-F238E27FC236}">
                  <a16:creationId xmlns:a16="http://schemas.microsoft.com/office/drawing/2014/main" id="{EF6033C6-DA1D-54B1-C56A-FFA1B9F76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778" y="2291829"/>
              <a:ext cx="1722167" cy="1606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4AB422-CE04-EBDC-B602-7D01B97ED9D9}"/>
                </a:ext>
              </a:extLst>
            </p:cNvPr>
            <p:cNvSpPr txBox="1"/>
            <p:nvPr/>
          </p:nvSpPr>
          <p:spPr>
            <a:xfrm>
              <a:off x="9460780" y="4030715"/>
              <a:ext cx="1722168" cy="3231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LSE Centre Building</a:t>
              </a:r>
            </a:p>
          </p:txBody>
        </p:sp>
        <p:pic>
          <p:nvPicPr>
            <p:cNvPr id="12" name="Picture 2" descr="J:\J4665\Images\Image-09-Day-Aerial.jpg">
              <a:extLst>
                <a:ext uri="{FF2B5EF4-FFF2-40B4-BE49-F238E27FC236}">
                  <a16:creationId xmlns:a16="http://schemas.microsoft.com/office/drawing/2014/main" id="{4CC7018B-7402-63CD-9BAA-00821D1B27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33"/>
            <a:stretch>
              <a:fillRect/>
            </a:stretch>
          </p:blipFill>
          <p:spPr bwMode="auto">
            <a:xfrm>
              <a:off x="7323040" y="2291828"/>
              <a:ext cx="2043986" cy="1606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73FD39-1DCD-E393-27EC-D0D8FFF12709}"/>
                </a:ext>
              </a:extLst>
            </p:cNvPr>
            <p:cNvSpPr txBox="1"/>
            <p:nvPr/>
          </p:nvSpPr>
          <p:spPr>
            <a:xfrm>
              <a:off x="7323040" y="4030715"/>
              <a:ext cx="2043986" cy="3231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Southbank Centre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D9E4C87-5F0E-4FB3-9C67-C3476F56A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28" t="467" r="20635" b="-467"/>
            <a:stretch>
              <a:fillRect/>
            </a:stretch>
          </p:blipFill>
          <p:spPr>
            <a:xfrm>
              <a:off x="7245245" y="2299350"/>
              <a:ext cx="2121781" cy="161143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A03B7B4-395E-FDF7-E429-3BC95A327409}"/>
              </a:ext>
            </a:extLst>
          </p:cNvPr>
          <p:cNvSpPr txBox="1"/>
          <p:nvPr/>
        </p:nvSpPr>
        <p:spPr>
          <a:xfrm>
            <a:off x="9587345" y="6452120"/>
            <a:ext cx="2604655" cy="400110"/>
          </a:xfrm>
          <a:prstGeom prst="rect">
            <a:avLst/>
          </a:prstGeom>
          <a:solidFill>
            <a:srgbClr val="579786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2000" b="1" spc="300" dirty="0">
                <a:solidFill>
                  <a:schemeClr val="bg1"/>
                </a:solidFill>
                <a:cs typeface="Kalam" panose="02000000000000000000" pitchFamily="2" charset="0"/>
              </a:rPr>
              <a:t>Tamsin Tweddell</a:t>
            </a:r>
          </a:p>
        </p:txBody>
      </p:sp>
    </p:spTree>
    <p:extLst>
      <p:ext uri="{BB962C8B-B14F-4D97-AF65-F5344CB8AC3E}">
        <p14:creationId xmlns:p14="http://schemas.microsoft.com/office/powerpoint/2010/main" val="183176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38DC-8335-DCBB-47E4-ACEEBC09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Beaufort Court 2003: Zero Carbon Building?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25CE7-E2E9-ACF2-CB1A-B986112D18F4}"/>
              </a:ext>
            </a:extLst>
          </p:cNvPr>
          <p:cNvSpPr txBox="1"/>
          <p:nvPr/>
        </p:nvSpPr>
        <p:spPr>
          <a:xfrm>
            <a:off x="838200" y="5374902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 challenge led to openness &amp; learning.</a:t>
            </a:r>
          </a:p>
          <a:p>
            <a:r>
              <a:rPr lang="en-GB" sz="2800" dirty="0"/>
              <a:t>But what makes openness possible?</a:t>
            </a:r>
          </a:p>
        </p:txBody>
      </p:sp>
      <p:pic>
        <p:nvPicPr>
          <p:cNvPr id="5" name="Picture 2" descr="C:\Users\t.tweddell\AppData\Local\Microsoft\Windows\Temporary Internet Files\Content.IE5\UG3BTHAB\J5529_View_N10_medium.jpg">
            <a:extLst>
              <a:ext uri="{FF2B5EF4-FFF2-40B4-BE49-F238E27FC236}">
                <a16:creationId xmlns:a16="http://schemas.microsoft.com/office/drawing/2014/main" id="{021D2B68-2DB2-22C9-3E5C-BB4174A55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25" y="1938806"/>
            <a:ext cx="3697981" cy="297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.tweddell\Pictures\egg farm.jpg">
            <a:extLst>
              <a:ext uri="{FF2B5EF4-FFF2-40B4-BE49-F238E27FC236}">
                <a16:creationId xmlns:a16="http://schemas.microsoft.com/office/drawing/2014/main" id="{0E65D5E0-807A-A57F-5603-1374AF693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941078"/>
            <a:ext cx="3774854" cy="297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ACE1F5-B53B-DA03-7A8F-86305CC95082}"/>
              </a:ext>
            </a:extLst>
          </p:cNvPr>
          <p:cNvSpPr txBox="1"/>
          <p:nvPr/>
        </p:nvSpPr>
        <p:spPr>
          <a:xfrm>
            <a:off x="9587345" y="6452120"/>
            <a:ext cx="2604655" cy="400110"/>
          </a:xfrm>
          <a:prstGeom prst="rect">
            <a:avLst/>
          </a:prstGeom>
          <a:solidFill>
            <a:srgbClr val="579786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2000" b="1" spc="300" dirty="0">
                <a:solidFill>
                  <a:schemeClr val="bg1"/>
                </a:solidFill>
                <a:cs typeface="Kalam" panose="02000000000000000000" pitchFamily="2" charset="0"/>
              </a:rPr>
              <a:t>Tamsin Tweddell</a:t>
            </a:r>
          </a:p>
        </p:txBody>
      </p:sp>
    </p:spTree>
    <p:extLst>
      <p:ext uri="{BB962C8B-B14F-4D97-AF65-F5344CB8AC3E}">
        <p14:creationId xmlns:p14="http://schemas.microsoft.com/office/powerpoint/2010/main" val="20382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A9457-449E-FED3-0154-767B1F851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ions in Teamwork for Health Care | Harvard Online">
            <a:extLst>
              <a:ext uri="{FF2B5EF4-FFF2-40B4-BE49-F238E27FC236}">
                <a16:creationId xmlns:a16="http://schemas.microsoft.com/office/drawing/2014/main" id="{FB6DCD40-F9E5-FBB2-7EED-E015397D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89" y="1801528"/>
            <a:ext cx="6953956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B79272-5769-4C7F-0B98-7B7F6BFE6A5D}"/>
              </a:ext>
            </a:extLst>
          </p:cNvPr>
          <p:cNvSpPr txBox="1"/>
          <p:nvPr/>
        </p:nvSpPr>
        <p:spPr>
          <a:xfrm>
            <a:off x="838199" y="604568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Research by Amy Edmondson, Harvard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BD63D8-3990-18C4-2D84-70C1BA347453}"/>
              </a:ext>
            </a:extLst>
          </p:cNvPr>
          <p:cNvSpPr txBox="1"/>
          <p:nvPr/>
        </p:nvSpPr>
        <p:spPr>
          <a:xfrm>
            <a:off x="9587345" y="6452120"/>
            <a:ext cx="2604655" cy="400110"/>
          </a:xfrm>
          <a:prstGeom prst="rect">
            <a:avLst/>
          </a:prstGeom>
          <a:solidFill>
            <a:srgbClr val="579786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2000" b="1" spc="300" dirty="0">
                <a:solidFill>
                  <a:schemeClr val="bg1"/>
                </a:solidFill>
                <a:cs typeface="Kalam" panose="02000000000000000000" pitchFamily="2" charset="0"/>
              </a:rPr>
              <a:t>Tamsin Tweddell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8759EB-77B1-CEB7-128E-E151241709A6}"/>
              </a:ext>
            </a:extLst>
          </p:cNvPr>
          <p:cNvSpPr/>
          <p:nvPr/>
        </p:nvSpPr>
        <p:spPr>
          <a:xfrm>
            <a:off x="2503055" y="1607127"/>
            <a:ext cx="7241309" cy="42579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6893B-D248-0783-50BF-71AFE2E488EE}"/>
              </a:ext>
            </a:extLst>
          </p:cNvPr>
          <p:cNvSpPr txBox="1"/>
          <p:nvPr/>
        </p:nvSpPr>
        <p:spPr>
          <a:xfrm>
            <a:off x="838199" y="3548184"/>
            <a:ext cx="1076267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“Better teams are more willing to discuss mistakes and learn from them.”</a:t>
            </a:r>
            <a:endParaRPr lang="en-GB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083C9A-E978-6ABE-0F30-3B64FD580403}"/>
              </a:ext>
            </a:extLst>
          </p:cNvPr>
          <p:cNvSpPr txBox="1">
            <a:spLocks/>
          </p:cNvSpPr>
          <p:nvPr/>
        </p:nvSpPr>
        <p:spPr>
          <a:xfrm>
            <a:off x="838200" y="721907"/>
            <a:ext cx="10515600" cy="612000"/>
          </a:xfrm>
          <a:prstGeom prst="rect">
            <a:avLst/>
          </a:prstGeom>
          <a:solidFill>
            <a:srgbClr val="579786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Beaufort Court 2003: Zero Carbon Building?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B2A474-781A-3F45-A4B1-3E4336A7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/>
              <a:t>Do better hospital teams make fewer medication errors?</a:t>
            </a:r>
          </a:p>
        </p:txBody>
      </p:sp>
    </p:spTree>
    <p:extLst>
      <p:ext uri="{BB962C8B-B14F-4D97-AF65-F5344CB8AC3E}">
        <p14:creationId xmlns:p14="http://schemas.microsoft.com/office/powerpoint/2010/main" val="13892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6EDAF-6912-8DC0-3EC6-C358F04F5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76BD-8EC5-2A7F-98C3-849DD6E1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makes a team effective at Google?</a:t>
            </a:r>
          </a:p>
        </p:txBody>
      </p:sp>
      <p:pic>
        <p:nvPicPr>
          <p:cNvPr id="1026" name="Picture 2" descr="Your Guide to Why Psychological Safety is Necessary for the Workplace |  Blog | Unicorn Labs">
            <a:extLst>
              <a:ext uri="{FF2B5EF4-FFF2-40B4-BE49-F238E27FC236}">
                <a16:creationId xmlns:a16="http://schemas.microsoft.com/office/drawing/2014/main" id="{1C94FB90-CC7A-4472-9BF4-117DD06E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BA8F9"/>
              </a:clrFrom>
              <a:clrTo>
                <a:srgbClr val="ABA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30" y="1490133"/>
            <a:ext cx="6802202" cy="4826000"/>
          </a:xfrm>
          <a:prstGeom prst="rect">
            <a:avLst/>
          </a:prstGeom>
          <a:solidFill>
            <a:srgbClr val="B5D5CD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24E078-7A0A-C887-7527-9EA0DE639055}"/>
              </a:ext>
            </a:extLst>
          </p:cNvPr>
          <p:cNvSpPr txBox="1"/>
          <p:nvPr/>
        </p:nvSpPr>
        <p:spPr>
          <a:xfrm>
            <a:off x="4276436" y="2218614"/>
            <a:ext cx="1551710" cy="615553"/>
          </a:xfrm>
          <a:prstGeom prst="rect">
            <a:avLst/>
          </a:prstGeom>
          <a:solidFill>
            <a:srgbClr val="B5D5CD"/>
          </a:solidFill>
        </p:spPr>
        <p:txBody>
          <a:bodyPr wrap="square" rtlCol="0">
            <a:spAutoFit/>
          </a:bodyPr>
          <a:lstStyle/>
          <a:p>
            <a:r>
              <a:rPr lang="en-GB" sz="1700" dirty="0"/>
              <a:t>What makes an effective team?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2D5C8-316C-5FAF-898B-41EBB8C05F04}"/>
              </a:ext>
            </a:extLst>
          </p:cNvPr>
          <p:cNvSpPr txBox="1"/>
          <p:nvPr/>
        </p:nvSpPr>
        <p:spPr>
          <a:xfrm>
            <a:off x="4867564" y="3218580"/>
            <a:ext cx="36114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PROJECT ARISTOTLE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2B601-8E6F-2E00-53C5-57D90C5DB669}"/>
              </a:ext>
            </a:extLst>
          </p:cNvPr>
          <p:cNvSpPr/>
          <p:nvPr/>
        </p:nvSpPr>
        <p:spPr>
          <a:xfrm>
            <a:off x="5763491" y="4221018"/>
            <a:ext cx="1764145" cy="28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44EF2-F2AA-A471-7D70-DF88F42B17DC}"/>
              </a:ext>
            </a:extLst>
          </p:cNvPr>
          <p:cNvSpPr txBox="1"/>
          <p:nvPr/>
        </p:nvSpPr>
        <p:spPr>
          <a:xfrm>
            <a:off x="6474691" y="2003170"/>
            <a:ext cx="4387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579786"/>
                </a:solidFill>
              </a:rPr>
              <a:t>Make it safe to speak up</a:t>
            </a:r>
          </a:p>
          <a:p>
            <a:r>
              <a:rPr lang="en-GB" sz="2800" dirty="0">
                <a:solidFill>
                  <a:srgbClr val="579786"/>
                </a:solidFill>
              </a:rPr>
              <a:t>= “Psychological Safety”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3B075F4-3C3E-678C-D398-A43A5E4E76E5}"/>
              </a:ext>
            </a:extLst>
          </p:cNvPr>
          <p:cNvSpPr/>
          <p:nvPr/>
        </p:nvSpPr>
        <p:spPr>
          <a:xfrm flipH="1">
            <a:off x="392546" y="1690688"/>
            <a:ext cx="2346036" cy="1570182"/>
          </a:xfrm>
          <a:prstGeom prst="wedgeEllipseCallout">
            <a:avLst/>
          </a:prstGeom>
          <a:solidFill>
            <a:srgbClr val="B5D5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whole is greater than the sum of the parts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0E13A-4C9C-99DC-F90F-74B35CD0110C}"/>
              </a:ext>
            </a:extLst>
          </p:cNvPr>
          <p:cNvSpPr txBox="1"/>
          <p:nvPr/>
        </p:nvSpPr>
        <p:spPr>
          <a:xfrm>
            <a:off x="9587345" y="6452120"/>
            <a:ext cx="2604655" cy="400110"/>
          </a:xfrm>
          <a:prstGeom prst="rect">
            <a:avLst/>
          </a:prstGeom>
          <a:solidFill>
            <a:srgbClr val="579786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2000" b="1" spc="300" dirty="0">
                <a:solidFill>
                  <a:schemeClr val="bg1"/>
                </a:solidFill>
                <a:cs typeface="Kalam" panose="02000000000000000000" pitchFamily="2" charset="0"/>
              </a:rPr>
              <a:t>Tamsin Tweddell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3858B-FB86-8280-C730-5D700D477F45}"/>
              </a:ext>
            </a:extLst>
          </p:cNvPr>
          <p:cNvSpPr txBox="1"/>
          <p:nvPr/>
        </p:nvSpPr>
        <p:spPr>
          <a:xfrm>
            <a:off x="4485121" y="5300970"/>
            <a:ext cx="14382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137E4-E6A3-B0F0-3DFA-8520D8894F8A}"/>
              </a:ext>
            </a:extLst>
          </p:cNvPr>
          <p:cNvSpPr txBox="1"/>
          <p:nvPr/>
        </p:nvSpPr>
        <p:spPr>
          <a:xfrm>
            <a:off x="6000751" y="5300970"/>
            <a:ext cx="113347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180 teams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44327-1533-22B2-D2E9-23B046DCA13D}"/>
              </a:ext>
            </a:extLst>
          </p:cNvPr>
          <p:cNvSpPr txBox="1"/>
          <p:nvPr/>
        </p:nvSpPr>
        <p:spPr>
          <a:xfrm>
            <a:off x="7431233" y="5290740"/>
            <a:ext cx="113347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37 000 employees</a:t>
            </a:r>
          </a:p>
        </p:txBody>
      </p:sp>
    </p:spTree>
    <p:extLst>
      <p:ext uri="{BB962C8B-B14F-4D97-AF65-F5344CB8AC3E}">
        <p14:creationId xmlns:p14="http://schemas.microsoft.com/office/powerpoint/2010/main" val="34435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04FD-CC5C-1C70-7F35-996B21C74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2292-568E-3615-255B-718A33E4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LSE Centre Building, completed 2019</a:t>
            </a:r>
          </a:p>
        </p:txBody>
      </p:sp>
      <p:pic>
        <p:nvPicPr>
          <p:cNvPr id="4" name="Picture 2" descr="LSE Centre Building. View from the library plaza">
            <a:extLst>
              <a:ext uri="{FF2B5EF4-FFF2-40B4-BE49-F238E27FC236}">
                <a16:creationId xmlns:a16="http://schemas.microsoft.com/office/drawing/2014/main" id="{C31568CC-4BAA-AE0E-486B-181B807011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36" y="1690688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ACF090-C9F8-91DD-C04D-851874F3042B}"/>
              </a:ext>
            </a:extLst>
          </p:cNvPr>
          <p:cNvSpPr txBox="1"/>
          <p:nvPr/>
        </p:nvSpPr>
        <p:spPr>
          <a:xfrm>
            <a:off x="4929908" y="1990916"/>
            <a:ext cx="675409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Respectful disagreement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Different disciplines can speak different ‘languages’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Need to break down silos</a:t>
            </a:r>
          </a:p>
          <a:p>
            <a:pPr>
              <a:spcAft>
                <a:spcPts val="1800"/>
              </a:spcAft>
            </a:pPr>
            <a:endParaRPr lang="en-GB" sz="2800" dirty="0"/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800" b="1" dirty="0"/>
              <a:t>“The magic happens at the interfaces”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DA4BB-1797-FBAB-6BC9-2B977BFE396F}"/>
              </a:ext>
            </a:extLst>
          </p:cNvPr>
          <p:cNvSpPr txBox="1"/>
          <p:nvPr/>
        </p:nvSpPr>
        <p:spPr>
          <a:xfrm>
            <a:off x="9587345" y="6452120"/>
            <a:ext cx="2604655" cy="400110"/>
          </a:xfrm>
          <a:prstGeom prst="rect">
            <a:avLst/>
          </a:prstGeom>
          <a:solidFill>
            <a:srgbClr val="579786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2000" b="1" spc="300" dirty="0">
                <a:solidFill>
                  <a:schemeClr val="bg1"/>
                </a:solidFill>
                <a:cs typeface="Kalam" panose="02000000000000000000" pitchFamily="2" charset="0"/>
              </a:rPr>
              <a:t>Tamsin Tweddell</a:t>
            </a:r>
          </a:p>
        </p:txBody>
      </p:sp>
    </p:spTree>
    <p:extLst>
      <p:ext uri="{BB962C8B-B14F-4D97-AF65-F5344CB8AC3E}">
        <p14:creationId xmlns:p14="http://schemas.microsoft.com/office/powerpoint/2010/main" val="376417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9191E-4A2B-AFE7-32F6-F577CE237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8C56-E10B-8122-C5D2-0B84EB8D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change makes collaboration essential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AF80F-72CD-9BDE-CE2F-3FC5DBE16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541338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In stable environments, silos can work. But not in change</a:t>
            </a:r>
          </a:p>
          <a:p>
            <a:pPr marL="541338" indent="-541338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No one has the full picture anymore</a:t>
            </a:r>
          </a:p>
          <a:p>
            <a:pPr marL="541338" indent="-541338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Complex problems tend to cross boundaries</a:t>
            </a:r>
          </a:p>
          <a:p>
            <a:pPr marL="541338" indent="-541338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You can’t adapt if no one is speaking up</a:t>
            </a:r>
          </a:p>
          <a:p>
            <a:pPr marL="541338" indent="-541338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Expertise must be paired with curiosity &amp; learning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BD7DD-D5B9-3A21-DF74-EB6CB116EEDA}"/>
              </a:ext>
            </a:extLst>
          </p:cNvPr>
          <p:cNvSpPr txBox="1"/>
          <p:nvPr/>
        </p:nvSpPr>
        <p:spPr>
          <a:xfrm>
            <a:off x="9587345" y="6452120"/>
            <a:ext cx="2604655" cy="400110"/>
          </a:xfrm>
          <a:prstGeom prst="rect">
            <a:avLst/>
          </a:prstGeom>
          <a:solidFill>
            <a:srgbClr val="579786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2000" b="1" spc="300" dirty="0">
                <a:solidFill>
                  <a:schemeClr val="bg1"/>
                </a:solidFill>
                <a:cs typeface="Kalam" panose="02000000000000000000" pitchFamily="2" charset="0"/>
              </a:rPr>
              <a:t>Tamsin Tweddell</a:t>
            </a:r>
          </a:p>
        </p:txBody>
      </p:sp>
    </p:spTree>
    <p:extLst>
      <p:ext uri="{BB962C8B-B14F-4D97-AF65-F5344CB8AC3E}">
        <p14:creationId xmlns:p14="http://schemas.microsoft.com/office/powerpoint/2010/main" val="18351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94349-2FC1-CAA9-A318-A63EED94C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B333-2658-C193-AE74-B1057F43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takeaways: What can you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C5C31-AC45-1D65-1C2C-50BAC2F9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1338" indent="-541338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Make it safe to speak up</a:t>
            </a:r>
          </a:p>
          <a:p>
            <a:pPr marL="541338" indent="-541338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Actively bring different perspectives together</a:t>
            </a:r>
          </a:p>
          <a:p>
            <a:pPr marL="541338" indent="-541338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Stay curious &amp; ask questions</a:t>
            </a:r>
          </a:p>
          <a:p>
            <a:pPr marL="541338" indent="-541338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LISTEN to people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08B63-3178-B900-452F-3B7B8141B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616" y="0"/>
            <a:ext cx="1619476" cy="1695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3B1CC8-B3D8-C243-95BE-D28870A913E4}"/>
              </a:ext>
            </a:extLst>
          </p:cNvPr>
          <p:cNvSpPr txBox="1"/>
          <p:nvPr/>
        </p:nvSpPr>
        <p:spPr>
          <a:xfrm>
            <a:off x="9587345" y="6452120"/>
            <a:ext cx="2604655" cy="400110"/>
          </a:xfrm>
          <a:prstGeom prst="rect">
            <a:avLst/>
          </a:prstGeom>
          <a:solidFill>
            <a:srgbClr val="579786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2000" b="1" spc="300" dirty="0">
                <a:solidFill>
                  <a:schemeClr val="bg1"/>
                </a:solidFill>
                <a:cs typeface="Kalam" panose="02000000000000000000" pitchFamily="2" charset="0"/>
              </a:rPr>
              <a:t>Tamsin Tweddell</a:t>
            </a:r>
          </a:p>
        </p:txBody>
      </p:sp>
    </p:spTree>
    <p:extLst>
      <p:ext uri="{BB962C8B-B14F-4D97-AF65-F5344CB8AC3E}">
        <p14:creationId xmlns:p14="http://schemas.microsoft.com/office/powerpoint/2010/main" val="29557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FA0EDF-6EA4-4DA0-C4DC-256B523C88D9}"/>
              </a:ext>
            </a:extLst>
          </p:cNvPr>
          <p:cNvSpPr txBox="1"/>
          <p:nvPr/>
        </p:nvSpPr>
        <p:spPr>
          <a:xfrm>
            <a:off x="544945" y="3456414"/>
            <a:ext cx="11102109" cy="161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Tamsin Tweddell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Building Team Performance | Engineering &amp; Sustainability Leadership | Consultant, Team Coach &amp; Mentor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hlinkClick r:id="rId2"/>
              </a:rPr>
              <a:t>https://www.linkedin.com/in/tamsintweddell/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3BF4C-2169-9D20-6D1E-0E16C473F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6" t="42895" r="20426" b="10572"/>
          <a:stretch>
            <a:fillRect/>
          </a:stretch>
        </p:blipFill>
        <p:spPr>
          <a:xfrm>
            <a:off x="10059402" y="4886036"/>
            <a:ext cx="1587652" cy="154709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6494CB-C5DB-2223-DEA0-6CCFBDBC8157}"/>
              </a:ext>
            </a:extLst>
          </p:cNvPr>
          <p:cNvSpPr txBox="1">
            <a:spLocks/>
          </p:cNvSpPr>
          <p:nvPr/>
        </p:nvSpPr>
        <p:spPr>
          <a:xfrm>
            <a:off x="544945" y="1565248"/>
            <a:ext cx="11102108" cy="784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3600" dirty="0"/>
              <a:t>Technology alone doesn't deliver performance. People do.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F123B-E705-3278-FD40-1CCB468FAAE2}"/>
              </a:ext>
            </a:extLst>
          </p:cNvPr>
          <p:cNvSpPr txBox="1"/>
          <p:nvPr/>
        </p:nvSpPr>
        <p:spPr>
          <a:xfrm>
            <a:off x="637308" y="3491304"/>
            <a:ext cx="3223492" cy="523220"/>
          </a:xfrm>
          <a:prstGeom prst="rect">
            <a:avLst/>
          </a:prstGeom>
          <a:solidFill>
            <a:srgbClr val="579786"/>
          </a:solidFill>
        </p:spPr>
        <p:txBody>
          <a:bodyPr wrap="square" rtlCol="0" anchor="b">
            <a:spAutoFit/>
          </a:bodyPr>
          <a:lstStyle/>
          <a:p>
            <a:r>
              <a:rPr lang="en-GB" sz="2800" b="1" spc="300" dirty="0">
                <a:solidFill>
                  <a:schemeClr val="bg1"/>
                </a:solidFill>
                <a:cs typeface="Kalam" panose="02000000000000000000" pitchFamily="2" charset="0"/>
              </a:rPr>
              <a:t>Tamsin Tweddell</a:t>
            </a:r>
          </a:p>
        </p:txBody>
      </p:sp>
    </p:spTree>
    <p:extLst>
      <p:ext uri="{BB962C8B-B14F-4D97-AF65-F5344CB8AC3E}">
        <p14:creationId xmlns:p14="http://schemas.microsoft.com/office/powerpoint/2010/main" val="4165091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641A87B339B4CA72A92B9E8BF839B" ma:contentTypeVersion="20" ma:contentTypeDescription="Create a new document." ma:contentTypeScope="" ma:versionID="7fa41bdf92648657ffc4e6cf3ddd7534">
  <xsd:schema xmlns:xsd="http://www.w3.org/2001/XMLSchema" xmlns:xs="http://www.w3.org/2001/XMLSchema" xmlns:p="http://schemas.microsoft.com/office/2006/metadata/properties" xmlns:ns1="http://schemas.microsoft.com/sharepoint/v3" xmlns:ns2="7a5fbea8-627d-472c-b015-54765d99e351" xmlns:ns3="c1499231-76b3-4c05-8a8b-274ce724a341" targetNamespace="http://schemas.microsoft.com/office/2006/metadata/properties" ma:root="true" ma:fieldsID="a3e4ee4fc596c6a26c573e2a0a0965db" ns1:_="" ns2:_="" ns3:_="">
    <xsd:import namespace="http://schemas.microsoft.com/sharepoint/v3"/>
    <xsd:import namespace="7a5fbea8-627d-472c-b015-54765d99e351"/>
    <xsd:import namespace="c1499231-76b3-4c05-8a8b-274ce724a3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bea8-627d-472c-b015-54765d99e3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64e821e-fc72-4874-af9e-3f1ddb97fd49}" ma:internalName="TaxCatchAll" ma:showField="CatchAllData" ma:web="7a5fbea8-627d-472c-b015-54765d99e3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99231-76b3-4c05-8a8b-274ce724a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435f125-ff7d-49c8-b4b7-9a369ce609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7a5fbea8-627d-472c-b015-54765d99e351" xsi:nil="true"/>
    <_ip_UnifiedCompliancePolicyProperties xmlns="http://schemas.microsoft.com/sharepoint/v3" xsi:nil="true"/>
    <lcf76f155ced4ddcb4097134ff3c332f xmlns="c1499231-76b3-4c05-8a8b-274ce724a3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4D9B8A-B440-49A7-9EFA-71CC8C88E980}"/>
</file>

<file path=customXml/itemProps2.xml><?xml version="1.0" encoding="utf-8"?>
<ds:datastoreItem xmlns:ds="http://schemas.openxmlformats.org/officeDocument/2006/customXml" ds:itemID="{7AEE68A1-0FAE-4089-B7E2-911D6CE16AB5}"/>
</file>

<file path=customXml/itemProps3.xml><?xml version="1.0" encoding="utf-8"?>
<ds:datastoreItem xmlns:ds="http://schemas.openxmlformats.org/officeDocument/2006/customXml" ds:itemID="{9D9D7595-AE33-47E7-B641-4B4A88D20D37}"/>
</file>

<file path=docProps/app.xml><?xml version="1.0" encoding="utf-8"?>
<Properties xmlns="http://schemas.openxmlformats.org/officeDocument/2006/extended-properties" xmlns:vt="http://schemas.openxmlformats.org/officeDocument/2006/docPropsVTypes">
  <TotalTime>4858</TotalTime>
  <Words>527</Words>
  <Application>Microsoft Office PowerPoint</Application>
  <PresentationFormat>Widescreen</PresentationFormat>
  <Paragraphs>85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Kalam</vt:lpstr>
      <vt:lpstr>Wingdings</vt:lpstr>
      <vt:lpstr>Office Theme</vt:lpstr>
      <vt:lpstr>Engineering Performance is built on Team Performance</vt:lpstr>
      <vt:lpstr>Tamsin Tweddell: My background</vt:lpstr>
      <vt:lpstr>Beaufort Court 2003: Zero Carbon Building?</vt:lpstr>
      <vt:lpstr>Do better hospital teams make fewer medication errors?</vt:lpstr>
      <vt:lpstr>What makes a team effective at Google?</vt:lpstr>
      <vt:lpstr>LSE Centre Building, completed 2019</vt:lpstr>
      <vt:lpstr>Why change makes collaboration essential</vt:lpstr>
      <vt:lpstr>Key takeaways: What can you do?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Tamsin Tweddell</dc:creator>
  <cp:lastModifiedBy>Tamsin Tweddell</cp:lastModifiedBy>
  <cp:revision>48</cp:revision>
  <cp:lastPrinted>2025-06-12T17:33:16Z</cp:lastPrinted>
  <dcterms:created xsi:type="dcterms:W3CDTF">2025-06-06T10:11:28Z</dcterms:created>
  <dcterms:modified xsi:type="dcterms:W3CDTF">2025-06-13T16:17:22Z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0x010100BC8641A87B339B4CA72A92B9E8BF839B</vt:lpwstr>
  </property>
</Properties>
</file>